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Lst>
  <p:notesMasterIdLst>
    <p:notesMasterId r:id="rId44"/>
  </p:notesMasterIdLst>
  <p:sldIdLst>
    <p:sldId id="325" r:id="rId5"/>
    <p:sldId id="337" r:id="rId6"/>
    <p:sldId id="257" r:id="rId7"/>
    <p:sldId id="258" r:id="rId8"/>
    <p:sldId id="326" r:id="rId9"/>
    <p:sldId id="293" r:id="rId10"/>
    <p:sldId id="261" r:id="rId11"/>
    <p:sldId id="262" r:id="rId12"/>
    <p:sldId id="294" r:id="rId13"/>
    <p:sldId id="331" r:id="rId14"/>
    <p:sldId id="332" r:id="rId15"/>
    <p:sldId id="333" r:id="rId16"/>
    <p:sldId id="334" r:id="rId17"/>
    <p:sldId id="299" r:id="rId18"/>
    <p:sldId id="298" r:id="rId19"/>
    <p:sldId id="301" r:id="rId20"/>
    <p:sldId id="303" r:id="rId21"/>
    <p:sldId id="304" r:id="rId22"/>
    <p:sldId id="305" r:id="rId23"/>
    <p:sldId id="275" r:id="rId24"/>
    <p:sldId id="327" r:id="rId25"/>
    <p:sldId id="328" r:id="rId26"/>
    <p:sldId id="329" r:id="rId27"/>
    <p:sldId id="308" r:id="rId28"/>
    <p:sldId id="280" r:id="rId29"/>
    <p:sldId id="324" r:id="rId30"/>
    <p:sldId id="330" r:id="rId31"/>
    <p:sldId id="317" r:id="rId32"/>
    <p:sldId id="281" r:id="rId33"/>
    <p:sldId id="316" r:id="rId34"/>
    <p:sldId id="285" r:id="rId35"/>
    <p:sldId id="286" r:id="rId36"/>
    <p:sldId id="315" r:id="rId37"/>
    <p:sldId id="320" r:id="rId38"/>
    <p:sldId id="310" r:id="rId39"/>
    <p:sldId id="290" r:id="rId40"/>
    <p:sldId id="338" r:id="rId41"/>
    <p:sldId id="339" r:id="rId42"/>
    <p:sldId id="311" r:id="rId43"/>
  </p:sldIdLst>
  <p:sldSz cx="18288000" cy="10287000"/>
  <p:notesSz cx="6858000" cy="9144000"/>
  <p:embeddedFontLst>
    <p:embeddedFont>
      <p:font typeface="Arial Bold" panose="020B0704020202020204" pitchFamily="34" charset="0"/>
      <p:regular r:id="rId45"/>
      <p:bold r:id="rId46"/>
    </p:embeddedFont>
    <p:embeddedFont>
      <p:font typeface="Calibri (MS)" panose="020B0604020202020204" charset="0"/>
      <p:regular r:id="rId47"/>
    </p:embeddedFont>
    <p:embeddedFont>
      <p:font typeface="DejaVu Sans Bold Italics" panose="020B0604020202020204" charset="0"/>
      <p:regular r:id="rId48"/>
      <p:bold r:id="rId49"/>
      <p:italic r:id="rId50"/>
      <p:boldItalic r:id="rId51"/>
    </p:embeddedFont>
    <p:embeddedFont>
      <p:font typeface="Dosis" pitchFamily="2" charset="0"/>
      <p:regular r:id="rId52"/>
      <p:bold r:id="rId53"/>
    </p:embeddedFont>
    <p:embeddedFont>
      <p:font typeface="Poppins Bold" panose="00000800000000000000" pitchFamily="2" charset="0"/>
      <p:regular r:id="rId54"/>
      <p:bold r:id="rId55"/>
      <p:italic r:id="rId56"/>
      <p:boldItalic r:id="rId57"/>
    </p:embeddedFont>
    <p:embeddedFont>
      <p:font typeface="Poppins Bold Italics" panose="020B0604020202020204" charset="0"/>
      <p:regular r:id="rId58"/>
    </p:embeddedFont>
    <p:embeddedFont>
      <p:font typeface="Poppins Italics" panose="020B0604020202020204" charset="0"/>
      <p:regular r:id="rId59"/>
    </p:embeddedFont>
    <p:embeddedFont>
      <p:font typeface="Roboto" panose="02000000000000000000" pitchFamily="2" charset="0"/>
      <p:regular r:id="rId60"/>
      <p:bold r:id="rId61"/>
      <p:italic r:id="rId62"/>
      <p:boldItalic r:id="rId63"/>
    </p:embeddedFont>
    <p:embeddedFont>
      <p:font typeface="Roboto Bold" panose="02000000000000000000" pitchFamily="2" charset="0"/>
      <p:regular r:id="rId64"/>
      <p:bold r:id="rId65"/>
    </p:embeddedFont>
    <p:embeddedFont>
      <p:font typeface="TT Rounds Condensed" panose="020B0604020202020204" charset="0"/>
      <p:regular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8F01"/>
    <a:srgbClr val="1D4E89"/>
    <a:srgbClr val="7F9CBE"/>
    <a:srgbClr val="6FAA54"/>
    <a:srgbClr val="77AD5F"/>
    <a:srgbClr val="38D491"/>
    <a:srgbClr val="99AFCB"/>
    <a:srgbClr val="747474"/>
    <a:srgbClr val="546886"/>
    <a:srgbClr val="6E88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95033" autoAdjust="0"/>
  </p:normalViewPr>
  <p:slideViewPr>
    <p:cSldViewPr snapToGrid="0">
      <p:cViewPr varScale="1">
        <p:scale>
          <a:sx n="49" d="100"/>
          <a:sy n="49" d="100"/>
        </p:scale>
        <p:origin x="280" y="44"/>
      </p:cViewPr>
      <p:guideLst>
        <p:guide orient="horz" pos="2160"/>
        <p:guide pos="2880"/>
      </p:guideLst>
    </p:cSldViewPr>
  </p:slideViewPr>
  <p:notesTextViewPr>
    <p:cViewPr>
      <p:scale>
        <a:sx n="1" d="1"/>
        <a:sy n="1" d="1"/>
      </p:scale>
      <p:origin x="0" y="0"/>
    </p:cViewPr>
  </p:notesTextViewPr>
  <p:sorterViewPr>
    <p:cViewPr>
      <p:scale>
        <a:sx n="90" d="100"/>
        <a:sy n="90" d="100"/>
      </p:scale>
      <p:origin x="0" y="-194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5" Type="http://schemas.openxmlformats.org/officeDocument/2006/relationships/slide" Target="slides/slide1.xml"/><Relationship Id="rId61" Type="http://schemas.openxmlformats.org/officeDocument/2006/relationships/font" Target="fonts/font17.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6.fntdata"/><Relationship Id="rId55" Type="http://schemas.openxmlformats.org/officeDocument/2006/relationships/font" Target="fonts/font11.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25567E"/>
              </a:solidFill>
              <a:ln w="19050">
                <a:noFill/>
              </a:ln>
              <a:effectLst/>
            </c:spPr>
            <c:extLst>
              <c:ext xmlns:c16="http://schemas.microsoft.com/office/drawing/2014/chart" uri="{C3380CC4-5D6E-409C-BE32-E72D297353CC}">
                <c16:uniqueId val="{00000001-EC5B-164C-927C-D8DCD611B11E}"/>
              </c:ext>
            </c:extLst>
          </c:dPt>
          <c:dPt>
            <c:idx val="1"/>
            <c:bubble3D val="0"/>
            <c:spPr>
              <a:solidFill>
                <a:srgbClr val="648AC0"/>
              </a:solidFill>
              <a:ln w="19050">
                <a:noFill/>
              </a:ln>
              <a:effectLst/>
            </c:spPr>
            <c:extLst>
              <c:ext xmlns:c16="http://schemas.microsoft.com/office/drawing/2014/chart" uri="{C3380CC4-5D6E-409C-BE32-E72D297353CC}">
                <c16:uniqueId val="{00000003-EC5B-164C-927C-D8DCD611B11E}"/>
              </c:ext>
            </c:extLst>
          </c:dPt>
          <c:dPt>
            <c:idx val="2"/>
            <c:bubble3D val="0"/>
            <c:spPr>
              <a:solidFill>
                <a:srgbClr val="1A76B1"/>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EC5B-164C-927C-D8DCD611B11E}"/>
              </c:ext>
            </c:extLst>
          </c:dPt>
          <c:dPt>
            <c:idx val="3"/>
            <c:bubble3D val="0"/>
            <c:spPr>
              <a:solidFill>
                <a:schemeClr val="accent4"/>
              </a:solidFill>
              <a:ln w="19050">
                <a:noFill/>
              </a:ln>
              <a:effectLst/>
            </c:spPr>
            <c:extLst>
              <c:ext xmlns:c16="http://schemas.microsoft.com/office/drawing/2014/chart" uri="{C3380CC4-5D6E-409C-BE32-E72D297353CC}">
                <c16:uniqueId val="{00000007-EC5B-164C-927C-D8DCD611B11E}"/>
              </c:ext>
            </c:extLst>
          </c:dPt>
          <c:dLbls>
            <c:dLbl>
              <c:idx val="0"/>
              <c:layout>
                <c:manualLayout>
                  <c:x val="-0.10221741159647685"/>
                  <c:y val="0.11569584022515607"/>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EC5B-164C-927C-D8DCD611B11E}"/>
                </c:ext>
              </c:extLst>
            </c:dLbl>
            <c:dLbl>
              <c:idx val="1"/>
              <c:layout>
                <c:manualLayout>
                  <c:x val="-0.13452065314174685"/>
                  <c:y val="0.1038405117763088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7760973688304552"/>
                      <c:h val="9.2265832283387778E-2"/>
                    </c:manualLayout>
                  </c15:layout>
                </c:ext>
                <c:ext xmlns:c16="http://schemas.microsoft.com/office/drawing/2014/chart" uri="{C3380CC4-5D6E-409C-BE32-E72D297353CC}">
                  <c16:uniqueId val="{00000003-EC5B-164C-927C-D8DCD611B11E}"/>
                </c:ext>
              </c:extLst>
            </c:dLbl>
            <c:dLbl>
              <c:idx val="2"/>
              <c:layout>
                <c:manualLayout>
                  <c:x val="0.23300563703828747"/>
                  <c:y val="-0.23356083812526499"/>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C5B-164C-927C-D8DCD611B11E}"/>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extLst>
          </c:dLbls>
          <c:cat>
            <c:strRef>
              <c:f>Sheet1!$A$2:$A$5</c:f>
              <c:strCache>
                <c:ptCount val="3"/>
                <c:pt idx="0">
                  <c:v>FCA</c:v>
                </c:pt>
                <c:pt idx="1">
                  <c:v>CIF</c:v>
                </c:pt>
                <c:pt idx="2">
                  <c:v>DDP</c:v>
                </c:pt>
              </c:strCache>
            </c:strRef>
          </c:cat>
          <c:val>
            <c:numRef>
              <c:f>Sheet1!$B$2:$B$5</c:f>
              <c:numCache>
                <c:formatCode>0.0%</c:formatCode>
                <c:ptCount val="4"/>
                <c:pt idx="0">
                  <c:v>0.1</c:v>
                </c:pt>
                <c:pt idx="1">
                  <c:v>0.04</c:v>
                </c:pt>
                <c:pt idx="2">
                  <c:v>0.86</c:v>
                </c:pt>
              </c:numCache>
            </c:numRef>
          </c:val>
          <c:extLst>
            <c:ext xmlns:c16="http://schemas.microsoft.com/office/drawing/2014/chart" uri="{C3380CC4-5D6E-409C-BE32-E72D297353CC}">
              <c16:uniqueId val="{00000008-EC5B-164C-927C-D8DCD611B11E}"/>
            </c:ext>
          </c:extLst>
        </c:ser>
        <c:dLbls>
          <c:showLegendKey val="0"/>
          <c:showVal val="1"/>
          <c:showCatName val="1"/>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12700">
      <a:noFill/>
      <a:prstDash val="sysDash"/>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IN" sz="2000" b="1">
                <a:solidFill>
                  <a:schemeClr val="tx1"/>
                </a:solidFill>
              </a:rPr>
              <a:t>Strategic</a:t>
            </a:r>
            <a:r>
              <a:rPr lang="en-IN" sz="2000" b="1" baseline="0">
                <a:solidFill>
                  <a:schemeClr val="tx1"/>
                </a:solidFill>
              </a:rPr>
              <a:t> Revenue Break-Up</a:t>
            </a:r>
            <a:endParaRPr lang="en-IN" sz="2000" b="1">
              <a:solidFill>
                <a:schemeClr val="tx1"/>
              </a:solidFill>
            </a:endParaRPr>
          </a:p>
        </c:rich>
      </c:tx>
      <c:layout>
        <c:manualLayout>
          <c:xMode val="edge"/>
          <c:yMode val="edge"/>
          <c:x val="0.33294266732283467"/>
          <c:y val="0.20802650868599801"/>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IN"/>
        </a:p>
      </c:txPr>
    </c:title>
    <c:autoTitleDeleted val="0"/>
    <c:plotArea>
      <c:layout>
        <c:manualLayout>
          <c:layoutTarget val="inner"/>
          <c:xMode val="edge"/>
          <c:yMode val="edge"/>
          <c:x val="1.877821827436783E-2"/>
          <c:y val="0.47672301490706004"/>
          <c:w val="0.9770833333333333"/>
          <c:h val="0.50933927254315059"/>
        </c:manualLayout>
      </c:layout>
      <c:barChart>
        <c:barDir val="bar"/>
        <c:grouping val="stacked"/>
        <c:varyColors val="0"/>
        <c:ser>
          <c:idx val="0"/>
          <c:order val="0"/>
          <c:tx>
            <c:strRef>
              <c:f>Sheet1!$B$1</c:f>
              <c:strCache>
                <c:ptCount val="1"/>
                <c:pt idx="0">
                  <c:v>Top 10 Customers</c:v>
                </c:pt>
              </c:strCache>
            </c:strRef>
          </c:tx>
          <c:spPr>
            <a:solidFill>
              <a:srgbClr val="038F01"/>
            </a:solidFill>
            <a:ln>
              <a:noFill/>
            </a:ln>
            <a:effectLst/>
          </c:spPr>
          <c:invertIfNegative val="0"/>
          <c:dPt>
            <c:idx val="0"/>
            <c:invertIfNegative val="0"/>
            <c:bubble3D val="0"/>
            <c:spPr>
              <a:solidFill>
                <a:srgbClr val="038F01"/>
              </a:solidFill>
              <a:ln>
                <a:noFill/>
              </a:ln>
              <a:effectLst/>
            </c:spPr>
            <c:extLst>
              <c:ext xmlns:c16="http://schemas.microsoft.com/office/drawing/2014/chart" uri="{C3380CC4-5D6E-409C-BE32-E72D297353CC}">
                <c16:uniqueId val="{00000003-3960-4885-8536-1EF4E91E2665}"/>
              </c:ext>
            </c:extLst>
          </c:dPt>
          <c:dLbls>
            <c:dLbl>
              <c:idx val="0"/>
              <c:tx>
                <c:rich>
                  <a:bodyPr/>
                  <a:lstStyle/>
                  <a:p>
                    <a:r>
                      <a:rPr lang="en-US"/>
                      <a:t>48%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960-4885-8536-1EF4E91E2665}"/>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Strategic Revenue Break-up</c:v>
                </c:pt>
              </c:strCache>
            </c:strRef>
          </c:cat>
          <c:val>
            <c:numRef>
              <c:f>Sheet1!$B$2</c:f>
              <c:numCache>
                <c:formatCode>0%</c:formatCode>
                <c:ptCount val="1"/>
                <c:pt idx="0">
                  <c:v>0.45900000000000002</c:v>
                </c:pt>
              </c:numCache>
            </c:numRef>
          </c:val>
          <c:extLst>
            <c:ext xmlns:c16="http://schemas.microsoft.com/office/drawing/2014/chart" uri="{C3380CC4-5D6E-409C-BE32-E72D297353CC}">
              <c16:uniqueId val="{00000000-3960-4885-8536-1EF4E91E2665}"/>
            </c:ext>
          </c:extLst>
        </c:ser>
        <c:ser>
          <c:idx val="1"/>
          <c:order val="1"/>
          <c:tx>
            <c:strRef>
              <c:f>Sheet1!$C$1</c:f>
              <c:strCache>
                <c:ptCount val="1"/>
                <c:pt idx="0">
                  <c:v>Rest</c:v>
                </c:pt>
              </c:strCache>
            </c:strRef>
          </c:tx>
          <c:spPr>
            <a:solidFill>
              <a:srgbClr val="36608D"/>
            </a:solidFill>
            <a:ln>
              <a:noFill/>
            </a:ln>
            <a:effectLst/>
          </c:spPr>
          <c:invertIfNegative val="0"/>
          <c:dLbls>
            <c:dLbl>
              <c:idx val="0"/>
              <c:tx>
                <c:rich>
                  <a:bodyPr/>
                  <a:lstStyle/>
                  <a:p>
                    <a:r>
                      <a:rPr lang="en-US"/>
                      <a:t>52%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084D-4C89-8E06-B26062CCBBD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Strategic Revenue Break-up</c:v>
                </c:pt>
              </c:strCache>
            </c:strRef>
          </c:cat>
          <c:val>
            <c:numRef>
              <c:f>Sheet1!$C$2</c:f>
              <c:numCache>
                <c:formatCode>0%</c:formatCode>
                <c:ptCount val="1"/>
                <c:pt idx="0">
                  <c:v>0.54100000000000004</c:v>
                </c:pt>
              </c:numCache>
            </c:numRef>
          </c:val>
          <c:extLst>
            <c:ext xmlns:c16="http://schemas.microsoft.com/office/drawing/2014/chart" uri="{C3380CC4-5D6E-409C-BE32-E72D297353CC}">
              <c16:uniqueId val="{00000001-3960-4885-8536-1EF4E91E2665}"/>
            </c:ext>
          </c:extLst>
        </c:ser>
        <c:ser>
          <c:idx val="2"/>
          <c:order val="2"/>
          <c:tx>
            <c:strRef>
              <c:f>Sheet1!$D$1</c:f>
              <c:strCache>
                <c:ptCount val="1"/>
                <c:pt idx="0">
                  <c:v>Column1</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Strategic Revenue Break-up</c:v>
                </c:pt>
              </c:strCache>
            </c:strRef>
          </c:cat>
          <c:val>
            <c:numRef>
              <c:f>Sheet1!$D$2</c:f>
              <c:numCache>
                <c:formatCode>General</c:formatCode>
                <c:ptCount val="1"/>
              </c:numCache>
            </c:numRef>
          </c:val>
          <c:extLst>
            <c:ext xmlns:c16="http://schemas.microsoft.com/office/drawing/2014/chart" uri="{C3380CC4-5D6E-409C-BE32-E72D297353CC}">
              <c16:uniqueId val="{00000002-3960-4885-8536-1EF4E91E2665}"/>
            </c:ext>
          </c:extLst>
        </c:ser>
        <c:dLbls>
          <c:showLegendKey val="0"/>
          <c:showVal val="1"/>
          <c:showCatName val="0"/>
          <c:showSerName val="0"/>
          <c:showPercent val="0"/>
          <c:showBubbleSize val="0"/>
        </c:dLbls>
        <c:gapWidth val="95"/>
        <c:overlap val="100"/>
        <c:axId val="1573683807"/>
        <c:axId val="1573683327"/>
      </c:barChart>
      <c:catAx>
        <c:axId val="1573683807"/>
        <c:scaling>
          <c:orientation val="minMax"/>
        </c:scaling>
        <c:delete val="1"/>
        <c:axPos val="l"/>
        <c:numFmt formatCode="General" sourceLinked="1"/>
        <c:majorTickMark val="none"/>
        <c:minorTickMark val="none"/>
        <c:tickLblPos val="nextTo"/>
        <c:crossAx val="1573683327"/>
        <c:crosses val="autoZero"/>
        <c:auto val="1"/>
        <c:lblAlgn val="ctr"/>
        <c:lblOffset val="100"/>
        <c:noMultiLvlLbl val="0"/>
      </c:catAx>
      <c:valAx>
        <c:axId val="1573683327"/>
        <c:scaling>
          <c:orientation val="minMax"/>
        </c:scaling>
        <c:delete val="1"/>
        <c:axPos val="b"/>
        <c:numFmt formatCode="0%" sourceLinked="1"/>
        <c:majorTickMark val="none"/>
        <c:minorTickMark val="none"/>
        <c:tickLblPos val="nextTo"/>
        <c:crossAx val="1573683807"/>
        <c:crosses val="autoZero"/>
        <c:crossBetween val="between"/>
      </c:valAx>
      <c:spPr>
        <a:noFill/>
        <a:ln>
          <a:noFill/>
        </a:ln>
        <a:effectLst/>
      </c:spPr>
    </c:plotArea>
    <c:legend>
      <c:legendPos val="t"/>
      <c:legendEntry>
        <c:idx val="2"/>
        <c:delete val="1"/>
      </c:legendEntry>
      <c:layout>
        <c:manualLayout>
          <c:xMode val="edge"/>
          <c:yMode val="edge"/>
          <c:x val="0.31533850065616803"/>
          <c:y val="0.38380890852566629"/>
          <c:w val="0.30014939105013411"/>
          <c:h val="0.2536940603565934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Number of Customers</c:v>
                </c:pt>
              </c:strCache>
            </c:strRef>
          </c:tx>
          <c:spPr>
            <a:solidFill>
              <a:srgbClr val="1A76B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Sheet1!$A$2:$A$13</c:f>
              <c:numCache>
                <c:formatCode>General</c:formatCode>
                <c:ptCount val="12"/>
                <c:pt idx="0">
                  <c:v>2014</c:v>
                </c:pt>
                <c:pt idx="1">
                  <c:v>2015</c:v>
                </c:pt>
                <c:pt idx="2">
                  <c:v>2016</c:v>
                </c:pt>
                <c:pt idx="3">
                  <c:v>2017</c:v>
                </c:pt>
                <c:pt idx="4">
                  <c:v>2018</c:v>
                </c:pt>
                <c:pt idx="5">
                  <c:v>2019</c:v>
                </c:pt>
                <c:pt idx="6">
                  <c:v>2020</c:v>
                </c:pt>
                <c:pt idx="7">
                  <c:v>2021</c:v>
                </c:pt>
                <c:pt idx="8">
                  <c:v>2022</c:v>
                </c:pt>
                <c:pt idx="9">
                  <c:v>2023</c:v>
                </c:pt>
                <c:pt idx="10">
                  <c:v>2024</c:v>
                </c:pt>
                <c:pt idx="11">
                  <c:v>2025</c:v>
                </c:pt>
              </c:numCache>
            </c:numRef>
          </c:cat>
          <c:val>
            <c:numRef>
              <c:f>Sheet1!$B$2:$B$13</c:f>
              <c:numCache>
                <c:formatCode>General</c:formatCode>
                <c:ptCount val="12"/>
                <c:pt idx="0">
                  <c:v>19</c:v>
                </c:pt>
                <c:pt idx="1">
                  <c:v>32</c:v>
                </c:pt>
                <c:pt idx="2">
                  <c:v>40</c:v>
                </c:pt>
                <c:pt idx="3">
                  <c:v>49</c:v>
                </c:pt>
                <c:pt idx="4">
                  <c:v>59</c:v>
                </c:pt>
                <c:pt idx="5">
                  <c:v>70</c:v>
                </c:pt>
                <c:pt idx="6">
                  <c:v>85</c:v>
                </c:pt>
                <c:pt idx="7">
                  <c:v>115</c:v>
                </c:pt>
                <c:pt idx="8">
                  <c:v>200</c:v>
                </c:pt>
                <c:pt idx="9">
                  <c:v>215</c:v>
                </c:pt>
                <c:pt idx="10">
                  <c:v>250</c:v>
                </c:pt>
                <c:pt idx="11">
                  <c:v>265</c:v>
                </c:pt>
              </c:numCache>
            </c:numRef>
          </c:val>
          <c:extLst>
            <c:ext xmlns:c16="http://schemas.microsoft.com/office/drawing/2014/chart" uri="{C3380CC4-5D6E-409C-BE32-E72D297353CC}">
              <c16:uniqueId val="{00000000-60C2-4373-9553-088A1B3C3347}"/>
            </c:ext>
          </c:extLst>
        </c:ser>
        <c:dLbls>
          <c:dLblPos val="outEnd"/>
          <c:showLegendKey val="0"/>
          <c:showVal val="1"/>
          <c:showCatName val="0"/>
          <c:showSerName val="0"/>
          <c:showPercent val="0"/>
          <c:showBubbleSize val="0"/>
        </c:dLbls>
        <c:gapWidth val="219"/>
        <c:overlap val="-27"/>
        <c:axId val="141026512"/>
        <c:axId val="1506597632"/>
      </c:barChart>
      <c:catAx>
        <c:axId val="141026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06597632"/>
        <c:crosses val="autoZero"/>
        <c:auto val="1"/>
        <c:lblAlgn val="ctr"/>
        <c:lblOffset val="100"/>
        <c:noMultiLvlLbl val="0"/>
      </c:catAx>
      <c:valAx>
        <c:axId val="15065976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10265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0.32328</cdr:x>
      <cdr:y>0.40062</cdr:y>
    </cdr:from>
    <cdr:to>
      <cdr:x>0.61509</cdr:x>
      <cdr:y>0.40062</cdr:y>
    </cdr:to>
    <cdr:cxnSp macro="">
      <cdr:nvCxnSpPr>
        <cdr:cNvPr id="3" name="Straight Connector 2">
          <a:extLst xmlns:a="http://schemas.openxmlformats.org/drawingml/2006/main">
            <a:ext uri="{FF2B5EF4-FFF2-40B4-BE49-F238E27FC236}">
              <a16:creationId xmlns:a16="http://schemas.microsoft.com/office/drawing/2014/main" id="{FDB85BB5-905E-C40E-A4F6-874806AF2C28}"/>
            </a:ext>
          </a:extLst>
        </cdr:cNvPr>
        <cdr:cNvCxnSpPr/>
      </cdr:nvCxnSpPr>
      <cdr:spPr>
        <a:xfrm xmlns:a="http://schemas.openxmlformats.org/drawingml/2006/main">
          <a:off x="3837408" y="730067"/>
          <a:ext cx="3463840" cy="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22.05.2026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HSE : Health, Safety and Environment</a:t>
            </a:r>
            <a:endParaRPr/>
          </a:p>
          <a:p>
            <a:pPr marL="0" lvl="0" indent="0" algn="l" rtl="0">
              <a:lnSpc>
                <a:spcPct val="100000"/>
              </a:lnSpc>
              <a:spcBef>
                <a:spcPts val="0"/>
              </a:spcBef>
              <a:spcAft>
                <a:spcPts val="0"/>
              </a:spcAft>
              <a:buSzPts val="1400"/>
              <a:buNone/>
            </a:pPr>
            <a:r>
              <a:rPr lang="en-US"/>
              <a:t>TQM: Total Quality Management</a:t>
            </a:r>
            <a:endParaRPr/>
          </a:p>
        </p:txBody>
      </p:sp>
      <p:sp>
        <p:nvSpPr>
          <p:cNvPr id="503" name="Google Shape;50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
        <p:nvSpPr>
          <p:cNvPr id="504" name="Google Shape;504;p10: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5" name="Google Shape;57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1" name="Google Shape;81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12" name="Google Shape;812;p14: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a:p>
        </p:txBody>
      </p:sp>
      <p:sp>
        <p:nvSpPr>
          <p:cNvPr id="813" name="Google Shape;81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3" name="Google Shape;85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7" name="Google Shape;897;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5" name="Google Shape;91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a:extLst>
            <a:ext uri="{FF2B5EF4-FFF2-40B4-BE49-F238E27FC236}">
              <a16:creationId xmlns:a16="http://schemas.microsoft.com/office/drawing/2014/main" id="{90FCC30E-682D-048F-FE58-2279661FCF5A}"/>
            </a:ext>
          </a:extLst>
        </p:cNvPr>
        <p:cNvGrpSpPr/>
        <p:nvPr/>
      </p:nvGrpSpPr>
      <p:grpSpPr>
        <a:xfrm>
          <a:off x="0" y="0"/>
          <a:ext cx="0" cy="0"/>
          <a:chOff x="0" y="0"/>
          <a:chExt cx="0" cy="0"/>
        </a:xfrm>
      </p:grpSpPr>
      <p:sp>
        <p:nvSpPr>
          <p:cNvPr id="964" name="Google Shape;964;p68:notes">
            <a:extLst>
              <a:ext uri="{FF2B5EF4-FFF2-40B4-BE49-F238E27FC236}">
                <a16:creationId xmlns:a16="http://schemas.microsoft.com/office/drawing/2014/main" id="{223F55DD-1A67-1E5B-5684-2F7B7F4330E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5" name="Google Shape;965;p68:notes">
            <a:extLst>
              <a:ext uri="{FF2B5EF4-FFF2-40B4-BE49-F238E27FC236}">
                <a16:creationId xmlns:a16="http://schemas.microsoft.com/office/drawing/2014/main" id="{9820F790-FB2A-2B0C-144B-499C33229C0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215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FCE6679D-DAD4-B71C-3657-112BBCB3C8B5}"/>
            </a:ext>
          </a:extLst>
        </p:cNvPr>
        <p:cNvGrpSpPr/>
        <p:nvPr/>
      </p:nvGrpSpPr>
      <p:grpSpPr>
        <a:xfrm>
          <a:off x="0" y="0"/>
          <a:ext cx="0" cy="0"/>
          <a:chOff x="0" y="0"/>
          <a:chExt cx="0" cy="0"/>
        </a:xfrm>
      </p:grpSpPr>
      <p:sp>
        <p:nvSpPr>
          <p:cNvPr id="974" name="Google Shape;974;p19:notes">
            <a:extLst>
              <a:ext uri="{FF2B5EF4-FFF2-40B4-BE49-F238E27FC236}">
                <a16:creationId xmlns:a16="http://schemas.microsoft.com/office/drawing/2014/main" id="{EDAA660A-822E-1100-D916-A5C0236254D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5" name="Google Shape;975;p19:notes">
            <a:extLst>
              <a:ext uri="{FF2B5EF4-FFF2-40B4-BE49-F238E27FC236}">
                <a16:creationId xmlns:a16="http://schemas.microsoft.com/office/drawing/2014/main" id="{61A5EDC0-A893-548B-5CD8-1BF60B0A7B6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78596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CCB73922-66BC-260C-E16E-BE55ECC80A52}"/>
            </a:ext>
          </a:extLst>
        </p:cNvPr>
        <p:cNvGrpSpPr/>
        <p:nvPr/>
      </p:nvGrpSpPr>
      <p:grpSpPr>
        <a:xfrm>
          <a:off x="0" y="0"/>
          <a:ext cx="0" cy="0"/>
          <a:chOff x="0" y="0"/>
          <a:chExt cx="0" cy="0"/>
        </a:xfrm>
      </p:grpSpPr>
      <p:sp>
        <p:nvSpPr>
          <p:cNvPr id="974" name="Google Shape;974;p19:notes">
            <a:extLst>
              <a:ext uri="{FF2B5EF4-FFF2-40B4-BE49-F238E27FC236}">
                <a16:creationId xmlns:a16="http://schemas.microsoft.com/office/drawing/2014/main" id="{62DE6843-AB45-1695-2B11-C14005FC664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5" name="Google Shape;975;p19:notes">
            <a:extLst>
              <a:ext uri="{FF2B5EF4-FFF2-40B4-BE49-F238E27FC236}">
                <a16:creationId xmlns:a16="http://schemas.microsoft.com/office/drawing/2014/main" id="{44522372-4280-83AC-419F-2A7AEDD38F3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05150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a:extLst>
            <a:ext uri="{FF2B5EF4-FFF2-40B4-BE49-F238E27FC236}">
              <a16:creationId xmlns:a16="http://schemas.microsoft.com/office/drawing/2014/main" id="{77364A81-EF1F-C49F-1B1F-C72A5297B100}"/>
            </a:ext>
          </a:extLst>
        </p:cNvPr>
        <p:cNvGrpSpPr/>
        <p:nvPr/>
      </p:nvGrpSpPr>
      <p:grpSpPr>
        <a:xfrm>
          <a:off x="0" y="0"/>
          <a:ext cx="0" cy="0"/>
          <a:chOff x="0" y="0"/>
          <a:chExt cx="0" cy="0"/>
        </a:xfrm>
      </p:grpSpPr>
      <p:sp>
        <p:nvSpPr>
          <p:cNvPr id="998" name="Google Shape;998;p20:notes">
            <a:extLst>
              <a:ext uri="{FF2B5EF4-FFF2-40B4-BE49-F238E27FC236}">
                <a16:creationId xmlns:a16="http://schemas.microsoft.com/office/drawing/2014/main" id="{C252278A-1A2E-BAD3-A778-792E6485EDC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9" name="Google Shape;999;p20:notes">
            <a:extLst>
              <a:ext uri="{FF2B5EF4-FFF2-40B4-BE49-F238E27FC236}">
                <a16:creationId xmlns:a16="http://schemas.microsoft.com/office/drawing/2014/main" id="{45F89DBB-F4BE-D3A5-B7F0-F4B945A4EF8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000" name="Google Shape;1000;p20:notes">
            <a:extLst>
              <a:ext uri="{FF2B5EF4-FFF2-40B4-BE49-F238E27FC236}">
                <a16:creationId xmlns:a16="http://schemas.microsoft.com/office/drawing/2014/main" id="{435F116F-2AE5-E92C-AAEF-9CFD24E7C856}"/>
              </a:ext>
            </a:extLst>
          </p:cNvPr>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611346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871B2431-D351-4C6E-A3CF-9DFAC0E3E050}" type="slidenum">
              <a:rPr lang="cs-CZ" smtClean="0"/>
              <a:t>26</a:t>
            </a:fld>
            <a:endParaRPr lang="cs-CZ"/>
          </a:p>
        </p:txBody>
      </p:sp>
    </p:spTree>
    <p:extLst>
      <p:ext uri="{BB962C8B-B14F-4D97-AF65-F5344CB8AC3E}">
        <p14:creationId xmlns:p14="http://schemas.microsoft.com/office/powerpoint/2010/main" val="2441326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6838A-E913-5162-FA05-82B27A0399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9D136-7377-A4CF-FF6E-FFFC6B576DD2}"/>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93FCE7A2-721C-6FE7-8FF6-12A069746C38}"/>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EA084AA1-2B21-F7B4-E760-69ACFAA67414}"/>
              </a:ext>
            </a:extLst>
          </p:cNvPr>
          <p:cNvSpPr>
            <a:spLocks noGrp="1"/>
          </p:cNvSpPr>
          <p:nvPr>
            <p:ph type="sldNum" sz="quarter" idx="5"/>
          </p:nvPr>
        </p:nvSpPr>
        <p:spPr/>
        <p:txBody>
          <a:bodyPr/>
          <a:lstStyle/>
          <a:p>
            <a:fld id="{871B2431-D351-4C6E-A3CF-9DFAC0E3E050}" type="slidenum">
              <a:rPr lang="cs-CZ" smtClean="0"/>
              <a:t>27</a:t>
            </a:fld>
            <a:endParaRPr lang="cs-CZ"/>
          </a:p>
        </p:txBody>
      </p:sp>
    </p:spTree>
    <p:extLst>
      <p:ext uri="{BB962C8B-B14F-4D97-AF65-F5344CB8AC3E}">
        <p14:creationId xmlns:p14="http://schemas.microsoft.com/office/powerpoint/2010/main" val="1138073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9E46E-C161-64BC-9F01-1FD8E08D0FB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889BC9-E33A-D934-9B82-65ED4B188E8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a:extLst>
              <a:ext uri="{FF2B5EF4-FFF2-40B4-BE49-F238E27FC236}">
                <a16:creationId xmlns:a16="http://schemas.microsoft.com/office/drawing/2014/main" id="{5DE1E56E-FF4C-A3F1-9B8B-6307CE89DFE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a:extLst>
              <a:ext uri="{FF2B5EF4-FFF2-40B4-BE49-F238E27FC236}">
                <a16:creationId xmlns:a16="http://schemas.microsoft.com/office/drawing/2014/main" id="{41E7597D-FEBF-C5A2-3F41-9066B87F6C0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B1DB0E7-CF7D-A4C8-58E5-4785FFA73F06}"/>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9685BD3D-53E7-F61E-BBD2-424FD13EB75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C6F78A0B-A9EF-3808-C9F4-E6076FA5A57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190395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9" name="Google Shape;112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0" name="Google Shape;1130;p2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1131" name="Google Shape;1131;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29</a:t>
            </a:fld>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64C6E-2A27-EFDD-D02A-817071343FF0}"/>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083B82-2A5E-6776-5834-380FC27CC13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a:extLst>
              <a:ext uri="{FF2B5EF4-FFF2-40B4-BE49-F238E27FC236}">
                <a16:creationId xmlns:a16="http://schemas.microsoft.com/office/drawing/2014/main" id="{ACC74A93-7EF9-1373-FE27-343912FBB7E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a:extLst>
              <a:ext uri="{FF2B5EF4-FFF2-40B4-BE49-F238E27FC236}">
                <a16:creationId xmlns:a16="http://schemas.microsoft.com/office/drawing/2014/main" id="{65565E17-5757-C7CF-F902-696821033BE0}"/>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EA45F57-7914-3837-4DAB-311B7717F03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B5F5ECE3-E3DD-E698-019E-415611406D8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9F7BF38A-7998-C822-1544-A527E547E71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2337777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08A96-2EEC-7371-A9E8-EE475F99CF5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4E8D4E9A-F429-D3F7-9702-7B9ECB499CB1}"/>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764E8206-C4BE-D227-9D4D-A1720C05C933}"/>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404FDE3-8F12-4B04-D4BF-63D2AE7CF1D5}"/>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52A03EF6-BCF9-7C20-47B2-CEF10BFE031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B3089549-980B-F4DD-322A-D35940B5167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CFCA5A58-101C-F15E-B00A-C2BB1BFBC8E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253676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6" name="Google Shape;132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CC473-FD27-FAF9-04F9-D0B79E11AB6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391D70-ADAF-E0B2-D683-0392DA26A37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99D11A88-05E4-A2BF-0C4B-D6854D31B173}"/>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8A55114-7513-6D88-8406-E8D790EB9F4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579D1C89-00CF-C846-F900-D3760B1FB7F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C505B9CF-3E57-2642-4548-DF75607D03E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5195E00-34F4-89EB-D673-13D58F4A4BC5}"/>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973526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39E0D-BA3D-633D-3ADF-69FD635D8B1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236B0B-D24A-FBB1-DCE1-9F7C3110C5A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EC59C3A-BBF4-D3F5-A2C1-3E234F94FDA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9C824728-8C85-8F07-493C-82F407494771}"/>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B847858B-0CBD-0ED3-2D16-474908CCF2A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Expansion hiring</a:t>
            </a:r>
          </a:p>
        </p:txBody>
      </p:sp>
      <p:sp>
        <p:nvSpPr>
          <p:cNvPr id="6" name="Footer Placeholder 5">
            <a:extLst>
              <a:ext uri="{FF2B5EF4-FFF2-40B4-BE49-F238E27FC236}">
                <a16:creationId xmlns:a16="http://schemas.microsoft.com/office/drawing/2014/main" id="{DE3CCAA4-9012-2CF1-CD55-C6146A42A6B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C073D3A-94B8-E1E1-3DC8-613D5A03E9E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571676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0" name="Google Shape;142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a:extLst>
            <a:ext uri="{FF2B5EF4-FFF2-40B4-BE49-F238E27FC236}">
              <a16:creationId xmlns:a16="http://schemas.microsoft.com/office/drawing/2014/main" id="{0D3FB305-A5DF-93A6-2493-1C8BF2A705B6}"/>
            </a:ext>
          </a:extLst>
        </p:cNvPr>
        <p:cNvGrpSpPr/>
        <p:nvPr/>
      </p:nvGrpSpPr>
      <p:grpSpPr>
        <a:xfrm>
          <a:off x="0" y="0"/>
          <a:ext cx="0" cy="0"/>
          <a:chOff x="0" y="0"/>
          <a:chExt cx="0" cy="0"/>
        </a:xfrm>
      </p:grpSpPr>
      <p:sp>
        <p:nvSpPr>
          <p:cNvPr id="295" name="Google Shape;295;p8:notes">
            <a:extLst>
              <a:ext uri="{FF2B5EF4-FFF2-40B4-BE49-F238E27FC236}">
                <a16:creationId xmlns:a16="http://schemas.microsoft.com/office/drawing/2014/main" id="{1B12774B-199F-A2CE-0CDC-BA05CCE9962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6" name="Google Shape;296;p8:notes">
            <a:extLst>
              <a:ext uri="{FF2B5EF4-FFF2-40B4-BE49-F238E27FC236}">
                <a16:creationId xmlns:a16="http://schemas.microsoft.com/office/drawing/2014/main" id="{EDDB7136-9869-5922-0E66-0FBBE1FAF90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33490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3759737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2861527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C9A04-3CD9-BFAF-0B71-34B16B4D9F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100A49-4377-6C0A-69BD-F6AC149A800F}"/>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92536447-E88F-607F-7013-95967670F43D}"/>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AAB2D3D6-A642-EF72-131B-BD03C6FD5EAD}"/>
              </a:ext>
            </a:extLst>
          </p:cNvPr>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265746075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00943-F7AC-DC58-6723-C6C8FE29EDD2}"/>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5900"/>
                    </a14:imgEffect>
                    <a14:imgEffect>
                      <a14:saturation sat="59000"/>
                    </a14:imgEffect>
                  </a14:imgLayer>
                </a14:imgProps>
              </a:ext>
              <a:ext uri="{28A0092B-C50C-407E-A947-70E740481C1C}">
                <a14:useLocalDpi xmlns:a14="http://schemas.microsoft.com/office/drawing/2010/main" val="0"/>
              </a:ext>
            </a:extLst>
          </a:blip>
          <a:srcRect t="13863" b="40406"/>
          <a:stretch>
            <a:fillRect/>
          </a:stretch>
        </p:blipFill>
        <p:spPr>
          <a:xfrm>
            <a:off x="-55771" y="-536858"/>
            <a:ext cx="18390808" cy="4733301"/>
          </a:xfrm>
          <a:prstGeom prst="rect">
            <a:avLst/>
          </a:prstGeom>
        </p:spPr>
      </p:pic>
      <p:sp>
        <p:nvSpPr>
          <p:cNvPr id="23" name="Isosceles Triangle 22">
            <a:extLst>
              <a:ext uri="{FF2B5EF4-FFF2-40B4-BE49-F238E27FC236}">
                <a16:creationId xmlns:a16="http://schemas.microsoft.com/office/drawing/2014/main" id="{373A3219-6B11-319B-21F4-6DFE7D1F5248}"/>
              </a:ext>
            </a:extLst>
          </p:cNvPr>
          <p:cNvSpPr/>
          <p:nvPr userDrawn="1"/>
        </p:nvSpPr>
        <p:spPr>
          <a:xfrm rot="2816226">
            <a:off x="15595020" y="3914286"/>
            <a:ext cx="4108653" cy="2120589"/>
          </a:xfrm>
          <a:prstGeom prst="triangle">
            <a:avLst>
              <a:gd name="adj" fmla="val 47786"/>
            </a:avLst>
          </a:prstGeom>
          <a:solidFill>
            <a:srgbClr val="25567E"/>
          </a:solidFill>
        </p:spPr>
        <p:txBody>
          <a:bodyPr rtlCol="0" anchor="ctr"/>
          <a:lstStyle/>
          <a:p>
            <a:pPr algn="ctr"/>
            <a:endParaRPr lang="en-IN"/>
          </a:p>
        </p:txBody>
      </p:sp>
      <p:sp>
        <p:nvSpPr>
          <p:cNvPr id="20" name="Freeform 16">
            <a:extLst>
              <a:ext uri="{FF2B5EF4-FFF2-40B4-BE49-F238E27FC236}">
                <a16:creationId xmlns:a16="http://schemas.microsoft.com/office/drawing/2014/main" id="{263F56E7-D88F-ED0C-1700-2A0595BDFA95}"/>
              </a:ext>
            </a:extLst>
          </p:cNvPr>
          <p:cNvSpPr/>
          <p:nvPr userDrawn="1"/>
        </p:nvSpPr>
        <p:spPr>
          <a:xfrm>
            <a:off x="0" y="9001403"/>
            <a:ext cx="16865629" cy="1271084"/>
          </a:xfrm>
          <a:custGeom>
            <a:avLst/>
            <a:gdLst>
              <a:gd name="csX0" fmla="*/ 4255525 w 4458725"/>
              <a:gd name="csY0" fmla="*/ 0 h 334771"/>
              <a:gd name="csX1" fmla="*/ 167 w 4458725"/>
              <a:gd name="csY1" fmla="*/ 7645 h 334771"/>
              <a:gd name="csX2" fmla="*/ 0 w 4458725"/>
              <a:gd name="csY2" fmla="*/ 334771 h 334771"/>
              <a:gd name="csX3" fmla="*/ 4458725 w 4458725"/>
              <a:gd name="csY3" fmla="*/ 334771 h 334771"/>
              <a:gd name="csX4" fmla="*/ 4255525 w 4458725"/>
              <a:gd name="csY4" fmla="*/ 0 h 334771"/>
            </a:gdLst>
            <a:ahLst/>
            <a:cxnLst>
              <a:cxn ang="0">
                <a:pos x="csX0" y="csY0"/>
              </a:cxn>
              <a:cxn ang="0">
                <a:pos x="csX1" y="csY1"/>
              </a:cxn>
              <a:cxn ang="0">
                <a:pos x="csX2" y="csY2"/>
              </a:cxn>
              <a:cxn ang="0">
                <a:pos x="csX3" y="csY3"/>
              </a:cxn>
              <a:cxn ang="0">
                <a:pos x="csX4" y="csY4"/>
              </a:cxn>
            </a:cxnLst>
            <a:rect l="l" t="t" r="r" b="b"/>
            <a:pathLst>
              <a:path w="4458725" h="334771">
                <a:moveTo>
                  <a:pt x="4255525" y="0"/>
                </a:moveTo>
                <a:lnTo>
                  <a:pt x="167" y="7645"/>
                </a:lnTo>
                <a:cubicBezTo>
                  <a:pt x="111" y="116687"/>
                  <a:pt x="56" y="225729"/>
                  <a:pt x="0" y="334771"/>
                </a:cubicBezTo>
                <a:lnTo>
                  <a:pt x="4458725" y="334771"/>
                </a:lnTo>
                <a:lnTo>
                  <a:pt x="4255525" y="0"/>
                </a:lnTo>
                <a:close/>
              </a:path>
            </a:pathLst>
          </a:custGeom>
          <a:solidFill>
            <a:srgbClr val="25567E"/>
          </a:solidFill>
        </p:spPr>
        <p:txBody>
          <a:bodyPr/>
          <a:lstStyle/>
          <a:p>
            <a:endParaRPr lang="en-IN"/>
          </a:p>
        </p:txBody>
      </p:sp>
      <p:sp>
        <p:nvSpPr>
          <p:cNvPr id="18" name="Freeform 19">
            <a:extLst>
              <a:ext uri="{FF2B5EF4-FFF2-40B4-BE49-F238E27FC236}">
                <a16:creationId xmlns:a16="http://schemas.microsoft.com/office/drawing/2014/main" id="{B40F996F-EEF8-630A-6654-206D8DCD2434}"/>
              </a:ext>
            </a:extLst>
          </p:cNvPr>
          <p:cNvSpPr/>
          <p:nvPr userDrawn="1"/>
        </p:nvSpPr>
        <p:spPr>
          <a:xfrm>
            <a:off x="192283" y="9015915"/>
            <a:ext cx="8524549" cy="1256572"/>
          </a:xfrm>
          <a:custGeom>
            <a:avLst/>
            <a:gdLst/>
            <a:ahLst/>
            <a:cxnLst/>
            <a:rect l="l" t="t" r="r" b="b"/>
            <a:pathLst>
              <a:path w="2808669" h="465391">
                <a:moveTo>
                  <a:pt x="203200" y="0"/>
                </a:moveTo>
                <a:lnTo>
                  <a:pt x="2808669" y="0"/>
                </a:lnTo>
                <a:lnTo>
                  <a:pt x="2605469" y="465391"/>
                </a:lnTo>
                <a:lnTo>
                  <a:pt x="0" y="465391"/>
                </a:lnTo>
                <a:lnTo>
                  <a:pt x="203200" y="0"/>
                </a:lnTo>
                <a:close/>
              </a:path>
            </a:pathLst>
          </a:custGeom>
          <a:solidFill>
            <a:srgbClr val="1C98ED">
              <a:alpha val="19608"/>
            </a:srgbClr>
          </a:solidFill>
        </p:spPr>
        <p:txBody>
          <a:bodyPr/>
          <a:lstStyle/>
          <a:p>
            <a:endParaRPr lang="en-IN"/>
          </a:p>
        </p:txBody>
      </p:sp>
      <p:sp>
        <p:nvSpPr>
          <p:cNvPr id="16" name="Freeform 22">
            <a:extLst>
              <a:ext uri="{FF2B5EF4-FFF2-40B4-BE49-F238E27FC236}">
                <a16:creationId xmlns:a16="http://schemas.microsoft.com/office/drawing/2014/main" id="{4517E14F-7B27-A8B3-A6E2-7AFA5B16707D}"/>
              </a:ext>
            </a:extLst>
          </p:cNvPr>
          <p:cNvSpPr/>
          <p:nvPr userDrawn="1"/>
        </p:nvSpPr>
        <p:spPr>
          <a:xfrm>
            <a:off x="15145" y="9015915"/>
            <a:ext cx="7674288" cy="1271085"/>
          </a:xfrm>
          <a:custGeom>
            <a:avLst/>
            <a:gdLst>
              <a:gd name="csX0" fmla="*/ 1081 w 2606550"/>
              <a:gd name="csY0" fmla="*/ 0 h 470705"/>
              <a:gd name="csX1" fmla="*/ 2606550 w 2606550"/>
              <a:gd name="csY1" fmla="*/ 0 h 470705"/>
              <a:gd name="csX2" fmla="*/ 2403350 w 2606550"/>
              <a:gd name="csY2" fmla="*/ 465391 h 470705"/>
              <a:gd name="csX3" fmla="*/ 0 w 2606550"/>
              <a:gd name="csY3" fmla="*/ 470705 h 470705"/>
              <a:gd name="csX4" fmla="*/ 1081 w 2606550"/>
              <a:gd name="csY4" fmla="*/ 0 h 470705"/>
            </a:gdLst>
            <a:ahLst/>
            <a:cxnLst>
              <a:cxn ang="0">
                <a:pos x="csX0" y="csY0"/>
              </a:cxn>
              <a:cxn ang="0">
                <a:pos x="csX1" y="csY1"/>
              </a:cxn>
              <a:cxn ang="0">
                <a:pos x="csX2" y="csY2"/>
              </a:cxn>
              <a:cxn ang="0">
                <a:pos x="csX3" y="csY3"/>
              </a:cxn>
              <a:cxn ang="0">
                <a:pos x="csX4" y="csY4"/>
              </a:cxn>
            </a:cxnLst>
            <a:rect l="l" t="t" r="r" b="b"/>
            <a:pathLst>
              <a:path w="2606550" h="470705">
                <a:moveTo>
                  <a:pt x="1081" y="0"/>
                </a:moveTo>
                <a:lnTo>
                  <a:pt x="2606550" y="0"/>
                </a:lnTo>
                <a:lnTo>
                  <a:pt x="2403350" y="465391"/>
                </a:lnTo>
                <a:lnTo>
                  <a:pt x="0" y="470705"/>
                </a:lnTo>
                <a:cubicBezTo>
                  <a:pt x="360" y="313803"/>
                  <a:pt x="721" y="156902"/>
                  <a:pt x="1081" y="0"/>
                </a:cubicBezTo>
                <a:close/>
              </a:path>
            </a:pathLst>
          </a:custGeom>
          <a:solidFill>
            <a:srgbClr val="1C98ED">
              <a:alpha val="19608"/>
            </a:srgbClr>
          </a:solidFill>
        </p:spPr>
        <p:txBody>
          <a:bodyPr/>
          <a:lstStyle/>
          <a:p>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Freeform 16">
            <a:extLst>
              <a:ext uri="{FF2B5EF4-FFF2-40B4-BE49-F238E27FC236}">
                <a16:creationId xmlns:a16="http://schemas.microsoft.com/office/drawing/2014/main" id="{F86DB0A7-E980-C7AB-CD6A-DA52232AE4E4}"/>
              </a:ext>
            </a:extLst>
          </p:cNvPr>
          <p:cNvSpPr/>
          <p:nvPr/>
        </p:nvSpPr>
        <p:spPr>
          <a:xfrm>
            <a:off x="0" y="9600760"/>
            <a:ext cx="16865629" cy="708654"/>
          </a:xfrm>
          <a:custGeom>
            <a:avLst/>
            <a:gdLst>
              <a:gd name="csX0" fmla="*/ 4255525 w 4458725"/>
              <a:gd name="csY0" fmla="*/ 0 h 334771"/>
              <a:gd name="csX1" fmla="*/ 167 w 4458725"/>
              <a:gd name="csY1" fmla="*/ 7645 h 334771"/>
              <a:gd name="csX2" fmla="*/ 0 w 4458725"/>
              <a:gd name="csY2" fmla="*/ 334771 h 334771"/>
              <a:gd name="csX3" fmla="*/ 4458725 w 4458725"/>
              <a:gd name="csY3" fmla="*/ 334771 h 334771"/>
              <a:gd name="csX4" fmla="*/ 4255525 w 4458725"/>
              <a:gd name="csY4" fmla="*/ 0 h 334771"/>
            </a:gdLst>
            <a:ahLst/>
            <a:cxnLst>
              <a:cxn ang="0">
                <a:pos x="csX0" y="csY0"/>
              </a:cxn>
              <a:cxn ang="0">
                <a:pos x="csX1" y="csY1"/>
              </a:cxn>
              <a:cxn ang="0">
                <a:pos x="csX2" y="csY2"/>
              </a:cxn>
              <a:cxn ang="0">
                <a:pos x="csX3" y="csY3"/>
              </a:cxn>
              <a:cxn ang="0">
                <a:pos x="csX4" y="csY4"/>
              </a:cxn>
            </a:cxnLst>
            <a:rect l="l" t="t" r="r" b="b"/>
            <a:pathLst>
              <a:path w="4458725" h="334771">
                <a:moveTo>
                  <a:pt x="4255525" y="0"/>
                </a:moveTo>
                <a:lnTo>
                  <a:pt x="167" y="7645"/>
                </a:lnTo>
                <a:cubicBezTo>
                  <a:pt x="111" y="116687"/>
                  <a:pt x="56" y="225729"/>
                  <a:pt x="0" y="334771"/>
                </a:cubicBezTo>
                <a:lnTo>
                  <a:pt x="4458725" y="334771"/>
                </a:lnTo>
                <a:lnTo>
                  <a:pt x="4255525" y="0"/>
                </a:lnTo>
                <a:close/>
              </a:path>
            </a:pathLst>
          </a:custGeom>
          <a:solidFill>
            <a:srgbClr val="25567E"/>
          </a:solidFill>
        </p:spPr>
        <p:txBody>
          <a:bodyPr/>
          <a:lstStyle/>
          <a:p>
            <a:endParaRPr lang="en-IN" dirty="0"/>
          </a:p>
        </p:txBody>
      </p:sp>
      <p:sp>
        <p:nvSpPr>
          <p:cNvPr id="8" name="Freeform 19">
            <a:extLst>
              <a:ext uri="{FF2B5EF4-FFF2-40B4-BE49-F238E27FC236}">
                <a16:creationId xmlns:a16="http://schemas.microsoft.com/office/drawing/2014/main" id="{7394D6D4-6882-D229-33EE-9ED8D6C37C15}"/>
              </a:ext>
            </a:extLst>
          </p:cNvPr>
          <p:cNvSpPr/>
          <p:nvPr/>
        </p:nvSpPr>
        <p:spPr>
          <a:xfrm>
            <a:off x="192283" y="9615272"/>
            <a:ext cx="8524549" cy="700563"/>
          </a:xfrm>
          <a:custGeom>
            <a:avLst/>
            <a:gdLst/>
            <a:ahLst/>
            <a:cxnLst/>
            <a:rect l="l" t="t" r="r" b="b"/>
            <a:pathLst>
              <a:path w="2808669" h="465391">
                <a:moveTo>
                  <a:pt x="203200" y="0"/>
                </a:moveTo>
                <a:lnTo>
                  <a:pt x="2808669" y="0"/>
                </a:lnTo>
                <a:lnTo>
                  <a:pt x="2605469" y="465391"/>
                </a:lnTo>
                <a:lnTo>
                  <a:pt x="0" y="465391"/>
                </a:lnTo>
                <a:lnTo>
                  <a:pt x="203200" y="0"/>
                </a:lnTo>
                <a:close/>
              </a:path>
            </a:pathLst>
          </a:custGeom>
          <a:solidFill>
            <a:srgbClr val="1C98ED">
              <a:alpha val="19608"/>
            </a:srgbClr>
          </a:solidFill>
        </p:spPr>
      </p:sp>
      <p:sp>
        <p:nvSpPr>
          <p:cNvPr id="9" name="Freeform 22">
            <a:extLst>
              <a:ext uri="{FF2B5EF4-FFF2-40B4-BE49-F238E27FC236}">
                <a16:creationId xmlns:a16="http://schemas.microsoft.com/office/drawing/2014/main" id="{449CB8C7-459B-543E-2247-DEAE8FB017DF}"/>
              </a:ext>
            </a:extLst>
          </p:cNvPr>
          <p:cNvSpPr/>
          <p:nvPr/>
        </p:nvSpPr>
        <p:spPr>
          <a:xfrm>
            <a:off x="15145" y="9615272"/>
            <a:ext cx="7674288" cy="708655"/>
          </a:xfrm>
          <a:custGeom>
            <a:avLst/>
            <a:gdLst>
              <a:gd name="csX0" fmla="*/ 1081 w 2606550"/>
              <a:gd name="csY0" fmla="*/ 0 h 470705"/>
              <a:gd name="csX1" fmla="*/ 2606550 w 2606550"/>
              <a:gd name="csY1" fmla="*/ 0 h 470705"/>
              <a:gd name="csX2" fmla="*/ 2403350 w 2606550"/>
              <a:gd name="csY2" fmla="*/ 465391 h 470705"/>
              <a:gd name="csX3" fmla="*/ 0 w 2606550"/>
              <a:gd name="csY3" fmla="*/ 470705 h 470705"/>
              <a:gd name="csX4" fmla="*/ 1081 w 2606550"/>
              <a:gd name="csY4" fmla="*/ 0 h 470705"/>
            </a:gdLst>
            <a:ahLst/>
            <a:cxnLst>
              <a:cxn ang="0">
                <a:pos x="csX0" y="csY0"/>
              </a:cxn>
              <a:cxn ang="0">
                <a:pos x="csX1" y="csY1"/>
              </a:cxn>
              <a:cxn ang="0">
                <a:pos x="csX2" y="csY2"/>
              </a:cxn>
              <a:cxn ang="0">
                <a:pos x="csX3" y="csY3"/>
              </a:cxn>
              <a:cxn ang="0">
                <a:pos x="csX4" y="csY4"/>
              </a:cxn>
            </a:cxnLst>
            <a:rect l="l" t="t" r="r" b="b"/>
            <a:pathLst>
              <a:path w="2606550" h="470705">
                <a:moveTo>
                  <a:pt x="1081" y="0"/>
                </a:moveTo>
                <a:lnTo>
                  <a:pt x="2606550" y="0"/>
                </a:lnTo>
                <a:lnTo>
                  <a:pt x="2403350" y="465391"/>
                </a:lnTo>
                <a:lnTo>
                  <a:pt x="0" y="470705"/>
                </a:lnTo>
                <a:cubicBezTo>
                  <a:pt x="360" y="313803"/>
                  <a:pt x="721" y="156902"/>
                  <a:pt x="1081" y="0"/>
                </a:cubicBezTo>
                <a:close/>
              </a:path>
            </a:pathLst>
          </a:custGeom>
          <a:solidFill>
            <a:srgbClr val="1C98ED">
              <a:alpha val="19608"/>
            </a:srgbClr>
          </a:solidFill>
        </p:spPr>
      </p:sp>
      <p:sp>
        <p:nvSpPr>
          <p:cNvPr id="11" name="Freeform 19">
            <a:extLst>
              <a:ext uri="{FF2B5EF4-FFF2-40B4-BE49-F238E27FC236}">
                <a16:creationId xmlns:a16="http://schemas.microsoft.com/office/drawing/2014/main" id="{A59917B4-F916-9786-A7D6-CAE1463145DA}"/>
              </a:ext>
            </a:extLst>
          </p:cNvPr>
          <p:cNvSpPr/>
          <p:nvPr userDrawn="1"/>
        </p:nvSpPr>
        <p:spPr>
          <a:xfrm>
            <a:off x="-37611" y="0"/>
            <a:ext cx="18431117" cy="1308011"/>
          </a:xfrm>
          <a:custGeom>
            <a:avLst/>
            <a:gdLst/>
            <a:ahLst/>
            <a:cxnLst/>
            <a:rect l="l" t="t" r="r" b="b"/>
            <a:pathLst>
              <a:path w="24577802" h="1877314">
                <a:moveTo>
                  <a:pt x="0" y="0"/>
                </a:moveTo>
                <a:lnTo>
                  <a:pt x="24577802" y="0"/>
                </a:lnTo>
                <a:lnTo>
                  <a:pt x="24577802" y="1877314"/>
                </a:lnTo>
                <a:lnTo>
                  <a:pt x="0" y="1877314"/>
                </a:lnTo>
                <a:close/>
              </a:path>
            </a:pathLst>
          </a:custGeom>
          <a:solidFill>
            <a:srgbClr val="25567E"/>
          </a:solidFill>
          <a:ln>
            <a:solidFill>
              <a:srgbClr val="0070C0"/>
            </a:solidFill>
          </a:ln>
        </p:spPr>
        <p:txBody>
          <a:bodyPr/>
          <a:lstStyle/>
          <a:p>
            <a:endParaRPr lang="en-US"/>
          </a:p>
        </p:txBody>
      </p:sp>
      <p:sp>
        <p:nvSpPr>
          <p:cNvPr id="15" name="Title 14">
            <a:extLst>
              <a:ext uri="{FF2B5EF4-FFF2-40B4-BE49-F238E27FC236}">
                <a16:creationId xmlns:a16="http://schemas.microsoft.com/office/drawing/2014/main" id="{F6FA86BD-30AA-2C66-F9BD-13FB604687D6}"/>
              </a:ext>
            </a:extLst>
          </p:cNvPr>
          <p:cNvSpPr>
            <a:spLocks noGrp="1"/>
          </p:cNvSpPr>
          <p:nvPr>
            <p:ph type="title"/>
          </p:nvPr>
        </p:nvSpPr>
        <p:spPr>
          <a:xfrm>
            <a:off x="15145" y="14514"/>
            <a:ext cx="18288000" cy="1293498"/>
          </a:xfrm>
          <a:prstGeom prst="rect">
            <a:avLst/>
          </a:prstGeom>
        </p:spPr>
        <p:txBody>
          <a:bodyPr anchor="ctr"/>
          <a:lstStyle>
            <a:lvl1pPr>
              <a:defRPr sz="4200" b="1">
                <a:solidFill>
                  <a:schemeClr val="bg1"/>
                </a:solidFill>
                <a:latin typeface="Calibri" panose="020F0502020204030204" pitchFamily="34" charset="0"/>
              </a:defRPr>
            </a:lvl1pPr>
          </a:lstStyle>
          <a:p>
            <a:r>
              <a:rPr lang="en-US" dirty="0"/>
              <a:t>Click to edit Master title style</a:t>
            </a:r>
            <a:endParaRPr lang="en-IN" dirty="0"/>
          </a:p>
        </p:txBody>
      </p:sp>
      <p:sp>
        <p:nvSpPr>
          <p:cNvPr id="16" name="TextBox 15">
            <a:extLst>
              <a:ext uri="{FF2B5EF4-FFF2-40B4-BE49-F238E27FC236}">
                <a16:creationId xmlns:a16="http://schemas.microsoft.com/office/drawing/2014/main" id="{EEBC6A61-5D2F-F50F-DD06-5685CBF03D2E}"/>
              </a:ext>
            </a:extLst>
          </p:cNvPr>
          <p:cNvSpPr txBox="1"/>
          <p:nvPr userDrawn="1"/>
        </p:nvSpPr>
        <p:spPr>
          <a:xfrm>
            <a:off x="17042767" y="9736128"/>
            <a:ext cx="1230088" cy="400110"/>
          </a:xfrm>
          <a:prstGeom prst="rect">
            <a:avLst/>
          </a:prstGeom>
          <a:noFill/>
        </p:spPr>
        <p:txBody>
          <a:bodyPr wrap="square" rtlCol="0" anchor="ctr">
            <a:spAutoFit/>
          </a:bodyPr>
          <a:lstStyle/>
          <a:p>
            <a:pPr algn="ctr"/>
            <a:fld id="{74BEBF69-1249-47C4-8D52-20DE1E687202}" type="slidenum">
              <a:rPr lang="en-IN" sz="2000" smtClean="0"/>
              <a:t>‹#›</a:t>
            </a:fld>
            <a:endParaRPr lang="en-IN" sz="200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Freeform 16">
            <a:extLst>
              <a:ext uri="{FF2B5EF4-FFF2-40B4-BE49-F238E27FC236}">
                <a16:creationId xmlns:a16="http://schemas.microsoft.com/office/drawing/2014/main" id="{F86DB0A7-E980-C7AB-CD6A-DA52232AE4E4}"/>
              </a:ext>
            </a:extLst>
          </p:cNvPr>
          <p:cNvSpPr/>
          <p:nvPr/>
        </p:nvSpPr>
        <p:spPr>
          <a:xfrm>
            <a:off x="0" y="9600760"/>
            <a:ext cx="16865629" cy="708654"/>
          </a:xfrm>
          <a:custGeom>
            <a:avLst/>
            <a:gdLst>
              <a:gd name="csX0" fmla="*/ 4255525 w 4458725"/>
              <a:gd name="csY0" fmla="*/ 0 h 334771"/>
              <a:gd name="csX1" fmla="*/ 167 w 4458725"/>
              <a:gd name="csY1" fmla="*/ 7645 h 334771"/>
              <a:gd name="csX2" fmla="*/ 0 w 4458725"/>
              <a:gd name="csY2" fmla="*/ 334771 h 334771"/>
              <a:gd name="csX3" fmla="*/ 4458725 w 4458725"/>
              <a:gd name="csY3" fmla="*/ 334771 h 334771"/>
              <a:gd name="csX4" fmla="*/ 4255525 w 4458725"/>
              <a:gd name="csY4" fmla="*/ 0 h 334771"/>
            </a:gdLst>
            <a:ahLst/>
            <a:cxnLst>
              <a:cxn ang="0">
                <a:pos x="csX0" y="csY0"/>
              </a:cxn>
              <a:cxn ang="0">
                <a:pos x="csX1" y="csY1"/>
              </a:cxn>
              <a:cxn ang="0">
                <a:pos x="csX2" y="csY2"/>
              </a:cxn>
              <a:cxn ang="0">
                <a:pos x="csX3" y="csY3"/>
              </a:cxn>
              <a:cxn ang="0">
                <a:pos x="csX4" y="csY4"/>
              </a:cxn>
            </a:cxnLst>
            <a:rect l="l" t="t" r="r" b="b"/>
            <a:pathLst>
              <a:path w="4458725" h="334771">
                <a:moveTo>
                  <a:pt x="4255525" y="0"/>
                </a:moveTo>
                <a:lnTo>
                  <a:pt x="167" y="7645"/>
                </a:lnTo>
                <a:cubicBezTo>
                  <a:pt x="111" y="116687"/>
                  <a:pt x="56" y="225729"/>
                  <a:pt x="0" y="334771"/>
                </a:cubicBezTo>
                <a:lnTo>
                  <a:pt x="4458725" y="334771"/>
                </a:lnTo>
                <a:lnTo>
                  <a:pt x="4255525" y="0"/>
                </a:lnTo>
                <a:close/>
              </a:path>
            </a:pathLst>
          </a:custGeom>
          <a:solidFill>
            <a:srgbClr val="25567E"/>
          </a:solidFill>
        </p:spPr>
        <p:txBody>
          <a:bodyPr/>
          <a:lstStyle/>
          <a:p>
            <a:endParaRPr lang="en-IN" dirty="0"/>
          </a:p>
        </p:txBody>
      </p:sp>
      <p:sp>
        <p:nvSpPr>
          <p:cNvPr id="8" name="Freeform 19">
            <a:extLst>
              <a:ext uri="{FF2B5EF4-FFF2-40B4-BE49-F238E27FC236}">
                <a16:creationId xmlns:a16="http://schemas.microsoft.com/office/drawing/2014/main" id="{7394D6D4-6882-D229-33EE-9ED8D6C37C15}"/>
              </a:ext>
            </a:extLst>
          </p:cNvPr>
          <p:cNvSpPr/>
          <p:nvPr/>
        </p:nvSpPr>
        <p:spPr>
          <a:xfrm>
            <a:off x="192283" y="9615272"/>
            <a:ext cx="8524549" cy="700563"/>
          </a:xfrm>
          <a:custGeom>
            <a:avLst/>
            <a:gdLst/>
            <a:ahLst/>
            <a:cxnLst/>
            <a:rect l="l" t="t" r="r" b="b"/>
            <a:pathLst>
              <a:path w="2808669" h="465391">
                <a:moveTo>
                  <a:pt x="203200" y="0"/>
                </a:moveTo>
                <a:lnTo>
                  <a:pt x="2808669" y="0"/>
                </a:lnTo>
                <a:lnTo>
                  <a:pt x="2605469" y="465391"/>
                </a:lnTo>
                <a:lnTo>
                  <a:pt x="0" y="465391"/>
                </a:lnTo>
                <a:lnTo>
                  <a:pt x="203200" y="0"/>
                </a:lnTo>
                <a:close/>
              </a:path>
            </a:pathLst>
          </a:custGeom>
          <a:solidFill>
            <a:srgbClr val="1C98ED">
              <a:alpha val="19608"/>
            </a:srgbClr>
          </a:solidFill>
        </p:spPr>
      </p:sp>
      <p:sp>
        <p:nvSpPr>
          <p:cNvPr id="9" name="Freeform 22">
            <a:extLst>
              <a:ext uri="{FF2B5EF4-FFF2-40B4-BE49-F238E27FC236}">
                <a16:creationId xmlns:a16="http://schemas.microsoft.com/office/drawing/2014/main" id="{449CB8C7-459B-543E-2247-DEAE8FB017DF}"/>
              </a:ext>
            </a:extLst>
          </p:cNvPr>
          <p:cNvSpPr/>
          <p:nvPr/>
        </p:nvSpPr>
        <p:spPr>
          <a:xfrm>
            <a:off x="15145" y="9615272"/>
            <a:ext cx="7674288" cy="708655"/>
          </a:xfrm>
          <a:custGeom>
            <a:avLst/>
            <a:gdLst>
              <a:gd name="csX0" fmla="*/ 1081 w 2606550"/>
              <a:gd name="csY0" fmla="*/ 0 h 470705"/>
              <a:gd name="csX1" fmla="*/ 2606550 w 2606550"/>
              <a:gd name="csY1" fmla="*/ 0 h 470705"/>
              <a:gd name="csX2" fmla="*/ 2403350 w 2606550"/>
              <a:gd name="csY2" fmla="*/ 465391 h 470705"/>
              <a:gd name="csX3" fmla="*/ 0 w 2606550"/>
              <a:gd name="csY3" fmla="*/ 470705 h 470705"/>
              <a:gd name="csX4" fmla="*/ 1081 w 2606550"/>
              <a:gd name="csY4" fmla="*/ 0 h 470705"/>
            </a:gdLst>
            <a:ahLst/>
            <a:cxnLst>
              <a:cxn ang="0">
                <a:pos x="csX0" y="csY0"/>
              </a:cxn>
              <a:cxn ang="0">
                <a:pos x="csX1" y="csY1"/>
              </a:cxn>
              <a:cxn ang="0">
                <a:pos x="csX2" y="csY2"/>
              </a:cxn>
              <a:cxn ang="0">
                <a:pos x="csX3" y="csY3"/>
              </a:cxn>
              <a:cxn ang="0">
                <a:pos x="csX4" y="csY4"/>
              </a:cxn>
            </a:cxnLst>
            <a:rect l="l" t="t" r="r" b="b"/>
            <a:pathLst>
              <a:path w="2606550" h="470705">
                <a:moveTo>
                  <a:pt x="1081" y="0"/>
                </a:moveTo>
                <a:lnTo>
                  <a:pt x="2606550" y="0"/>
                </a:lnTo>
                <a:lnTo>
                  <a:pt x="2403350" y="465391"/>
                </a:lnTo>
                <a:lnTo>
                  <a:pt x="0" y="470705"/>
                </a:lnTo>
                <a:cubicBezTo>
                  <a:pt x="360" y="313803"/>
                  <a:pt x="721" y="156902"/>
                  <a:pt x="1081" y="0"/>
                </a:cubicBezTo>
                <a:close/>
              </a:path>
            </a:pathLst>
          </a:custGeom>
          <a:solidFill>
            <a:srgbClr val="1C98ED">
              <a:alpha val="19608"/>
            </a:srgbClr>
          </a:solidFill>
        </p:spPr>
      </p:sp>
      <p:sp>
        <p:nvSpPr>
          <p:cNvPr id="11" name="Freeform 19">
            <a:extLst>
              <a:ext uri="{FF2B5EF4-FFF2-40B4-BE49-F238E27FC236}">
                <a16:creationId xmlns:a16="http://schemas.microsoft.com/office/drawing/2014/main" id="{A59917B4-F916-9786-A7D6-CAE1463145DA}"/>
              </a:ext>
            </a:extLst>
          </p:cNvPr>
          <p:cNvSpPr/>
          <p:nvPr userDrawn="1"/>
        </p:nvSpPr>
        <p:spPr>
          <a:xfrm>
            <a:off x="0" y="0"/>
            <a:ext cx="18272855" cy="1308011"/>
          </a:xfrm>
          <a:custGeom>
            <a:avLst/>
            <a:gdLst/>
            <a:ahLst/>
            <a:cxnLst/>
            <a:rect l="l" t="t" r="r" b="b"/>
            <a:pathLst>
              <a:path w="24577802" h="1877314">
                <a:moveTo>
                  <a:pt x="0" y="0"/>
                </a:moveTo>
                <a:lnTo>
                  <a:pt x="24577802" y="0"/>
                </a:lnTo>
                <a:lnTo>
                  <a:pt x="24577802" y="1877314"/>
                </a:lnTo>
                <a:lnTo>
                  <a:pt x="0" y="1877314"/>
                </a:lnTo>
                <a:close/>
              </a:path>
            </a:pathLst>
          </a:custGeom>
          <a:solidFill>
            <a:srgbClr val="25567E"/>
          </a:solidFill>
          <a:ln>
            <a:solidFill>
              <a:srgbClr val="0070C0"/>
            </a:solidFill>
          </a:ln>
        </p:spPr>
        <p:txBody>
          <a:bodyPr/>
          <a:lstStyle/>
          <a:p>
            <a:endParaRPr lang="en-US"/>
          </a:p>
        </p:txBody>
      </p:sp>
      <p:sp>
        <p:nvSpPr>
          <p:cNvPr id="15" name="Title 14">
            <a:extLst>
              <a:ext uri="{FF2B5EF4-FFF2-40B4-BE49-F238E27FC236}">
                <a16:creationId xmlns:a16="http://schemas.microsoft.com/office/drawing/2014/main" id="{F6FA86BD-30AA-2C66-F9BD-13FB604687D6}"/>
              </a:ext>
            </a:extLst>
          </p:cNvPr>
          <p:cNvSpPr>
            <a:spLocks noGrp="1"/>
          </p:cNvSpPr>
          <p:nvPr>
            <p:ph type="title"/>
          </p:nvPr>
        </p:nvSpPr>
        <p:spPr>
          <a:xfrm>
            <a:off x="15145" y="14514"/>
            <a:ext cx="18288000" cy="1293498"/>
          </a:xfrm>
          <a:prstGeom prst="rect">
            <a:avLst/>
          </a:prstGeom>
        </p:spPr>
        <p:txBody>
          <a:bodyPr anchor="ctr"/>
          <a:lstStyle>
            <a:lvl1pPr>
              <a:defRPr sz="4200" b="1">
                <a:solidFill>
                  <a:schemeClr val="bg1"/>
                </a:solidFill>
                <a:latin typeface="Calibri" panose="020F0502020204030204" pitchFamily="34" charset="0"/>
              </a:defRPr>
            </a:lvl1pPr>
          </a:lstStyle>
          <a:p>
            <a:r>
              <a:rPr lang="en-US" dirty="0"/>
              <a:t>Click to edit Master title style</a:t>
            </a:r>
            <a:endParaRPr lang="en-IN" dirty="0"/>
          </a:p>
        </p:txBody>
      </p:sp>
      <p:sp>
        <p:nvSpPr>
          <p:cNvPr id="16" name="TextBox 15">
            <a:extLst>
              <a:ext uri="{FF2B5EF4-FFF2-40B4-BE49-F238E27FC236}">
                <a16:creationId xmlns:a16="http://schemas.microsoft.com/office/drawing/2014/main" id="{EEBC6A61-5D2F-F50F-DD06-5685CBF03D2E}"/>
              </a:ext>
            </a:extLst>
          </p:cNvPr>
          <p:cNvSpPr txBox="1"/>
          <p:nvPr userDrawn="1"/>
        </p:nvSpPr>
        <p:spPr>
          <a:xfrm>
            <a:off x="17042767" y="9736128"/>
            <a:ext cx="1230088" cy="400110"/>
          </a:xfrm>
          <a:prstGeom prst="rect">
            <a:avLst/>
          </a:prstGeom>
          <a:noFill/>
        </p:spPr>
        <p:txBody>
          <a:bodyPr wrap="square" rtlCol="0" anchor="ctr">
            <a:spAutoFit/>
          </a:bodyPr>
          <a:lstStyle/>
          <a:p>
            <a:pPr algn="ctr"/>
            <a:fld id="{74BEBF69-1249-47C4-8D52-20DE1E687202}" type="slidenum">
              <a:rPr lang="en-IN" sz="2000" smtClean="0"/>
              <a:t>‹#›</a:t>
            </a:fld>
            <a:endParaRPr lang="en-IN" sz="2000" dirty="0"/>
          </a:p>
        </p:txBody>
      </p:sp>
      <p:sp>
        <p:nvSpPr>
          <p:cNvPr id="2" name="Rectangle: Rounded Corners 1">
            <a:extLst>
              <a:ext uri="{FF2B5EF4-FFF2-40B4-BE49-F238E27FC236}">
                <a16:creationId xmlns:a16="http://schemas.microsoft.com/office/drawing/2014/main" id="{B5A81DC8-0BC8-A221-BF77-5FB5D69FA0DA}"/>
              </a:ext>
            </a:extLst>
          </p:cNvPr>
          <p:cNvSpPr/>
          <p:nvPr userDrawn="1"/>
        </p:nvSpPr>
        <p:spPr>
          <a:xfrm>
            <a:off x="12748846" y="-165008"/>
            <a:ext cx="5205046" cy="1308011"/>
          </a:xfrm>
          <a:prstGeom prst="roundRect">
            <a:avLst>
              <a:gd name="adj" fmla="val 994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Freeform 22">
            <a:extLst>
              <a:ext uri="{FF2B5EF4-FFF2-40B4-BE49-F238E27FC236}">
                <a16:creationId xmlns:a16="http://schemas.microsoft.com/office/drawing/2014/main" id="{7E212965-53B9-5540-A9A2-39099EAD0E08}"/>
              </a:ext>
            </a:extLst>
          </p:cNvPr>
          <p:cNvSpPr/>
          <p:nvPr userDrawn="1"/>
        </p:nvSpPr>
        <p:spPr>
          <a:xfrm>
            <a:off x="13188462" y="0"/>
            <a:ext cx="4283952" cy="960239"/>
          </a:xfrm>
          <a:custGeom>
            <a:avLst/>
            <a:gdLst/>
            <a:ahLst/>
            <a:cxnLst/>
            <a:rect l="l" t="t" r="r" b="b"/>
            <a:pathLst>
              <a:path w="8495046" h="1866003">
                <a:moveTo>
                  <a:pt x="0" y="0"/>
                </a:moveTo>
                <a:lnTo>
                  <a:pt x="8495046" y="0"/>
                </a:lnTo>
                <a:lnTo>
                  <a:pt x="8495046" y="1866003"/>
                </a:lnTo>
                <a:lnTo>
                  <a:pt x="0" y="1866003"/>
                </a:lnTo>
                <a:lnTo>
                  <a:pt x="0" y="0"/>
                </a:lnTo>
                <a:close/>
              </a:path>
            </a:pathLst>
          </a:custGeom>
          <a:blipFill>
            <a:blip r:embed="rId2"/>
            <a:stretch>
              <a:fillRect r="-850"/>
            </a:stretch>
          </a:blipFill>
        </p:spPr>
        <p:txBody>
          <a:bodyPr/>
          <a:lstStyle/>
          <a:p>
            <a:endParaRPr lang="en-US"/>
          </a:p>
        </p:txBody>
      </p:sp>
    </p:spTree>
    <p:extLst>
      <p:ext uri="{BB962C8B-B14F-4D97-AF65-F5344CB8AC3E}">
        <p14:creationId xmlns:p14="http://schemas.microsoft.com/office/powerpoint/2010/main" val="208061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9"/>
        <p:cNvGrpSpPr/>
        <p:nvPr/>
      </p:nvGrpSpPr>
      <p:grpSpPr>
        <a:xfrm>
          <a:off x="0" y="0"/>
          <a:ext cx="0" cy="0"/>
          <a:chOff x="0" y="0"/>
          <a:chExt cx="0" cy="0"/>
        </a:xfrm>
      </p:grpSpPr>
      <p:sp>
        <p:nvSpPr>
          <p:cNvPr id="2" name="Freeform 2">
            <a:extLst>
              <a:ext uri="{FF2B5EF4-FFF2-40B4-BE49-F238E27FC236}">
                <a16:creationId xmlns:a16="http://schemas.microsoft.com/office/drawing/2014/main" id="{012E00CE-DE45-5C68-2498-53FDD18E9C12}"/>
              </a:ext>
            </a:extLst>
          </p:cNvPr>
          <p:cNvSpPr/>
          <p:nvPr userDrawn="1"/>
        </p:nvSpPr>
        <p:spPr>
          <a:xfrm>
            <a:off x="-1" y="-36217"/>
            <a:ext cx="10323217" cy="10323217"/>
          </a:xfrm>
          <a:custGeom>
            <a:avLst/>
            <a:gdLst/>
            <a:ahLst/>
            <a:cxnLst/>
            <a:rect l="l" t="t" r="r" b="b"/>
            <a:pathLst>
              <a:path w="10635362" h="10635362">
                <a:moveTo>
                  <a:pt x="0" y="0"/>
                </a:moveTo>
                <a:lnTo>
                  <a:pt x="10635362" y="0"/>
                </a:lnTo>
                <a:lnTo>
                  <a:pt x="10635362" y="10635362"/>
                </a:lnTo>
                <a:lnTo>
                  <a:pt x="0" y="10635362"/>
                </a:lnTo>
                <a:lnTo>
                  <a:pt x="0" y="0"/>
                </a:lnTo>
                <a:close/>
              </a:path>
            </a:pathLst>
          </a:custGeom>
          <a:blipFill>
            <a:blip r:embed="rId2"/>
            <a:stretch>
              <a:fillRect/>
            </a:stretch>
          </a:blipFill>
        </p:spPr>
      </p:sp>
      <p:sp>
        <p:nvSpPr>
          <p:cNvPr id="5" name="TextBox 5">
            <a:extLst>
              <a:ext uri="{FF2B5EF4-FFF2-40B4-BE49-F238E27FC236}">
                <a16:creationId xmlns:a16="http://schemas.microsoft.com/office/drawing/2014/main" id="{7A14E846-C65B-45BB-67AA-1A46A9333201}"/>
              </a:ext>
            </a:extLst>
          </p:cNvPr>
          <p:cNvSpPr txBox="1"/>
          <p:nvPr/>
        </p:nvSpPr>
        <p:spPr>
          <a:xfrm>
            <a:off x="-49794" y="239271"/>
            <a:ext cx="10323218" cy="11135719"/>
          </a:xfrm>
          <a:prstGeom prst="rect">
            <a:avLst/>
          </a:prstGeom>
        </p:spPr>
        <p:txBody>
          <a:bodyPr lIns="50800" tIns="50800" rIns="50800" bIns="50800" rtlCol="0" anchor="ctr"/>
          <a:lstStyle/>
          <a:p>
            <a:pPr algn="ctr">
              <a:lnSpc>
                <a:spcPts val="3500"/>
              </a:lnSpc>
            </a:pPr>
            <a:endParaRPr/>
          </a:p>
        </p:txBody>
      </p:sp>
      <p:sp>
        <p:nvSpPr>
          <p:cNvPr id="6" name="Rectangle 5">
            <a:extLst>
              <a:ext uri="{FF2B5EF4-FFF2-40B4-BE49-F238E27FC236}">
                <a16:creationId xmlns:a16="http://schemas.microsoft.com/office/drawing/2014/main" id="{726CA2DE-D523-639A-04DD-DF323C6F30AC}"/>
              </a:ext>
            </a:extLst>
          </p:cNvPr>
          <p:cNvSpPr/>
          <p:nvPr userDrawn="1"/>
        </p:nvSpPr>
        <p:spPr>
          <a:xfrm>
            <a:off x="8510954" y="-18109"/>
            <a:ext cx="9777046" cy="10323217"/>
          </a:xfrm>
          <a:prstGeom prst="rect">
            <a:avLst/>
          </a:prstGeom>
          <a:solidFill>
            <a:srgbClr val="255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516009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9"/>
        <p:cNvGrpSpPr/>
        <p:nvPr/>
      </p:nvGrpSpPr>
      <p:grpSpPr>
        <a:xfrm>
          <a:off x="0" y="0"/>
          <a:ext cx="0" cy="0"/>
          <a:chOff x="0" y="0"/>
          <a:chExt cx="0" cy="0"/>
        </a:xfrm>
      </p:grpSpPr>
    </p:spTree>
    <p:extLst>
      <p:ext uri="{BB962C8B-B14F-4D97-AF65-F5344CB8AC3E}">
        <p14:creationId xmlns:p14="http://schemas.microsoft.com/office/powerpoint/2010/main" val="1465447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0" r:id="rId1"/>
    <p:sldLayoutId id="2147483655" r:id="rId2"/>
    <p:sldLayoutId id="2147483702" r:id="rId3"/>
    <p:sldLayoutId id="2147483694" r:id="rId4"/>
    <p:sldLayoutId id="2147483701" r:id="rId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sv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3.png"/><Relationship Id="rId4" Type="http://schemas.openxmlformats.org/officeDocument/2006/relationships/image" Target="../media/image62.sv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31.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jpg"/><Relationship Id="rId3" Type="http://schemas.openxmlformats.org/officeDocument/2006/relationships/image" Target="../media/image74.jpeg"/><Relationship Id="rId7" Type="http://schemas.openxmlformats.org/officeDocument/2006/relationships/image" Target="../media/image78.jpeg"/><Relationship Id="rId12" Type="http://schemas.openxmlformats.org/officeDocument/2006/relationships/image" Target="../media/image83.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 Id="rId14"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16.jpe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7.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2.jpeg"/><Relationship Id="rId11" Type="http://schemas.microsoft.com/office/2007/relationships/hdphoto" Target="../media/hdphoto5.wdp"/><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34.xml.rels><?xml version="1.0" encoding="UTF-8" standalone="yes"?>
<Relationships xmlns="http://schemas.openxmlformats.org/package/2006/relationships"><Relationship Id="rId3" Type="http://schemas.openxmlformats.org/officeDocument/2006/relationships/image" Target="../media/image99.svg"/><Relationship Id="rId7" Type="http://schemas.openxmlformats.org/officeDocument/2006/relationships/image" Target="../media/image16.jpe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png"/></Relationships>
</file>

<file path=ppt/slides/_rels/slide35.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s>
</file>

<file path=ppt/slides/_rels/slide3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png"/></Relationships>
</file>

<file path=ppt/slides/_rels/slide3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3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23.svg"/><Relationship Id="rId13" Type="http://schemas.openxmlformats.org/officeDocument/2006/relationships/image" Target="../media/image127.svg"/><Relationship Id="rId3" Type="http://schemas.openxmlformats.org/officeDocument/2006/relationships/image" Target="../media/image118.png"/><Relationship Id="rId7" Type="http://schemas.openxmlformats.org/officeDocument/2006/relationships/image" Target="../media/image122.png"/><Relationship Id="rId12" Type="http://schemas.openxmlformats.org/officeDocument/2006/relationships/image" Target="../media/image126.png"/><Relationship Id="rId17" Type="http://schemas.openxmlformats.org/officeDocument/2006/relationships/hyperlink" Target="mailto:exports@bloomchemag.com" TargetMode="External"/><Relationship Id="rId2" Type="http://schemas.openxmlformats.org/officeDocument/2006/relationships/notesSlide" Target="../notesSlides/notesSlide34.xml"/><Relationship Id="rId16" Type="http://schemas.openxmlformats.org/officeDocument/2006/relationships/hyperlink" Target="mailto:corporate@bloomchemag.com" TargetMode="External"/><Relationship Id="rId1" Type="http://schemas.openxmlformats.org/officeDocument/2006/relationships/slideLayout" Target="../slideLayouts/slideLayout4.xml"/><Relationship Id="rId6" Type="http://schemas.openxmlformats.org/officeDocument/2006/relationships/image" Target="../media/image121.svg"/><Relationship Id="rId11" Type="http://schemas.openxmlformats.org/officeDocument/2006/relationships/hyperlink" Target="https://www.linkedin.com/company/bloomchemag-belgium" TargetMode="External"/><Relationship Id="rId5" Type="http://schemas.openxmlformats.org/officeDocument/2006/relationships/image" Target="../media/image120.png"/><Relationship Id="rId15" Type="http://schemas.openxmlformats.org/officeDocument/2006/relationships/hyperlink" Target="mailto:marketing@bloomchemag.com" TargetMode="External"/><Relationship Id="rId10" Type="http://schemas.openxmlformats.org/officeDocument/2006/relationships/image" Target="../media/image125.svg"/><Relationship Id="rId4" Type="http://schemas.openxmlformats.org/officeDocument/2006/relationships/image" Target="../media/image119.svg"/><Relationship Id="rId9" Type="http://schemas.openxmlformats.org/officeDocument/2006/relationships/image" Target="../media/image124.png"/><Relationship Id="rId14" Type="http://schemas.openxmlformats.org/officeDocument/2006/relationships/hyperlink" Target="mailto:sales@bloomchemag.co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011BC53C-CD96-34EA-7395-0142049CD894}"/>
              </a:ext>
            </a:extLst>
          </p:cNvPr>
          <p:cNvSpPr txBox="1"/>
          <p:nvPr/>
        </p:nvSpPr>
        <p:spPr>
          <a:xfrm>
            <a:off x="7056122" y="6498337"/>
            <a:ext cx="6704777" cy="1477328"/>
          </a:xfrm>
          <a:prstGeom prst="rect">
            <a:avLst/>
          </a:prstGeom>
        </p:spPr>
        <p:txBody>
          <a:bodyPr wrap="square" lIns="0" tIns="0" rIns="0" bIns="0" rtlCol="0" anchor="t">
            <a:spAutoFit/>
          </a:bodyPr>
          <a:lstStyle/>
          <a:p>
            <a:pPr marL="0" lvl="0" indent="0" algn="l"/>
            <a:r>
              <a:rPr lang="en-US" sz="3200" u="none" strike="noStrike" dirty="0">
                <a:solidFill>
                  <a:srgbClr val="000000"/>
                </a:solidFill>
                <a:latin typeface="+mj-lt"/>
                <a:ea typeface="Calibri" panose="020F0502020204030204" pitchFamily="34" charset="0"/>
                <a:cs typeface="Calibri" panose="020F0502020204030204" pitchFamily="34" charset="0"/>
                <a:sym typeface="Poppins"/>
              </a:rPr>
              <a:t>Empowering Global Suppliers and Customers Through Market Intelligence, Precision, and Entrepreneurial Spirit</a:t>
            </a:r>
          </a:p>
        </p:txBody>
      </p:sp>
      <p:sp>
        <p:nvSpPr>
          <p:cNvPr id="3" name="TextBox 11">
            <a:extLst>
              <a:ext uri="{FF2B5EF4-FFF2-40B4-BE49-F238E27FC236}">
                <a16:creationId xmlns:a16="http://schemas.microsoft.com/office/drawing/2014/main" id="{E3C0E221-761B-2FEF-C993-F11624363A05}"/>
              </a:ext>
            </a:extLst>
          </p:cNvPr>
          <p:cNvSpPr txBox="1"/>
          <p:nvPr/>
        </p:nvSpPr>
        <p:spPr>
          <a:xfrm>
            <a:off x="1237821" y="6595800"/>
            <a:ext cx="5627762" cy="1282402"/>
          </a:xfrm>
          <a:prstGeom prst="rect">
            <a:avLst/>
          </a:prstGeom>
        </p:spPr>
        <p:txBody>
          <a:bodyPr lIns="0" tIns="0" rIns="0" bIns="0" rtlCol="0" anchor="t">
            <a:spAutoFit/>
          </a:bodyPr>
          <a:lstStyle/>
          <a:p>
            <a:pPr algn="l">
              <a:lnSpc>
                <a:spcPts val="5039"/>
              </a:lnSpc>
            </a:pPr>
            <a:r>
              <a:rPr lang="en-US" sz="4200" b="1" dirty="0">
                <a:solidFill>
                  <a:srgbClr val="252B28"/>
                </a:solidFill>
                <a:latin typeface="+mj-lt"/>
                <a:ea typeface="Arial MT Pro Bold"/>
                <a:cs typeface="Arial MT Pro Bold"/>
                <a:sym typeface="Arial MT Pro Bold"/>
              </a:rPr>
              <a:t>A TRUSTED CHEMICAL DISTRIBUTION PARTNER</a:t>
            </a:r>
          </a:p>
        </p:txBody>
      </p:sp>
      <p:sp>
        <p:nvSpPr>
          <p:cNvPr id="4" name="Freeform 12">
            <a:extLst>
              <a:ext uri="{FF2B5EF4-FFF2-40B4-BE49-F238E27FC236}">
                <a16:creationId xmlns:a16="http://schemas.microsoft.com/office/drawing/2014/main" id="{530C22EE-1F43-9BB1-2DD6-0056934BDDBA}"/>
              </a:ext>
            </a:extLst>
          </p:cNvPr>
          <p:cNvSpPr/>
          <p:nvPr/>
        </p:nvSpPr>
        <p:spPr>
          <a:xfrm>
            <a:off x="1237821" y="4639231"/>
            <a:ext cx="8115300" cy="1767561"/>
          </a:xfrm>
          <a:custGeom>
            <a:avLst/>
            <a:gdLst/>
            <a:ahLst/>
            <a:cxnLst/>
            <a:rect l="l" t="t" r="r" b="b"/>
            <a:pathLst>
              <a:path w="8115300" h="1767561">
                <a:moveTo>
                  <a:pt x="0" y="0"/>
                </a:moveTo>
                <a:lnTo>
                  <a:pt x="8115300" y="0"/>
                </a:lnTo>
                <a:lnTo>
                  <a:pt x="8115300" y="1767562"/>
                </a:lnTo>
                <a:lnTo>
                  <a:pt x="0" y="1767562"/>
                </a:lnTo>
                <a:lnTo>
                  <a:pt x="0" y="0"/>
                </a:lnTo>
                <a:close/>
              </a:path>
            </a:pathLst>
          </a:custGeom>
          <a:blipFill>
            <a:blip r:embed="rId2"/>
            <a:stretch>
              <a:fillRect/>
            </a:stretch>
          </a:blipFill>
        </p:spPr>
        <p:txBody>
          <a:bodyPr/>
          <a:lstStyle/>
          <a:p>
            <a:endParaRPr lang="en-IN"/>
          </a:p>
        </p:txBody>
      </p:sp>
      <p:sp>
        <p:nvSpPr>
          <p:cNvPr id="7" name="AutoShape 25">
            <a:extLst>
              <a:ext uri="{FF2B5EF4-FFF2-40B4-BE49-F238E27FC236}">
                <a16:creationId xmlns:a16="http://schemas.microsoft.com/office/drawing/2014/main" id="{AF0F26C3-1D18-3D16-AB5E-9903626600F6}"/>
              </a:ext>
            </a:extLst>
          </p:cNvPr>
          <p:cNvSpPr/>
          <p:nvPr/>
        </p:nvSpPr>
        <p:spPr>
          <a:xfrm>
            <a:off x="6865583" y="6694076"/>
            <a:ext cx="0" cy="1085850"/>
          </a:xfrm>
          <a:prstGeom prst="line">
            <a:avLst/>
          </a:prstGeom>
          <a:ln w="38100" cap="flat">
            <a:solidFill>
              <a:srgbClr val="000000"/>
            </a:solidFill>
            <a:prstDash val="solid"/>
            <a:headEnd type="none" w="sm" len="sm"/>
            <a:tailEnd type="none" w="sm" len="sm"/>
          </a:ln>
        </p:spPr>
        <p:txBody>
          <a:bodyPr/>
          <a:lstStyle/>
          <a:p>
            <a:endParaRPr lang="en-IN"/>
          </a:p>
        </p:txBody>
      </p:sp>
      <p:sp>
        <p:nvSpPr>
          <p:cNvPr id="8" name="Freeform 5">
            <a:extLst>
              <a:ext uri="{FF2B5EF4-FFF2-40B4-BE49-F238E27FC236}">
                <a16:creationId xmlns:a16="http://schemas.microsoft.com/office/drawing/2014/main" id="{9A8C54AC-0237-BE52-5160-7616C72DA30C}"/>
              </a:ext>
            </a:extLst>
          </p:cNvPr>
          <p:cNvSpPr/>
          <p:nvPr/>
        </p:nvSpPr>
        <p:spPr>
          <a:xfrm>
            <a:off x="346547" y="8773668"/>
            <a:ext cx="1250006" cy="1513332"/>
          </a:xfrm>
          <a:custGeom>
            <a:avLst/>
            <a:gdLst/>
            <a:ahLst/>
            <a:cxnLst/>
            <a:rect l="l" t="t" r="r" b="b"/>
            <a:pathLst>
              <a:path w="1250006" h="1513332">
                <a:moveTo>
                  <a:pt x="0" y="0"/>
                </a:moveTo>
                <a:lnTo>
                  <a:pt x="1250006" y="0"/>
                </a:lnTo>
                <a:lnTo>
                  <a:pt x="1250006" y="1513332"/>
                </a:lnTo>
                <a:lnTo>
                  <a:pt x="0" y="1513332"/>
                </a:lnTo>
                <a:lnTo>
                  <a:pt x="0" y="0"/>
                </a:lnTo>
                <a:close/>
              </a:path>
            </a:pathLst>
          </a:custGeom>
          <a:blipFill>
            <a:blip r:embed="rId3"/>
            <a:stretch>
              <a:fillRect r="-9535"/>
            </a:stretch>
          </a:blipFill>
        </p:spPr>
        <p:txBody>
          <a:bodyPr/>
          <a:lstStyle/>
          <a:p>
            <a:endParaRPr lang="en-US"/>
          </a:p>
        </p:txBody>
      </p:sp>
      <p:sp>
        <p:nvSpPr>
          <p:cNvPr id="11" name="TextBox 8">
            <a:extLst>
              <a:ext uri="{FF2B5EF4-FFF2-40B4-BE49-F238E27FC236}">
                <a16:creationId xmlns:a16="http://schemas.microsoft.com/office/drawing/2014/main" id="{BB91BB01-E0D7-ECD6-4883-FA4E20D20534}"/>
              </a:ext>
            </a:extLst>
          </p:cNvPr>
          <p:cNvSpPr txBox="1"/>
          <p:nvPr/>
        </p:nvSpPr>
        <p:spPr>
          <a:xfrm>
            <a:off x="1801882" y="9561445"/>
            <a:ext cx="5425379" cy="333425"/>
          </a:xfrm>
          <a:prstGeom prst="rect">
            <a:avLst/>
          </a:prstGeom>
        </p:spPr>
        <p:txBody>
          <a:bodyPr wrap="square" lIns="0" tIns="0" rIns="0" bIns="0" rtlCol="0" anchor="t">
            <a:spAutoFit/>
          </a:bodyPr>
          <a:lstStyle>
            <a:defPPr>
              <a:defRPr lang="en-US"/>
            </a:defPPr>
            <a:lvl1pPr algn="ctr">
              <a:lnSpc>
                <a:spcPts val="2639"/>
              </a:lnSpc>
              <a:spcBef>
                <a:spcPct val="0"/>
              </a:spcBef>
              <a:defRPr sz="2399">
                <a:solidFill>
                  <a:srgbClr val="FFFFFF"/>
                </a:solidFill>
                <a:latin typeface="Inter"/>
                <a:ea typeface="Inter"/>
                <a:cs typeface="Inter"/>
              </a:defRPr>
            </a:lvl1pPr>
          </a:lstStyle>
          <a:p>
            <a:pPr algn="l"/>
            <a:r>
              <a:rPr lang="en-IN" dirty="0" err="1">
                <a:sym typeface="DejaVu Sans Bold Italics"/>
              </a:rPr>
              <a:t>BloomchemAG</a:t>
            </a:r>
            <a:r>
              <a:rPr lang="en-US" dirty="0">
                <a:sym typeface="DejaVu Sans Bold Italics"/>
              </a:rPr>
              <a:t> Private Limited, India</a:t>
            </a:r>
          </a:p>
        </p:txBody>
      </p:sp>
      <p:sp>
        <p:nvSpPr>
          <p:cNvPr id="14" name="TextBox 11">
            <a:extLst>
              <a:ext uri="{FF2B5EF4-FFF2-40B4-BE49-F238E27FC236}">
                <a16:creationId xmlns:a16="http://schemas.microsoft.com/office/drawing/2014/main" id="{627406F8-F652-3CA4-AD07-AC2E8569D880}"/>
              </a:ext>
            </a:extLst>
          </p:cNvPr>
          <p:cNvSpPr txBox="1"/>
          <p:nvPr/>
        </p:nvSpPr>
        <p:spPr>
          <a:xfrm>
            <a:off x="11060741" y="9561445"/>
            <a:ext cx="4531894" cy="333425"/>
          </a:xfrm>
          <a:prstGeom prst="rect">
            <a:avLst/>
          </a:prstGeom>
        </p:spPr>
        <p:txBody>
          <a:bodyPr wrap="square" lIns="0" tIns="0" rIns="0" bIns="0" rtlCol="0" anchor="t">
            <a:spAutoFit/>
          </a:bodyPr>
          <a:lstStyle>
            <a:defPPr>
              <a:defRPr lang="en-US"/>
            </a:defPPr>
            <a:lvl1pPr>
              <a:lnSpc>
                <a:spcPts val="2639"/>
              </a:lnSpc>
              <a:spcBef>
                <a:spcPct val="0"/>
              </a:spcBef>
              <a:defRPr sz="2399">
                <a:solidFill>
                  <a:srgbClr val="FFFFFF"/>
                </a:solidFill>
                <a:latin typeface="Inter"/>
                <a:ea typeface="Inter"/>
                <a:cs typeface="Inter"/>
              </a:defRPr>
            </a:lvl1pPr>
          </a:lstStyle>
          <a:p>
            <a:pPr algn="r"/>
            <a:r>
              <a:rPr lang="en-IN" dirty="0" err="1">
                <a:sym typeface="DejaVu Sans Bold Italics"/>
              </a:rPr>
              <a:t>BloomchemAG</a:t>
            </a:r>
            <a:r>
              <a:rPr lang="en-US" dirty="0">
                <a:sym typeface="DejaVu Sans Bold Italics"/>
              </a:rPr>
              <a:t> BV, Belgium</a:t>
            </a:r>
          </a:p>
        </p:txBody>
      </p:sp>
      <p:sp>
        <p:nvSpPr>
          <p:cNvPr id="15" name="Freeform 23">
            <a:extLst>
              <a:ext uri="{FF2B5EF4-FFF2-40B4-BE49-F238E27FC236}">
                <a16:creationId xmlns:a16="http://schemas.microsoft.com/office/drawing/2014/main" id="{B3D32C82-16CD-2D8B-6F76-FE67D3C0633D}"/>
              </a:ext>
            </a:extLst>
          </p:cNvPr>
          <p:cNvSpPr/>
          <p:nvPr/>
        </p:nvSpPr>
        <p:spPr>
          <a:xfrm>
            <a:off x="15278951" y="8773668"/>
            <a:ext cx="1689941" cy="1509865"/>
          </a:xfrm>
          <a:custGeom>
            <a:avLst/>
            <a:gdLst/>
            <a:ahLst/>
            <a:cxnLst/>
            <a:rect l="l" t="t" r="r" b="b"/>
            <a:pathLst>
              <a:path w="1689941" h="1509865">
                <a:moveTo>
                  <a:pt x="0" y="0"/>
                </a:moveTo>
                <a:lnTo>
                  <a:pt x="1689941" y="0"/>
                </a:lnTo>
                <a:lnTo>
                  <a:pt x="1689941" y="1509865"/>
                </a:lnTo>
                <a:lnTo>
                  <a:pt x="0" y="1509865"/>
                </a:lnTo>
                <a:lnTo>
                  <a:pt x="0" y="0"/>
                </a:lnTo>
                <a:close/>
              </a:path>
            </a:pathLst>
          </a:custGeom>
          <a:blipFill>
            <a:blip r:embed="rId4"/>
            <a:stretch>
              <a:fillRect r="-9383"/>
            </a:stretch>
          </a:blipFill>
        </p:spPr>
        <p:txBody>
          <a:bodyPr/>
          <a:lstStyle/>
          <a:p>
            <a:endParaRPr lang="en-US"/>
          </a:p>
        </p:txBody>
      </p:sp>
      <p:grpSp>
        <p:nvGrpSpPr>
          <p:cNvPr id="6" name="Group 7">
            <a:extLst>
              <a:ext uri="{FF2B5EF4-FFF2-40B4-BE49-F238E27FC236}">
                <a16:creationId xmlns:a16="http://schemas.microsoft.com/office/drawing/2014/main" id="{7906CF9E-DCA5-8BFB-2C5D-CA2C1F7B3ABD}"/>
              </a:ext>
            </a:extLst>
          </p:cNvPr>
          <p:cNvGrpSpPr/>
          <p:nvPr/>
        </p:nvGrpSpPr>
        <p:grpSpPr>
          <a:xfrm>
            <a:off x="14287500" y="6021731"/>
            <a:ext cx="3150992" cy="2363273"/>
            <a:chOff x="0" y="0"/>
            <a:chExt cx="8073080" cy="6304456"/>
          </a:xfrm>
        </p:grpSpPr>
        <p:sp>
          <p:nvSpPr>
            <p:cNvPr id="9" name="Freeform 8">
              <a:extLst>
                <a:ext uri="{FF2B5EF4-FFF2-40B4-BE49-F238E27FC236}">
                  <a16:creationId xmlns:a16="http://schemas.microsoft.com/office/drawing/2014/main" id="{A83294F5-CB0B-3D1F-002E-12E54A53E07A}"/>
                </a:ext>
              </a:extLst>
            </p:cNvPr>
            <p:cNvSpPr/>
            <p:nvPr/>
          </p:nvSpPr>
          <p:spPr>
            <a:xfrm>
              <a:off x="0" y="0"/>
              <a:ext cx="8073136" cy="6304407"/>
            </a:xfrm>
            <a:custGeom>
              <a:avLst/>
              <a:gdLst/>
              <a:ahLst/>
              <a:cxnLst/>
              <a:rect l="l" t="t" r="r" b="b"/>
              <a:pathLst>
                <a:path w="8073136" h="6304407">
                  <a:moveTo>
                    <a:pt x="0" y="0"/>
                  </a:moveTo>
                  <a:lnTo>
                    <a:pt x="8073136" y="0"/>
                  </a:lnTo>
                  <a:lnTo>
                    <a:pt x="8073136" y="6304407"/>
                  </a:lnTo>
                  <a:lnTo>
                    <a:pt x="0" y="6304407"/>
                  </a:lnTo>
                  <a:lnTo>
                    <a:pt x="0" y="0"/>
                  </a:lnTo>
                  <a:close/>
                </a:path>
              </a:pathLst>
            </a:custGeom>
            <a: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t="-440" b="-440"/>
              </a:stretch>
            </a:blipFill>
          </p:spPr>
          <p:txBody>
            <a:bodyPr/>
            <a:lstStyle/>
            <a:p>
              <a:endParaRPr lang="en-US"/>
            </a:p>
          </p:txBody>
        </p:sp>
      </p:grpSp>
    </p:spTree>
    <p:extLst>
      <p:ext uri="{BB962C8B-B14F-4D97-AF65-F5344CB8AC3E}">
        <p14:creationId xmlns:p14="http://schemas.microsoft.com/office/powerpoint/2010/main" val="4009485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E8F-1FC0-B041-DAAC-6B2B6E9DF973}"/>
              </a:ext>
            </a:extLst>
          </p:cNvPr>
          <p:cNvSpPr>
            <a:spLocks noGrp="1"/>
          </p:cNvSpPr>
          <p:nvPr>
            <p:ph type="title"/>
          </p:nvPr>
        </p:nvSpPr>
        <p:spPr/>
        <p:txBody>
          <a:bodyPr/>
          <a:lstStyle/>
          <a:p>
            <a:pPr lvl="0"/>
            <a:r>
              <a:rPr lang="en-US" sz="4400" spc="20" dirty="0">
                <a:solidFill>
                  <a:srgbClr val="FFFFFF"/>
                </a:solidFill>
                <a:latin typeface="+mn-lt"/>
                <a:sym typeface="Calibri"/>
              </a:rPr>
              <a:t>Chemical distribution market: G</a:t>
            </a:r>
            <a:r>
              <a:rPr lang="en-US" sz="4400" spc="20" dirty="0">
                <a:solidFill>
                  <a:srgbClr val="FFFFFF"/>
                </a:solidFill>
                <a:sym typeface="Calibri"/>
              </a:rPr>
              <a:t>lobal</a:t>
            </a:r>
            <a:endParaRPr lang="en-IN" sz="4400" spc="20" dirty="0">
              <a:solidFill>
                <a:srgbClr val="FFFFFF"/>
              </a:solidFill>
              <a:latin typeface="+mn-lt"/>
            </a:endParaRPr>
          </a:p>
        </p:txBody>
      </p:sp>
      <p:sp>
        <p:nvSpPr>
          <p:cNvPr id="22" name="Google Shape;107;p13">
            <a:extLst>
              <a:ext uri="{FF2B5EF4-FFF2-40B4-BE49-F238E27FC236}">
                <a16:creationId xmlns:a16="http://schemas.microsoft.com/office/drawing/2014/main" id="{C787D7AB-4869-4849-2701-9E3F8E0FDC4D}"/>
              </a:ext>
            </a:extLst>
          </p:cNvPr>
          <p:cNvSpPr/>
          <p:nvPr/>
        </p:nvSpPr>
        <p:spPr>
          <a:xfrm>
            <a:off x="649901" y="4460665"/>
            <a:ext cx="8449182" cy="5049095"/>
          </a:xfrm>
          <a:prstGeom prst="rect">
            <a:avLst/>
          </a:prstGeom>
          <a:solidFill>
            <a:srgbClr val="FFFFFF"/>
          </a:solidFill>
          <a:ln w="9525" cap="flat" cmpd="sng">
            <a:solidFill>
              <a:srgbClr val="E2E8F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 name="Google Shape;108;p13">
            <a:extLst>
              <a:ext uri="{FF2B5EF4-FFF2-40B4-BE49-F238E27FC236}">
                <a16:creationId xmlns:a16="http://schemas.microsoft.com/office/drawing/2014/main" id="{AC5AB03F-54D7-D570-D0EB-FEB5EB0E6CBA}"/>
              </a:ext>
            </a:extLst>
          </p:cNvPr>
          <p:cNvSpPr txBox="1"/>
          <p:nvPr/>
        </p:nvSpPr>
        <p:spPr>
          <a:xfrm>
            <a:off x="751163" y="4642129"/>
            <a:ext cx="3291839" cy="276999"/>
          </a:xfrm>
          <a:prstGeom prst="rect">
            <a:avLst/>
          </a:prstGeom>
          <a:noFill/>
          <a:ln>
            <a:noFill/>
          </a:ln>
        </p:spPr>
        <p:txBody>
          <a:bodyPr spcFirstLastPara="1" wrap="square" lIns="0" tIns="0" rIns="0" bIns="0" anchor="t" anchorCtr="0">
            <a:spAutoFit/>
          </a:bodyPr>
          <a:lstStyle>
            <a:defPPr>
              <a:defRPr lang="en-US"/>
            </a:defPPr>
            <a:lvl1pPr marR="0" lvl="0" indent="0">
              <a:spcBef>
                <a:spcPts val="0"/>
              </a:spcBef>
              <a:spcAft>
                <a:spcPts val="0"/>
              </a:spcAft>
              <a:buNone/>
              <a:defRPr b="0" i="0">
                <a:latin typeface="Calibri"/>
                <a:ea typeface="Calibri"/>
                <a:cs typeface="Calibri"/>
              </a:defRPr>
            </a:lvl1pPr>
          </a:lstStyle>
          <a:p>
            <a:r>
              <a:rPr lang="en-US" dirty="0">
                <a:sym typeface="Calibri"/>
              </a:rPr>
              <a:t>Market Size Trajectory (USD Billion)</a:t>
            </a:r>
            <a:endParaRPr dirty="0"/>
          </a:p>
        </p:txBody>
      </p:sp>
      <p:sp>
        <p:nvSpPr>
          <p:cNvPr id="24" name="Google Shape;109;p13">
            <a:extLst>
              <a:ext uri="{FF2B5EF4-FFF2-40B4-BE49-F238E27FC236}">
                <a16:creationId xmlns:a16="http://schemas.microsoft.com/office/drawing/2014/main" id="{364C7D3B-8A67-708C-51FD-B90D12D5A7E4}"/>
              </a:ext>
            </a:extLst>
          </p:cNvPr>
          <p:cNvSpPr/>
          <p:nvPr/>
        </p:nvSpPr>
        <p:spPr>
          <a:xfrm>
            <a:off x="854585" y="7181415"/>
            <a:ext cx="966092" cy="1784584"/>
          </a:xfrm>
          <a:prstGeom prst="rect">
            <a:avLst/>
          </a:prstGeom>
          <a:solidFill>
            <a:srgbClr val="1D4E89"/>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5" name="Google Shape;110;p13">
            <a:extLst>
              <a:ext uri="{FF2B5EF4-FFF2-40B4-BE49-F238E27FC236}">
                <a16:creationId xmlns:a16="http://schemas.microsoft.com/office/drawing/2014/main" id="{A1237476-466B-683E-E0EF-900DB9FC3F6A}"/>
              </a:ext>
            </a:extLst>
          </p:cNvPr>
          <p:cNvSpPr txBox="1"/>
          <p:nvPr/>
        </p:nvSpPr>
        <p:spPr>
          <a:xfrm>
            <a:off x="762576" y="6858407"/>
            <a:ext cx="1150109" cy="2769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b="1" i="0" dirty="0">
                <a:solidFill>
                  <a:srgbClr val="1D4E89"/>
                </a:solidFill>
                <a:latin typeface="Calibri"/>
                <a:ea typeface="Calibri"/>
                <a:cs typeface="Calibri"/>
                <a:sym typeface="Calibri"/>
              </a:rPr>
              <a:t>$245B</a:t>
            </a:r>
            <a:endParaRPr dirty="0"/>
          </a:p>
        </p:txBody>
      </p:sp>
      <p:sp>
        <p:nvSpPr>
          <p:cNvPr id="26" name="Google Shape;111;p13">
            <a:extLst>
              <a:ext uri="{FF2B5EF4-FFF2-40B4-BE49-F238E27FC236}">
                <a16:creationId xmlns:a16="http://schemas.microsoft.com/office/drawing/2014/main" id="{E70C6F91-CE74-3108-E49C-3EEEB9EDC7D3}"/>
              </a:ext>
            </a:extLst>
          </p:cNvPr>
          <p:cNvSpPr txBox="1"/>
          <p:nvPr/>
        </p:nvSpPr>
        <p:spPr>
          <a:xfrm>
            <a:off x="762576" y="9012008"/>
            <a:ext cx="1150109" cy="2769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b="0" i="0">
                <a:solidFill>
                  <a:srgbClr val="64748B"/>
                </a:solidFill>
                <a:latin typeface="Calibri"/>
                <a:ea typeface="Calibri"/>
                <a:cs typeface="Calibri"/>
                <a:sym typeface="Calibri"/>
              </a:rPr>
              <a:t>2022</a:t>
            </a:r>
            <a:endParaRPr/>
          </a:p>
        </p:txBody>
      </p:sp>
      <p:sp>
        <p:nvSpPr>
          <p:cNvPr id="27" name="Google Shape;112;p13">
            <a:extLst>
              <a:ext uri="{FF2B5EF4-FFF2-40B4-BE49-F238E27FC236}">
                <a16:creationId xmlns:a16="http://schemas.microsoft.com/office/drawing/2014/main" id="{E02364AD-B02E-D0D1-19EB-6F10872631D2}"/>
              </a:ext>
            </a:extLst>
          </p:cNvPr>
          <p:cNvSpPr/>
          <p:nvPr/>
        </p:nvSpPr>
        <p:spPr>
          <a:xfrm>
            <a:off x="2004692" y="6766226"/>
            <a:ext cx="966092" cy="2199775"/>
          </a:xfrm>
          <a:prstGeom prst="rect">
            <a:avLst/>
          </a:prstGeom>
          <a:solidFill>
            <a:srgbClr val="1D4E89"/>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8" name="Google Shape;113;p13">
            <a:extLst>
              <a:ext uri="{FF2B5EF4-FFF2-40B4-BE49-F238E27FC236}">
                <a16:creationId xmlns:a16="http://schemas.microsoft.com/office/drawing/2014/main" id="{CCD18A40-F82E-F920-3B7E-222C1A3CC0FB}"/>
              </a:ext>
            </a:extLst>
          </p:cNvPr>
          <p:cNvSpPr txBox="1"/>
          <p:nvPr/>
        </p:nvSpPr>
        <p:spPr>
          <a:xfrm>
            <a:off x="1912683" y="6427874"/>
            <a:ext cx="1150109" cy="2769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b="1" i="0" dirty="0">
                <a:solidFill>
                  <a:srgbClr val="1D4E89"/>
                </a:solidFill>
                <a:latin typeface="Calibri"/>
                <a:ea typeface="Calibri"/>
                <a:cs typeface="Calibri"/>
                <a:sym typeface="Calibri"/>
              </a:rPr>
              <a:t>$302B</a:t>
            </a:r>
            <a:endParaRPr dirty="0"/>
          </a:p>
        </p:txBody>
      </p:sp>
      <p:sp>
        <p:nvSpPr>
          <p:cNvPr id="29" name="Google Shape;114;p13">
            <a:extLst>
              <a:ext uri="{FF2B5EF4-FFF2-40B4-BE49-F238E27FC236}">
                <a16:creationId xmlns:a16="http://schemas.microsoft.com/office/drawing/2014/main" id="{9F24AD14-8D6E-748B-57F1-CAD5F30FAC52}"/>
              </a:ext>
            </a:extLst>
          </p:cNvPr>
          <p:cNvSpPr txBox="1"/>
          <p:nvPr/>
        </p:nvSpPr>
        <p:spPr>
          <a:xfrm>
            <a:off x="1912683" y="9012008"/>
            <a:ext cx="1150109" cy="2769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b="0" i="0">
                <a:solidFill>
                  <a:srgbClr val="64748B"/>
                </a:solidFill>
                <a:latin typeface="Calibri"/>
                <a:ea typeface="Calibri"/>
                <a:cs typeface="Calibri"/>
                <a:sym typeface="Calibri"/>
              </a:rPr>
              <a:t>2024</a:t>
            </a:r>
            <a:endParaRPr/>
          </a:p>
        </p:txBody>
      </p:sp>
      <p:sp>
        <p:nvSpPr>
          <p:cNvPr id="30" name="Google Shape;115;p13">
            <a:extLst>
              <a:ext uri="{FF2B5EF4-FFF2-40B4-BE49-F238E27FC236}">
                <a16:creationId xmlns:a16="http://schemas.microsoft.com/office/drawing/2014/main" id="{341378BA-BDEF-46E1-DC1A-37DDE2E98C57}"/>
              </a:ext>
            </a:extLst>
          </p:cNvPr>
          <p:cNvSpPr/>
          <p:nvPr/>
        </p:nvSpPr>
        <p:spPr>
          <a:xfrm>
            <a:off x="3154803" y="6525855"/>
            <a:ext cx="966092" cy="2440148"/>
          </a:xfrm>
          <a:prstGeom prst="rect">
            <a:avLst/>
          </a:prstGeom>
          <a:solidFill>
            <a:srgbClr val="1D4E89"/>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116;p13">
            <a:extLst>
              <a:ext uri="{FF2B5EF4-FFF2-40B4-BE49-F238E27FC236}">
                <a16:creationId xmlns:a16="http://schemas.microsoft.com/office/drawing/2014/main" id="{579002AD-4D4F-E4C2-9E48-591BE0E5ACF3}"/>
              </a:ext>
            </a:extLst>
          </p:cNvPr>
          <p:cNvSpPr txBox="1"/>
          <p:nvPr/>
        </p:nvSpPr>
        <p:spPr>
          <a:xfrm>
            <a:off x="3062795" y="6176175"/>
            <a:ext cx="1150109" cy="2769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b="1" i="0" dirty="0">
                <a:solidFill>
                  <a:srgbClr val="1D4E89"/>
                </a:solidFill>
                <a:latin typeface="Calibri"/>
                <a:ea typeface="Calibri"/>
                <a:cs typeface="Calibri"/>
                <a:sym typeface="Calibri"/>
              </a:rPr>
              <a:t>$335B</a:t>
            </a:r>
            <a:endParaRPr dirty="0"/>
          </a:p>
        </p:txBody>
      </p:sp>
      <p:sp>
        <p:nvSpPr>
          <p:cNvPr id="32" name="Google Shape;117;p13">
            <a:extLst>
              <a:ext uri="{FF2B5EF4-FFF2-40B4-BE49-F238E27FC236}">
                <a16:creationId xmlns:a16="http://schemas.microsoft.com/office/drawing/2014/main" id="{7EE1F62F-81F5-BDA5-5D4E-4336F2DCD97F}"/>
              </a:ext>
            </a:extLst>
          </p:cNvPr>
          <p:cNvSpPr txBox="1"/>
          <p:nvPr/>
        </p:nvSpPr>
        <p:spPr>
          <a:xfrm>
            <a:off x="3062795" y="9012008"/>
            <a:ext cx="1150109" cy="2769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b="0" i="0">
                <a:solidFill>
                  <a:srgbClr val="64748B"/>
                </a:solidFill>
                <a:latin typeface="Calibri"/>
                <a:ea typeface="Calibri"/>
                <a:cs typeface="Calibri"/>
                <a:sym typeface="Calibri"/>
              </a:rPr>
              <a:t>2026E</a:t>
            </a:r>
            <a:endParaRPr/>
          </a:p>
        </p:txBody>
      </p:sp>
      <p:sp>
        <p:nvSpPr>
          <p:cNvPr id="33" name="Google Shape;118;p13">
            <a:extLst>
              <a:ext uri="{FF2B5EF4-FFF2-40B4-BE49-F238E27FC236}">
                <a16:creationId xmlns:a16="http://schemas.microsoft.com/office/drawing/2014/main" id="{B9215523-BAB3-5D4A-9EA1-839076CF9087}"/>
              </a:ext>
            </a:extLst>
          </p:cNvPr>
          <p:cNvSpPr/>
          <p:nvPr/>
        </p:nvSpPr>
        <p:spPr>
          <a:xfrm>
            <a:off x="4304913" y="6234494"/>
            <a:ext cx="966092" cy="2731509"/>
          </a:xfrm>
          <a:prstGeom prst="rect">
            <a:avLst/>
          </a:prstGeom>
          <a:solidFill>
            <a:srgbClr val="1D4E89"/>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4" name="Google Shape;119;p13">
            <a:extLst>
              <a:ext uri="{FF2B5EF4-FFF2-40B4-BE49-F238E27FC236}">
                <a16:creationId xmlns:a16="http://schemas.microsoft.com/office/drawing/2014/main" id="{57DE0D33-CBAB-A1E3-5BD1-87AAD09FA625}"/>
              </a:ext>
            </a:extLst>
          </p:cNvPr>
          <p:cNvSpPr txBox="1"/>
          <p:nvPr/>
        </p:nvSpPr>
        <p:spPr>
          <a:xfrm>
            <a:off x="4212904" y="5880543"/>
            <a:ext cx="1150109" cy="2769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b="1" i="0" dirty="0">
                <a:solidFill>
                  <a:srgbClr val="1D4E89"/>
                </a:solidFill>
                <a:latin typeface="Calibri"/>
                <a:ea typeface="Calibri"/>
                <a:cs typeface="Calibri"/>
                <a:sym typeface="Calibri"/>
              </a:rPr>
              <a:t>$375B</a:t>
            </a:r>
            <a:endParaRPr dirty="0"/>
          </a:p>
        </p:txBody>
      </p:sp>
      <p:sp>
        <p:nvSpPr>
          <p:cNvPr id="35" name="Google Shape;120;p13">
            <a:extLst>
              <a:ext uri="{FF2B5EF4-FFF2-40B4-BE49-F238E27FC236}">
                <a16:creationId xmlns:a16="http://schemas.microsoft.com/office/drawing/2014/main" id="{D9FE5AEA-869A-F663-2669-E88E86D245FB}"/>
              </a:ext>
            </a:extLst>
          </p:cNvPr>
          <p:cNvSpPr txBox="1"/>
          <p:nvPr/>
        </p:nvSpPr>
        <p:spPr>
          <a:xfrm>
            <a:off x="4212904" y="9012008"/>
            <a:ext cx="1150109" cy="2769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b="0" i="0">
                <a:solidFill>
                  <a:srgbClr val="64748B"/>
                </a:solidFill>
                <a:latin typeface="Calibri"/>
                <a:ea typeface="Calibri"/>
                <a:cs typeface="Calibri"/>
                <a:sym typeface="Calibri"/>
              </a:rPr>
              <a:t>2028E</a:t>
            </a:r>
            <a:endParaRPr/>
          </a:p>
        </p:txBody>
      </p:sp>
      <p:sp>
        <p:nvSpPr>
          <p:cNvPr id="36" name="Google Shape;121;p13">
            <a:extLst>
              <a:ext uri="{FF2B5EF4-FFF2-40B4-BE49-F238E27FC236}">
                <a16:creationId xmlns:a16="http://schemas.microsoft.com/office/drawing/2014/main" id="{C17CFB5B-E2B0-3D5A-9842-16D92D3D19E8}"/>
              </a:ext>
            </a:extLst>
          </p:cNvPr>
          <p:cNvSpPr/>
          <p:nvPr/>
        </p:nvSpPr>
        <p:spPr>
          <a:xfrm>
            <a:off x="5455022" y="5943133"/>
            <a:ext cx="966092" cy="3022868"/>
          </a:xfrm>
          <a:prstGeom prst="rect">
            <a:avLst/>
          </a:prstGeom>
          <a:solidFill>
            <a:srgbClr val="1D4E89"/>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7" name="Google Shape;122;p13">
            <a:extLst>
              <a:ext uri="{FF2B5EF4-FFF2-40B4-BE49-F238E27FC236}">
                <a16:creationId xmlns:a16="http://schemas.microsoft.com/office/drawing/2014/main" id="{BF16504B-F0F4-FD3E-F97A-759921068625}"/>
              </a:ext>
            </a:extLst>
          </p:cNvPr>
          <p:cNvSpPr txBox="1"/>
          <p:nvPr/>
        </p:nvSpPr>
        <p:spPr>
          <a:xfrm>
            <a:off x="5363013" y="5620127"/>
            <a:ext cx="1150109" cy="2769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b="1" i="0" dirty="0">
                <a:solidFill>
                  <a:srgbClr val="1D4E89"/>
                </a:solidFill>
                <a:latin typeface="Calibri"/>
                <a:ea typeface="Calibri"/>
                <a:cs typeface="Calibri"/>
                <a:sym typeface="Calibri"/>
              </a:rPr>
              <a:t>$415B</a:t>
            </a:r>
            <a:endParaRPr dirty="0"/>
          </a:p>
        </p:txBody>
      </p:sp>
      <p:sp>
        <p:nvSpPr>
          <p:cNvPr id="38" name="Google Shape;123;p13">
            <a:extLst>
              <a:ext uri="{FF2B5EF4-FFF2-40B4-BE49-F238E27FC236}">
                <a16:creationId xmlns:a16="http://schemas.microsoft.com/office/drawing/2014/main" id="{86F1708B-2383-057B-E346-2F78BA2778C7}"/>
              </a:ext>
            </a:extLst>
          </p:cNvPr>
          <p:cNvSpPr txBox="1"/>
          <p:nvPr/>
        </p:nvSpPr>
        <p:spPr>
          <a:xfrm>
            <a:off x="5363013" y="9012008"/>
            <a:ext cx="1150109" cy="2769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b="0" i="0">
                <a:solidFill>
                  <a:srgbClr val="64748B"/>
                </a:solidFill>
                <a:latin typeface="Calibri"/>
                <a:ea typeface="Calibri"/>
                <a:cs typeface="Calibri"/>
                <a:sym typeface="Calibri"/>
              </a:rPr>
              <a:t>2030E</a:t>
            </a:r>
            <a:endParaRPr/>
          </a:p>
        </p:txBody>
      </p:sp>
      <p:sp>
        <p:nvSpPr>
          <p:cNvPr id="39" name="Google Shape;124;p13">
            <a:extLst>
              <a:ext uri="{FF2B5EF4-FFF2-40B4-BE49-F238E27FC236}">
                <a16:creationId xmlns:a16="http://schemas.microsoft.com/office/drawing/2014/main" id="{A878BD3A-3C41-1C10-7BA1-0E29F59C6C6A}"/>
              </a:ext>
            </a:extLst>
          </p:cNvPr>
          <p:cNvSpPr/>
          <p:nvPr/>
        </p:nvSpPr>
        <p:spPr>
          <a:xfrm>
            <a:off x="6605131" y="5542512"/>
            <a:ext cx="966092" cy="3423492"/>
          </a:xfrm>
          <a:prstGeom prst="rect">
            <a:avLst/>
          </a:prstGeom>
          <a:solidFill>
            <a:srgbClr val="1D4E89"/>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0" name="Google Shape;125;p13">
            <a:extLst>
              <a:ext uri="{FF2B5EF4-FFF2-40B4-BE49-F238E27FC236}">
                <a16:creationId xmlns:a16="http://schemas.microsoft.com/office/drawing/2014/main" id="{BE6F7365-452E-DBDE-E2A6-947953407A31}"/>
              </a:ext>
            </a:extLst>
          </p:cNvPr>
          <p:cNvSpPr txBox="1"/>
          <p:nvPr/>
        </p:nvSpPr>
        <p:spPr>
          <a:xfrm>
            <a:off x="6513122" y="5231969"/>
            <a:ext cx="1150109" cy="2769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b="1" i="0" dirty="0">
                <a:solidFill>
                  <a:srgbClr val="1D4E89"/>
                </a:solidFill>
                <a:latin typeface="Calibri"/>
                <a:ea typeface="Calibri"/>
                <a:cs typeface="Calibri"/>
                <a:sym typeface="Calibri"/>
              </a:rPr>
              <a:t>$470B</a:t>
            </a:r>
            <a:endParaRPr dirty="0"/>
          </a:p>
        </p:txBody>
      </p:sp>
      <p:sp>
        <p:nvSpPr>
          <p:cNvPr id="41" name="Google Shape;126;p13">
            <a:extLst>
              <a:ext uri="{FF2B5EF4-FFF2-40B4-BE49-F238E27FC236}">
                <a16:creationId xmlns:a16="http://schemas.microsoft.com/office/drawing/2014/main" id="{47B94D47-E4D2-8F35-53C3-45C67C4BFF12}"/>
              </a:ext>
            </a:extLst>
          </p:cNvPr>
          <p:cNvSpPr txBox="1"/>
          <p:nvPr/>
        </p:nvSpPr>
        <p:spPr>
          <a:xfrm>
            <a:off x="6513122" y="9012008"/>
            <a:ext cx="1150109" cy="2769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b="0" i="0">
                <a:solidFill>
                  <a:srgbClr val="64748B"/>
                </a:solidFill>
                <a:latin typeface="Calibri"/>
                <a:ea typeface="Calibri"/>
                <a:cs typeface="Calibri"/>
                <a:sym typeface="Calibri"/>
              </a:rPr>
              <a:t>2032E</a:t>
            </a:r>
            <a:endParaRPr/>
          </a:p>
        </p:txBody>
      </p:sp>
      <p:sp>
        <p:nvSpPr>
          <p:cNvPr id="42" name="Google Shape;127;p13">
            <a:extLst>
              <a:ext uri="{FF2B5EF4-FFF2-40B4-BE49-F238E27FC236}">
                <a16:creationId xmlns:a16="http://schemas.microsoft.com/office/drawing/2014/main" id="{CDE85EAF-5D28-4660-E4D4-F502AECBD3A1}"/>
              </a:ext>
            </a:extLst>
          </p:cNvPr>
          <p:cNvSpPr/>
          <p:nvPr/>
        </p:nvSpPr>
        <p:spPr>
          <a:xfrm>
            <a:off x="7755240" y="4937937"/>
            <a:ext cx="966092" cy="4028064"/>
          </a:xfrm>
          <a:prstGeom prst="rect">
            <a:avLst/>
          </a:prstGeom>
          <a:solidFill>
            <a:srgbClr val="02809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3" name="Google Shape;128;p13">
            <a:extLst>
              <a:ext uri="{FF2B5EF4-FFF2-40B4-BE49-F238E27FC236}">
                <a16:creationId xmlns:a16="http://schemas.microsoft.com/office/drawing/2014/main" id="{DE78C0F2-FDDB-6A43-B0C5-64F931F22F92}"/>
              </a:ext>
            </a:extLst>
          </p:cNvPr>
          <p:cNvSpPr txBox="1"/>
          <p:nvPr/>
        </p:nvSpPr>
        <p:spPr>
          <a:xfrm>
            <a:off x="7663232" y="4642129"/>
            <a:ext cx="1150109" cy="2769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b="1" i="0" dirty="0">
                <a:solidFill>
                  <a:srgbClr val="028090"/>
                </a:solidFill>
                <a:latin typeface="Calibri"/>
                <a:ea typeface="Calibri"/>
                <a:cs typeface="Calibri"/>
                <a:sym typeface="Calibri"/>
              </a:rPr>
              <a:t>$553B</a:t>
            </a:r>
            <a:endParaRPr dirty="0"/>
          </a:p>
        </p:txBody>
      </p:sp>
      <p:sp>
        <p:nvSpPr>
          <p:cNvPr id="44" name="Google Shape;129;p13">
            <a:extLst>
              <a:ext uri="{FF2B5EF4-FFF2-40B4-BE49-F238E27FC236}">
                <a16:creationId xmlns:a16="http://schemas.microsoft.com/office/drawing/2014/main" id="{6E36A767-D94E-4DFB-E2A7-76F4ED61C705}"/>
              </a:ext>
            </a:extLst>
          </p:cNvPr>
          <p:cNvSpPr txBox="1"/>
          <p:nvPr/>
        </p:nvSpPr>
        <p:spPr>
          <a:xfrm>
            <a:off x="7663232" y="9012008"/>
            <a:ext cx="1150109" cy="2769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b="0" i="0">
                <a:solidFill>
                  <a:srgbClr val="64748B"/>
                </a:solidFill>
                <a:latin typeface="Calibri"/>
                <a:ea typeface="Calibri"/>
                <a:cs typeface="Calibri"/>
                <a:sym typeface="Calibri"/>
              </a:rPr>
              <a:t>2035E</a:t>
            </a:r>
            <a:endParaRPr/>
          </a:p>
        </p:txBody>
      </p:sp>
      <p:sp>
        <p:nvSpPr>
          <p:cNvPr id="65" name="TextBox 64">
            <a:extLst>
              <a:ext uri="{FF2B5EF4-FFF2-40B4-BE49-F238E27FC236}">
                <a16:creationId xmlns:a16="http://schemas.microsoft.com/office/drawing/2014/main" id="{57B8578E-106E-1EEC-751E-A3864F4A7C1D}"/>
              </a:ext>
            </a:extLst>
          </p:cNvPr>
          <p:cNvSpPr txBox="1"/>
          <p:nvPr/>
        </p:nvSpPr>
        <p:spPr>
          <a:xfrm>
            <a:off x="0" y="1349267"/>
            <a:ext cx="18303145" cy="584775"/>
          </a:xfrm>
          <a:prstGeom prst="rect">
            <a:avLst/>
          </a:prstGeom>
          <a:noFill/>
        </p:spPr>
        <p:txBody>
          <a:bodyPr wrap="square">
            <a:spAutoFit/>
          </a:bodyPr>
          <a:lstStyle/>
          <a:p>
            <a:pPr algn="ctr" defTabSz="1371600">
              <a:buClr>
                <a:srgbClr val="44546A"/>
              </a:buClr>
              <a:buSzPts val="2200"/>
              <a:defRPr/>
            </a:pPr>
            <a:r>
              <a:rPr lang="en-US" sz="3200" kern="0" dirty="0">
                <a:solidFill>
                  <a:srgbClr val="000000"/>
                </a:solidFill>
                <a:latin typeface="Calibri" panose="020F0502020204030204" pitchFamily="34" charset="0"/>
                <a:cs typeface="Calibri" panose="020F0502020204030204" pitchFamily="34" charset="0"/>
                <a:sym typeface="Calibri"/>
              </a:rPr>
              <a:t>Market Overview &amp; Growth Outlook</a:t>
            </a:r>
            <a:endParaRPr lang="en-US" sz="3200" kern="0" dirty="0">
              <a:solidFill>
                <a:srgbClr val="000000"/>
              </a:solidFill>
              <a:latin typeface="Calibri" panose="020F0502020204030204" pitchFamily="34" charset="0"/>
              <a:cs typeface="Calibri" panose="020F0502020204030204" pitchFamily="34" charset="0"/>
            </a:endParaRPr>
          </a:p>
        </p:txBody>
      </p:sp>
      <p:sp>
        <p:nvSpPr>
          <p:cNvPr id="67" name="Google Shape;102;p13">
            <a:extLst>
              <a:ext uri="{FF2B5EF4-FFF2-40B4-BE49-F238E27FC236}">
                <a16:creationId xmlns:a16="http://schemas.microsoft.com/office/drawing/2014/main" id="{0AFFE7B6-1484-A688-137B-6DF9689E2696}"/>
              </a:ext>
            </a:extLst>
          </p:cNvPr>
          <p:cNvSpPr/>
          <p:nvPr/>
        </p:nvSpPr>
        <p:spPr>
          <a:xfrm>
            <a:off x="649901" y="2070315"/>
            <a:ext cx="3952324" cy="2225301"/>
          </a:xfrm>
          <a:prstGeom prst="rect">
            <a:avLst/>
          </a:prstGeom>
          <a:solidFill>
            <a:srgbClr val="FFFFFF"/>
          </a:solidFill>
          <a:ln w="9525" cap="flat" cmpd="sng">
            <a:solidFill>
              <a:srgbClr val="E2E8F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8" name="Google Shape;103;p13">
            <a:extLst>
              <a:ext uri="{FF2B5EF4-FFF2-40B4-BE49-F238E27FC236}">
                <a16:creationId xmlns:a16="http://schemas.microsoft.com/office/drawing/2014/main" id="{12BEE612-AC85-FC58-9856-C8C7D724A332}"/>
              </a:ext>
            </a:extLst>
          </p:cNvPr>
          <p:cNvSpPr/>
          <p:nvPr/>
        </p:nvSpPr>
        <p:spPr>
          <a:xfrm>
            <a:off x="627090" y="2070315"/>
            <a:ext cx="3952324" cy="170160"/>
          </a:xfrm>
          <a:prstGeom prst="rect">
            <a:avLst/>
          </a:prstGeom>
          <a:solidFill>
            <a:srgbClr val="25567E"/>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9" name="Google Shape;104;p13">
            <a:extLst>
              <a:ext uri="{FF2B5EF4-FFF2-40B4-BE49-F238E27FC236}">
                <a16:creationId xmlns:a16="http://schemas.microsoft.com/office/drawing/2014/main" id="{0C62EF6A-3B24-B011-06A6-542705AAADFC}"/>
              </a:ext>
            </a:extLst>
          </p:cNvPr>
          <p:cNvSpPr txBox="1"/>
          <p:nvPr/>
        </p:nvSpPr>
        <p:spPr>
          <a:xfrm>
            <a:off x="741341" y="2405524"/>
            <a:ext cx="2944366" cy="123111"/>
          </a:xfrm>
          <a:prstGeom prst="rect">
            <a:avLst/>
          </a:prstGeom>
          <a:noFill/>
          <a:ln>
            <a:noFill/>
          </a:ln>
        </p:spPr>
        <p:txBody>
          <a:bodyPr spcFirstLastPara="1" wrap="square" lIns="0" tIns="0" rIns="0" bIns="0" anchor="t" anchorCtr="0">
            <a:spAutoFit/>
          </a:bodyPr>
          <a:lstStyle>
            <a:defPPr>
              <a:defRPr lang="en-US"/>
            </a:defPPr>
            <a:lvl1pPr marR="0" lvl="0" indent="0">
              <a:spcBef>
                <a:spcPts val="0"/>
              </a:spcBef>
              <a:spcAft>
                <a:spcPts val="0"/>
              </a:spcAft>
              <a:buNone/>
              <a:defRPr b="0" i="0">
                <a:solidFill>
                  <a:srgbClr val="64748B"/>
                </a:solidFill>
                <a:latin typeface="Calibri"/>
                <a:ea typeface="Calibri"/>
                <a:cs typeface="Calibri"/>
              </a:defRPr>
            </a:lvl1pPr>
          </a:lstStyle>
          <a:p>
            <a:r>
              <a:rPr lang="en-US" dirty="0">
                <a:solidFill>
                  <a:schemeClr val="tx1"/>
                </a:solidFill>
                <a:sym typeface="Calibri"/>
              </a:rPr>
              <a:t>Market Size (2024)</a:t>
            </a:r>
            <a:endParaRPr lang="en-US" dirty="0">
              <a:solidFill>
                <a:schemeClr val="tx1"/>
              </a:solidFill>
            </a:endParaRPr>
          </a:p>
        </p:txBody>
      </p:sp>
      <p:sp>
        <p:nvSpPr>
          <p:cNvPr id="70" name="Google Shape;105;p13">
            <a:extLst>
              <a:ext uri="{FF2B5EF4-FFF2-40B4-BE49-F238E27FC236}">
                <a16:creationId xmlns:a16="http://schemas.microsoft.com/office/drawing/2014/main" id="{72AADA41-F83F-BE37-C32D-5E62D888D32F}"/>
              </a:ext>
            </a:extLst>
          </p:cNvPr>
          <p:cNvSpPr txBox="1"/>
          <p:nvPr/>
        </p:nvSpPr>
        <p:spPr>
          <a:xfrm>
            <a:off x="627090" y="2772331"/>
            <a:ext cx="3952324" cy="1015663"/>
          </a:xfrm>
          <a:prstGeom prst="rect">
            <a:avLst/>
          </a:prstGeom>
          <a:noFill/>
          <a:ln>
            <a:noFill/>
          </a:ln>
        </p:spPr>
        <p:txBody>
          <a:bodyPr spcFirstLastPara="1" wrap="square" lIns="0" tIns="0" rIns="0" bIns="0" anchor="t" anchorCtr="0">
            <a:spAutoFit/>
          </a:bodyPr>
          <a:lstStyle/>
          <a:p>
            <a:pPr lvl="0" algn="ctr"/>
            <a:r>
              <a:rPr lang="en-US" sz="6600" b="1" dirty="0">
                <a:solidFill>
                  <a:srgbClr val="25567E"/>
                </a:solidFill>
                <a:ea typeface="Calibri"/>
                <a:cs typeface="Calibri"/>
                <a:sym typeface="Calibri"/>
              </a:rPr>
              <a:t>~$302B</a:t>
            </a:r>
            <a:endParaRPr lang="en-US" sz="6600" dirty="0">
              <a:solidFill>
                <a:srgbClr val="25567E"/>
              </a:solidFill>
            </a:endParaRPr>
          </a:p>
        </p:txBody>
      </p:sp>
      <p:sp>
        <p:nvSpPr>
          <p:cNvPr id="71" name="Google Shape;106;p13">
            <a:extLst>
              <a:ext uri="{FF2B5EF4-FFF2-40B4-BE49-F238E27FC236}">
                <a16:creationId xmlns:a16="http://schemas.microsoft.com/office/drawing/2014/main" id="{FCF381C5-4381-F4A7-88FB-38FB24C0819D}"/>
              </a:ext>
            </a:extLst>
          </p:cNvPr>
          <p:cNvSpPr txBox="1"/>
          <p:nvPr/>
        </p:nvSpPr>
        <p:spPr>
          <a:xfrm>
            <a:off x="741341" y="3908509"/>
            <a:ext cx="2944366" cy="123111"/>
          </a:xfrm>
          <a:prstGeom prst="rect">
            <a:avLst/>
          </a:prstGeom>
          <a:noFill/>
          <a:ln>
            <a:noFill/>
          </a:ln>
        </p:spPr>
        <p:txBody>
          <a:bodyPr spcFirstLastPara="1" wrap="square" lIns="0" tIns="0" rIns="0" bIns="0" anchor="t" anchorCtr="0">
            <a:spAutoFit/>
          </a:bodyPr>
          <a:lstStyle>
            <a:defPPr>
              <a:defRPr lang="en-US"/>
            </a:defPPr>
            <a:lvl1pPr marR="0" lvl="0" indent="0">
              <a:spcBef>
                <a:spcPts val="0"/>
              </a:spcBef>
              <a:spcAft>
                <a:spcPts val="0"/>
              </a:spcAft>
              <a:buNone/>
              <a:defRPr b="0" i="1">
                <a:solidFill>
                  <a:srgbClr val="64748B"/>
                </a:solidFill>
                <a:latin typeface="Calibri"/>
                <a:ea typeface="Calibri"/>
                <a:cs typeface="Calibri"/>
              </a:defRPr>
            </a:lvl1pPr>
          </a:lstStyle>
          <a:p>
            <a:r>
              <a:rPr lang="en-US" dirty="0">
                <a:solidFill>
                  <a:schemeClr val="tx1"/>
                </a:solidFill>
                <a:sym typeface="Calibri"/>
              </a:rPr>
              <a:t>Global Baseline</a:t>
            </a:r>
            <a:endParaRPr lang="en-US" dirty="0">
              <a:solidFill>
                <a:schemeClr val="tx1"/>
              </a:solidFill>
            </a:endParaRPr>
          </a:p>
        </p:txBody>
      </p:sp>
      <p:sp>
        <p:nvSpPr>
          <p:cNvPr id="82" name="Google Shape;102;p13">
            <a:extLst>
              <a:ext uri="{FF2B5EF4-FFF2-40B4-BE49-F238E27FC236}">
                <a16:creationId xmlns:a16="http://schemas.microsoft.com/office/drawing/2014/main" id="{5A972E39-BA60-CF90-8E72-115AC9AA2541}"/>
              </a:ext>
            </a:extLst>
          </p:cNvPr>
          <p:cNvSpPr/>
          <p:nvPr/>
        </p:nvSpPr>
        <p:spPr>
          <a:xfrm>
            <a:off x="5146759" y="2070315"/>
            <a:ext cx="3952324" cy="2225301"/>
          </a:xfrm>
          <a:prstGeom prst="rect">
            <a:avLst/>
          </a:prstGeom>
          <a:solidFill>
            <a:srgbClr val="FFFFFF"/>
          </a:solidFill>
          <a:ln w="9525" cap="flat" cmpd="sng">
            <a:solidFill>
              <a:srgbClr val="E2E8F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3" name="Google Shape;102;p13">
            <a:extLst>
              <a:ext uri="{FF2B5EF4-FFF2-40B4-BE49-F238E27FC236}">
                <a16:creationId xmlns:a16="http://schemas.microsoft.com/office/drawing/2014/main" id="{FB54C9C9-1751-6A97-E93B-A25BC399A938}"/>
              </a:ext>
            </a:extLst>
          </p:cNvPr>
          <p:cNvSpPr/>
          <p:nvPr/>
        </p:nvSpPr>
        <p:spPr>
          <a:xfrm>
            <a:off x="9643617" y="2032993"/>
            <a:ext cx="3952324" cy="2225301"/>
          </a:xfrm>
          <a:prstGeom prst="rect">
            <a:avLst/>
          </a:prstGeom>
          <a:solidFill>
            <a:srgbClr val="FFFFFF"/>
          </a:solidFill>
          <a:ln w="9525" cap="flat" cmpd="sng">
            <a:solidFill>
              <a:srgbClr val="E2E8F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102;p13">
            <a:extLst>
              <a:ext uri="{FF2B5EF4-FFF2-40B4-BE49-F238E27FC236}">
                <a16:creationId xmlns:a16="http://schemas.microsoft.com/office/drawing/2014/main" id="{F2BDC6F6-81AF-5390-2D1B-B1510B1802A4}"/>
              </a:ext>
            </a:extLst>
          </p:cNvPr>
          <p:cNvSpPr/>
          <p:nvPr/>
        </p:nvSpPr>
        <p:spPr>
          <a:xfrm>
            <a:off x="14187174" y="2032993"/>
            <a:ext cx="3473735" cy="2187978"/>
          </a:xfrm>
          <a:prstGeom prst="rect">
            <a:avLst/>
          </a:prstGeom>
          <a:solidFill>
            <a:srgbClr val="25567E"/>
          </a:solidFill>
          <a:ln w="9525" cap="flat" cmpd="sng">
            <a:solidFill>
              <a:srgbClr val="E2E8F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8" name="Google Shape;103;p13">
            <a:extLst>
              <a:ext uri="{FF2B5EF4-FFF2-40B4-BE49-F238E27FC236}">
                <a16:creationId xmlns:a16="http://schemas.microsoft.com/office/drawing/2014/main" id="{3721E601-E848-877D-0714-CC3F4CAEC83C}"/>
              </a:ext>
            </a:extLst>
          </p:cNvPr>
          <p:cNvSpPr/>
          <p:nvPr/>
        </p:nvSpPr>
        <p:spPr>
          <a:xfrm>
            <a:off x="5146759" y="2070315"/>
            <a:ext cx="3952324" cy="170160"/>
          </a:xfrm>
          <a:prstGeom prst="rect">
            <a:avLst/>
          </a:prstGeom>
          <a:solidFill>
            <a:srgbClr val="0070C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9" name="Google Shape;104;p13">
            <a:extLst>
              <a:ext uri="{FF2B5EF4-FFF2-40B4-BE49-F238E27FC236}">
                <a16:creationId xmlns:a16="http://schemas.microsoft.com/office/drawing/2014/main" id="{E9E59C50-A119-3BE2-C1BD-F300523A2A45}"/>
              </a:ext>
            </a:extLst>
          </p:cNvPr>
          <p:cNvSpPr txBox="1"/>
          <p:nvPr/>
        </p:nvSpPr>
        <p:spPr>
          <a:xfrm>
            <a:off x="5261010" y="2405524"/>
            <a:ext cx="2944366" cy="123111"/>
          </a:xfrm>
          <a:prstGeom prst="rect">
            <a:avLst/>
          </a:prstGeom>
          <a:noFill/>
          <a:ln>
            <a:noFill/>
          </a:ln>
        </p:spPr>
        <p:txBody>
          <a:bodyPr spcFirstLastPara="1" wrap="square" lIns="0" tIns="0" rIns="0" bIns="0" anchor="t" anchorCtr="0">
            <a:spAutoFit/>
          </a:bodyPr>
          <a:lstStyle>
            <a:defPPr>
              <a:defRPr lang="en-US"/>
            </a:defPPr>
            <a:lvl1pPr marR="0" lvl="0" indent="0">
              <a:spcBef>
                <a:spcPts val="0"/>
              </a:spcBef>
              <a:spcAft>
                <a:spcPts val="0"/>
              </a:spcAft>
              <a:buNone/>
              <a:defRPr b="0" i="0">
                <a:latin typeface="Calibri"/>
                <a:ea typeface="Calibri"/>
                <a:cs typeface="Calibri"/>
              </a:defRPr>
            </a:lvl1pPr>
          </a:lstStyle>
          <a:p>
            <a:r>
              <a:rPr lang="en-US" dirty="0">
                <a:sym typeface="Calibri"/>
              </a:rPr>
              <a:t>Projected by 2035</a:t>
            </a:r>
            <a:endParaRPr lang="en-US" dirty="0"/>
          </a:p>
        </p:txBody>
      </p:sp>
      <p:sp>
        <p:nvSpPr>
          <p:cNvPr id="90" name="Google Shape;105;p13">
            <a:extLst>
              <a:ext uri="{FF2B5EF4-FFF2-40B4-BE49-F238E27FC236}">
                <a16:creationId xmlns:a16="http://schemas.microsoft.com/office/drawing/2014/main" id="{CF56A6B8-60CB-B536-7332-D869CE36F45E}"/>
              </a:ext>
            </a:extLst>
          </p:cNvPr>
          <p:cNvSpPr txBox="1"/>
          <p:nvPr/>
        </p:nvSpPr>
        <p:spPr>
          <a:xfrm>
            <a:off x="5146759" y="2772331"/>
            <a:ext cx="3952324" cy="1015663"/>
          </a:xfrm>
          <a:prstGeom prst="rect">
            <a:avLst/>
          </a:prstGeom>
          <a:noFill/>
          <a:ln>
            <a:noFill/>
          </a:ln>
        </p:spPr>
        <p:txBody>
          <a:bodyPr spcFirstLastPara="1" wrap="square" lIns="0" tIns="0" rIns="0" bIns="0" anchor="t" anchorCtr="0">
            <a:spAutoFit/>
          </a:bodyPr>
          <a:lstStyle/>
          <a:p>
            <a:pPr algn="ctr"/>
            <a:r>
              <a:rPr lang="en-US" sz="6600" b="1" dirty="0">
                <a:solidFill>
                  <a:srgbClr val="0070C0"/>
                </a:solidFill>
                <a:ea typeface="Calibri"/>
                <a:cs typeface="Calibri"/>
                <a:sym typeface="Calibri"/>
              </a:rPr>
              <a:t>$553B</a:t>
            </a:r>
            <a:endParaRPr lang="en-US" sz="6600" dirty="0">
              <a:solidFill>
                <a:srgbClr val="0070C0"/>
              </a:solidFill>
            </a:endParaRPr>
          </a:p>
        </p:txBody>
      </p:sp>
      <p:sp>
        <p:nvSpPr>
          <p:cNvPr id="91" name="Google Shape;106;p13">
            <a:extLst>
              <a:ext uri="{FF2B5EF4-FFF2-40B4-BE49-F238E27FC236}">
                <a16:creationId xmlns:a16="http://schemas.microsoft.com/office/drawing/2014/main" id="{01AE1B44-832A-CD5E-35A9-CE1BA81514C6}"/>
              </a:ext>
            </a:extLst>
          </p:cNvPr>
          <p:cNvSpPr txBox="1"/>
          <p:nvPr/>
        </p:nvSpPr>
        <p:spPr>
          <a:xfrm>
            <a:off x="5261010" y="3908509"/>
            <a:ext cx="2944366" cy="276999"/>
          </a:xfrm>
          <a:prstGeom prst="rect">
            <a:avLst/>
          </a:prstGeom>
          <a:noFill/>
          <a:ln>
            <a:noFill/>
          </a:ln>
        </p:spPr>
        <p:txBody>
          <a:bodyPr spcFirstLastPara="1" wrap="square" lIns="0" tIns="0" rIns="0" bIns="0" anchor="t" anchorCtr="0">
            <a:spAutoFit/>
          </a:bodyPr>
          <a:lstStyle>
            <a:defPPr>
              <a:defRPr lang="en-US"/>
            </a:defPPr>
            <a:lvl1pPr marR="0" lvl="0" indent="0">
              <a:spcBef>
                <a:spcPts val="0"/>
              </a:spcBef>
              <a:spcAft>
                <a:spcPts val="0"/>
              </a:spcAft>
              <a:buNone/>
              <a:defRPr b="0" i="1">
                <a:latin typeface="Calibri"/>
                <a:ea typeface="Calibri"/>
                <a:cs typeface="Calibri"/>
              </a:defRPr>
            </a:lvl1pPr>
          </a:lstStyle>
          <a:p>
            <a:r>
              <a:rPr lang="en-US" dirty="0">
                <a:sym typeface="Calibri"/>
              </a:rPr>
              <a:t>GlobeNewswire,   2025</a:t>
            </a:r>
            <a:endParaRPr lang="en-US" dirty="0"/>
          </a:p>
        </p:txBody>
      </p:sp>
      <p:sp>
        <p:nvSpPr>
          <p:cNvPr id="92" name="Google Shape;103;p13">
            <a:extLst>
              <a:ext uri="{FF2B5EF4-FFF2-40B4-BE49-F238E27FC236}">
                <a16:creationId xmlns:a16="http://schemas.microsoft.com/office/drawing/2014/main" id="{D9BF39BA-298E-18CA-B9CE-DF058803369D}"/>
              </a:ext>
            </a:extLst>
          </p:cNvPr>
          <p:cNvSpPr/>
          <p:nvPr/>
        </p:nvSpPr>
        <p:spPr>
          <a:xfrm>
            <a:off x="9643617" y="2070315"/>
            <a:ext cx="3952324" cy="170160"/>
          </a:xfrm>
          <a:prstGeom prst="rect">
            <a:avLst/>
          </a:prstGeom>
          <a:solidFill>
            <a:srgbClr val="598BE5"/>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3" name="Google Shape;104;p13">
            <a:extLst>
              <a:ext uri="{FF2B5EF4-FFF2-40B4-BE49-F238E27FC236}">
                <a16:creationId xmlns:a16="http://schemas.microsoft.com/office/drawing/2014/main" id="{8491782E-66AD-0A67-C813-BCF975886B3E}"/>
              </a:ext>
            </a:extLst>
          </p:cNvPr>
          <p:cNvSpPr txBox="1"/>
          <p:nvPr/>
        </p:nvSpPr>
        <p:spPr>
          <a:xfrm>
            <a:off x="9757868" y="2405524"/>
            <a:ext cx="2944366" cy="276999"/>
          </a:xfrm>
          <a:prstGeom prst="rect">
            <a:avLst/>
          </a:prstGeom>
          <a:noFill/>
          <a:ln>
            <a:noFill/>
          </a:ln>
        </p:spPr>
        <p:txBody>
          <a:bodyPr spcFirstLastPara="1" wrap="square" lIns="0" tIns="0" rIns="0" bIns="0" anchor="t" anchorCtr="0">
            <a:spAutoFit/>
          </a:bodyPr>
          <a:lstStyle>
            <a:defPPr>
              <a:defRPr lang="en-US"/>
            </a:defPPr>
            <a:lvl1pPr marR="0" lvl="0" indent="0">
              <a:spcBef>
                <a:spcPts val="0"/>
              </a:spcBef>
              <a:spcAft>
                <a:spcPts val="0"/>
              </a:spcAft>
              <a:buNone/>
              <a:defRPr b="0" i="0">
                <a:latin typeface="Calibri"/>
                <a:ea typeface="Calibri"/>
                <a:cs typeface="Calibri"/>
              </a:defRPr>
            </a:lvl1pPr>
          </a:lstStyle>
          <a:p>
            <a:r>
              <a:rPr lang="en-US" dirty="0">
                <a:sym typeface="Calibri"/>
              </a:rPr>
              <a:t>CAGR (2024–2035)</a:t>
            </a:r>
            <a:endParaRPr dirty="0"/>
          </a:p>
        </p:txBody>
      </p:sp>
      <p:sp>
        <p:nvSpPr>
          <p:cNvPr id="94" name="Google Shape;105;p13">
            <a:extLst>
              <a:ext uri="{FF2B5EF4-FFF2-40B4-BE49-F238E27FC236}">
                <a16:creationId xmlns:a16="http://schemas.microsoft.com/office/drawing/2014/main" id="{901D188F-2F8D-F45C-16B5-D4FE1F885A4E}"/>
              </a:ext>
            </a:extLst>
          </p:cNvPr>
          <p:cNvSpPr txBox="1"/>
          <p:nvPr/>
        </p:nvSpPr>
        <p:spPr>
          <a:xfrm>
            <a:off x="9643617" y="2772331"/>
            <a:ext cx="3952324" cy="101566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600" b="1" i="0" dirty="0">
                <a:solidFill>
                  <a:srgbClr val="598BE5"/>
                </a:solidFill>
                <a:latin typeface="Calibri"/>
                <a:ea typeface="Calibri"/>
                <a:cs typeface="Calibri"/>
                <a:sym typeface="Calibri"/>
              </a:rPr>
              <a:t>~5.8%</a:t>
            </a:r>
            <a:endParaRPr sz="6600" dirty="0">
              <a:solidFill>
                <a:srgbClr val="598BE5"/>
              </a:solidFill>
            </a:endParaRPr>
          </a:p>
        </p:txBody>
      </p:sp>
      <p:sp>
        <p:nvSpPr>
          <p:cNvPr id="95" name="Google Shape;106;p13">
            <a:extLst>
              <a:ext uri="{FF2B5EF4-FFF2-40B4-BE49-F238E27FC236}">
                <a16:creationId xmlns:a16="http://schemas.microsoft.com/office/drawing/2014/main" id="{5B3C0482-4EE8-DBC8-5FEC-902AFB0E3443}"/>
              </a:ext>
            </a:extLst>
          </p:cNvPr>
          <p:cNvSpPr txBox="1"/>
          <p:nvPr/>
        </p:nvSpPr>
        <p:spPr>
          <a:xfrm>
            <a:off x="9757868" y="3908509"/>
            <a:ext cx="2944366" cy="276999"/>
          </a:xfrm>
          <a:prstGeom prst="rect">
            <a:avLst/>
          </a:prstGeom>
          <a:noFill/>
          <a:ln>
            <a:noFill/>
          </a:ln>
        </p:spPr>
        <p:txBody>
          <a:bodyPr spcFirstLastPara="1" wrap="square" lIns="0" tIns="0" rIns="0" bIns="0" anchor="t" anchorCtr="0">
            <a:spAutoFit/>
          </a:bodyPr>
          <a:lstStyle>
            <a:defPPr>
              <a:defRPr lang="en-US"/>
            </a:defPPr>
            <a:lvl1pPr marR="0" lvl="0" indent="0">
              <a:spcBef>
                <a:spcPts val="0"/>
              </a:spcBef>
              <a:spcAft>
                <a:spcPts val="0"/>
              </a:spcAft>
              <a:buNone/>
              <a:defRPr b="0" i="1">
                <a:latin typeface="Calibri"/>
                <a:ea typeface="Calibri"/>
                <a:cs typeface="Calibri"/>
              </a:defRPr>
            </a:lvl1pPr>
          </a:lstStyle>
          <a:p>
            <a:r>
              <a:rPr lang="en-US" dirty="0">
                <a:sym typeface="Calibri"/>
              </a:rPr>
              <a:t>Compound Annual Growth</a:t>
            </a:r>
            <a:endParaRPr dirty="0"/>
          </a:p>
        </p:txBody>
      </p:sp>
      <p:grpSp>
        <p:nvGrpSpPr>
          <p:cNvPr id="99" name="Group 98">
            <a:extLst>
              <a:ext uri="{FF2B5EF4-FFF2-40B4-BE49-F238E27FC236}">
                <a16:creationId xmlns:a16="http://schemas.microsoft.com/office/drawing/2014/main" id="{5AB62437-CCBD-2920-3090-AB1CFB56224D}"/>
              </a:ext>
            </a:extLst>
          </p:cNvPr>
          <p:cNvGrpSpPr/>
          <p:nvPr/>
        </p:nvGrpSpPr>
        <p:grpSpPr>
          <a:xfrm>
            <a:off x="9643617" y="4460665"/>
            <a:ext cx="3974844" cy="5049095"/>
            <a:chOff x="9643617" y="4460665"/>
            <a:chExt cx="3974844" cy="5049095"/>
          </a:xfrm>
        </p:grpSpPr>
        <p:sp>
          <p:nvSpPr>
            <p:cNvPr id="46" name="Google Shape;130;p13">
              <a:extLst>
                <a:ext uri="{FF2B5EF4-FFF2-40B4-BE49-F238E27FC236}">
                  <a16:creationId xmlns:a16="http://schemas.microsoft.com/office/drawing/2014/main" id="{8E3FC6C3-2D19-A888-B2AF-FFE09AFF6BCC}"/>
                </a:ext>
              </a:extLst>
            </p:cNvPr>
            <p:cNvSpPr/>
            <p:nvPr/>
          </p:nvSpPr>
          <p:spPr>
            <a:xfrm>
              <a:off x="9643617" y="4460665"/>
              <a:ext cx="3974844" cy="5049095"/>
            </a:xfrm>
            <a:prstGeom prst="rect">
              <a:avLst/>
            </a:prstGeom>
            <a:solidFill>
              <a:srgbClr val="FFFFFF"/>
            </a:solidFill>
            <a:ln w="9525" cap="flat" cmpd="sng">
              <a:solidFill>
                <a:srgbClr val="E2E8F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7" name="Google Shape;131;p13">
              <a:extLst>
                <a:ext uri="{FF2B5EF4-FFF2-40B4-BE49-F238E27FC236}">
                  <a16:creationId xmlns:a16="http://schemas.microsoft.com/office/drawing/2014/main" id="{7D45887F-C00D-40A7-F2BA-C60CDA1CEFBD}"/>
                </a:ext>
              </a:extLst>
            </p:cNvPr>
            <p:cNvSpPr txBox="1"/>
            <p:nvPr/>
          </p:nvSpPr>
          <p:spPr>
            <a:xfrm>
              <a:off x="9758847" y="4589222"/>
              <a:ext cx="3767606" cy="276999"/>
            </a:xfrm>
            <a:prstGeom prst="rect">
              <a:avLst/>
            </a:prstGeom>
            <a:noFill/>
            <a:ln>
              <a:noFill/>
            </a:ln>
          </p:spPr>
          <p:txBody>
            <a:bodyPr spcFirstLastPara="1" wrap="square" lIns="0" tIns="0" rIns="0" bIns="0" anchor="t" anchorCtr="0">
              <a:spAutoFit/>
            </a:bodyPr>
            <a:lstStyle>
              <a:defPPr>
                <a:defRPr lang="en-US"/>
              </a:defPPr>
              <a:lvl1pPr marR="0" lvl="0" indent="0">
                <a:spcBef>
                  <a:spcPts val="0"/>
                </a:spcBef>
                <a:spcAft>
                  <a:spcPts val="0"/>
                </a:spcAft>
                <a:buNone/>
                <a:defRPr b="0" i="0">
                  <a:latin typeface="Calibri"/>
                  <a:ea typeface="Calibri"/>
                  <a:cs typeface="Calibri"/>
                </a:defRPr>
              </a:lvl1pPr>
            </a:lstStyle>
            <a:p>
              <a:r>
                <a:rPr lang="en-US" dirty="0">
                  <a:sym typeface="Calibri"/>
                </a:rPr>
                <a:t>Regional Share</a:t>
              </a:r>
              <a:endParaRPr dirty="0"/>
            </a:p>
          </p:txBody>
        </p:sp>
        <p:sp>
          <p:nvSpPr>
            <p:cNvPr id="48" name="Google Shape;132;p13">
              <a:extLst>
                <a:ext uri="{FF2B5EF4-FFF2-40B4-BE49-F238E27FC236}">
                  <a16:creationId xmlns:a16="http://schemas.microsoft.com/office/drawing/2014/main" id="{A82DDDBD-4F93-AC15-E8F6-A9EBA18AFDA2}"/>
                </a:ext>
              </a:extLst>
            </p:cNvPr>
            <p:cNvSpPr txBox="1"/>
            <p:nvPr/>
          </p:nvSpPr>
          <p:spPr>
            <a:xfrm>
              <a:off x="9757868" y="5358866"/>
              <a:ext cx="3593273" cy="24622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600" b="0" i="0" dirty="0">
                  <a:solidFill>
                    <a:srgbClr val="2D3748"/>
                  </a:solidFill>
                  <a:latin typeface="Calibri"/>
                  <a:ea typeface="Calibri"/>
                  <a:cs typeface="Calibri"/>
                  <a:sym typeface="Calibri"/>
                </a:rPr>
                <a:t>Asia Pacific</a:t>
              </a:r>
              <a:endParaRPr sz="1600" dirty="0"/>
            </a:p>
          </p:txBody>
        </p:sp>
        <p:sp>
          <p:nvSpPr>
            <p:cNvPr id="49" name="Google Shape;133;p13">
              <a:extLst>
                <a:ext uri="{FF2B5EF4-FFF2-40B4-BE49-F238E27FC236}">
                  <a16:creationId xmlns:a16="http://schemas.microsoft.com/office/drawing/2014/main" id="{7E8BCF43-2C60-5B83-6EE6-25101F031F0C}"/>
                </a:ext>
              </a:extLst>
            </p:cNvPr>
            <p:cNvSpPr/>
            <p:nvPr/>
          </p:nvSpPr>
          <p:spPr>
            <a:xfrm>
              <a:off x="9758846" y="5643332"/>
              <a:ext cx="3772936" cy="291953"/>
            </a:xfrm>
            <a:prstGeom prst="rect">
              <a:avLst/>
            </a:prstGeom>
            <a:solidFill>
              <a:srgbClr val="E2E8F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0" name="Google Shape;134;p13">
              <a:extLst>
                <a:ext uri="{FF2B5EF4-FFF2-40B4-BE49-F238E27FC236}">
                  <a16:creationId xmlns:a16="http://schemas.microsoft.com/office/drawing/2014/main" id="{46158ADD-0F19-0CBE-83B3-DE8F95331894}"/>
                </a:ext>
              </a:extLst>
            </p:cNvPr>
            <p:cNvSpPr/>
            <p:nvPr/>
          </p:nvSpPr>
          <p:spPr>
            <a:xfrm>
              <a:off x="9758846" y="5643332"/>
              <a:ext cx="1509173" cy="291953"/>
            </a:xfrm>
            <a:prstGeom prst="rect">
              <a:avLst/>
            </a:prstGeom>
            <a:solidFill>
              <a:srgbClr val="02809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1" name="Google Shape;135;p13">
              <a:extLst>
                <a:ext uri="{FF2B5EF4-FFF2-40B4-BE49-F238E27FC236}">
                  <a16:creationId xmlns:a16="http://schemas.microsoft.com/office/drawing/2014/main" id="{AE570D1B-99F7-C966-7553-3DAE766F0738}"/>
                </a:ext>
              </a:extLst>
            </p:cNvPr>
            <p:cNvSpPr txBox="1"/>
            <p:nvPr/>
          </p:nvSpPr>
          <p:spPr>
            <a:xfrm>
              <a:off x="12673050" y="5358866"/>
              <a:ext cx="853402" cy="246221"/>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1600" b="1" i="0" dirty="0">
                  <a:solidFill>
                    <a:srgbClr val="028090"/>
                  </a:solidFill>
                  <a:latin typeface="Calibri"/>
                  <a:ea typeface="Calibri"/>
                  <a:cs typeface="Calibri"/>
                  <a:sym typeface="Calibri"/>
                </a:rPr>
                <a:t>40%</a:t>
              </a:r>
              <a:endParaRPr sz="1600" dirty="0"/>
            </a:p>
          </p:txBody>
        </p:sp>
        <p:sp>
          <p:nvSpPr>
            <p:cNvPr id="52" name="Google Shape;136;p13">
              <a:extLst>
                <a:ext uri="{FF2B5EF4-FFF2-40B4-BE49-F238E27FC236}">
                  <a16:creationId xmlns:a16="http://schemas.microsoft.com/office/drawing/2014/main" id="{6F603722-B633-EA42-71D9-E0DCF6EC2F58}"/>
                </a:ext>
              </a:extLst>
            </p:cNvPr>
            <p:cNvSpPr txBox="1"/>
            <p:nvPr/>
          </p:nvSpPr>
          <p:spPr>
            <a:xfrm>
              <a:off x="9757868" y="6376959"/>
              <a:ext cx="3593273" cy="24622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600" b="0" i="0">
                  <a:solidFill>
                    <a:srgbClr val="2D3748"/>
                  </a:solidFill>
                  <a:latin typeface="Calibri"/>
                  <a:ea typeface="Calibri"/>
                  <a:cs typeface="Calibri"/>
                  <a:sym typeface="Calibri"/>
                </a:rPr>
                <a:t>Europe</a:t>
              </a:r>
              <a:endParaRPr sz="1600"/>
            </a:p>
          </p:txBody>
        </p:sp>
        <p:sp>
          <p:nvSpPr>
            <p:cNvPr id="53" name="Google Shape;137;p13">
              <a:extLst>
                <a:ext uri="{FF2B5EF4-FFF2-40B4-BE49-F238E27FC236}">
                  <a16:creationId xmlns:a16="http://schemas.microsoft.com/office/drawing/2014/main" id="{BD72D082-E348-185C-6B2E-FAC9BE1A363F}"/>
                </a:ext>
              </a:extLst>
            </p:cNvPr>
            <p:cNvSpPr/>
            <p:nvPr/>
          </p:nvSpPr>
          <p:spPr>
            <a:xfrm>
              <a:off x="9758846" y="6661425"/>
              <a:ext cx="3772936" cy="291953"/>
            </a:xfrm>
            <a:prstGeom prst="rect">
              <a:avLst/>
            </a:prstGeom>
            <a:solidFill>
              <a:srgbClr val="E2E8F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4" name="Google Shape;138;p13">
              <a:extLst>
                <a:ext uri="{FF2B5EF4-FFF2-40B4-BE49-F238E27FC236}">
                  <a16:creationId xmlns:a16="http://schemas.microsoft.com/office/drawing/2014/main" id="{5212B6EC-081B-A2D8-3963-DFAE1B5607C2}"/>
                </a:ext>
              </a:extLst>
            </p:cNvPr>
            <p:cNvSpPr/>
            <p:nvPr/>
          </p:nvSpPr>
          <p:spPr>
            <a:xfrm>
              <a:off x="9758846" y="6661425"/>
              <a:ext cx="1056420" cy="291953"/>
            </a:xfrm>
            <a:prstGeom prst="rect">
              <a:avLst/>
            </a:prstGeom>
            <a:solidFill>
              <a:srgbClr val="1D4E89"/>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5" name="Google Shape;139;p13">
              <a:extLst>
                <a:ext uri="{FF2B5EF4-FFF2-40B4-BE49-F238E27FC236}">
                  <a16:creationId xmlns:a16="http://schemas.microsoft.com/office/drawing/2014/main" id="{A31BFDC6-D43D-7BAE-5848-A08605212F0F}"/>
                </a:ext>
              </a:extLst>
            </p:cNvPr>
            <p:cNvSpPr txBox="1"/>
            <p:nvPr/>
          </p:nvSpPr>
          <p:spPr>
            <a:xfrm>
              <a:off x="12673050" y="6376959"/>
              <a:ext cx="853402" cy="246221"/>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1600" b="1" i="0">
                  <a:solidFill>
                    <a:srgbClr val="1D4E89"/>
                  </a:solidFill>
                  <a:latin typeface="Calibri"/>
                  <a:ea typeface="Calibri"/>
                  <a:cs typeface="Calibri"/>
                  <a:sym typeface="Calibri"/>
                </a:rPr>
                <a:t>28%</a:t>
              </a:r>
              <a:endParaRPr sz="1600"/>
            </a:p>
          </p:txBody>
        </p:sp>
        <p:sp>
          <p:nvSpPr>
            <p:cNvPr id="56" name="Google Shape;140;p13">
              <a:extLst>
                <a:ext uri="{FF2B5EF4-FFF2-40B4-BE49-F238E27FC236}">
                  <a16:creationId xmlns:a16="http://schemas.microsoft.com/office/drawing/2014/main" id="{D81B3895-AFA4-4C08-F221-98497C99A806}"/>
                </a:ext>
              </a:extLst>
            </p:cNvPr>
            <p:cNvSpPr txBox="1"/>
            <p:nvPr/>
          </p:nvSpPr>
          <p:spPr>
            <a:xfrm>
              <a:off x="9757868" y="7445532"/>
              <a:ext cx="3593273" cy="24622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600" b="0" i="0">
                  <a:solidFill>
                    <a:srgbClr val="2D3748"/>
                  </a:solidFill>
                  <a:latin typeface="Calibri"/>
                  <a:ea typeface="Calibri"/>
                  <a:cs typeface="Calibri"/>
                  <a:sym typeface="Calibri"/>
                </a:rPr>
                <a:t>North America</a:t>
              </a:r>
              <a:endParaRPr sz="1600"/>
            </a:p>
          </p:txBody>
        </p:sp>
        <p:sp>
          <p:nvSpPr>
            <p:cNvPr id="57" name="Google Shape;141;p13">
              <a:extLst>
                <a:ext uri="{FF2B5EF4-FFF2-40B4-BE49-F238E27FC236}">
                  <a16:creationId xmlns:a16="http://schemas.microsoft.com/office/drawing/2014/main" id="{FC99AB0A-5562-5C54-26D6-E95488DAA87A}"/>
                </a:ext>
              </a:extLst>
            </p:cNvPr>
            <p:cNvSpPr/>
            <p:nvPr/>
          </p:nvSpPr>
          <p:spPr>
            <a:xfrm>
              <a:off x="9758846" y="7729998"/>
              <a:ext cx="3772936" cy="291953"/>
            </a:xfrm>
            <a:prstGeom prst="rect">
              <a:avLst/>
            </a:prstGeom>
            <a:solidFill>
              <a:srgbClr val="E2E8F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8" name="Google Shape;142;p13">
              <a:extLst>
                <a:ext uri="{FF2B5EF4-FFF2-40B4-BE49-F238E27FC236}">
                  <a16:creationId xmlns:a16="http://schemas.microsoft.com/office/drawing/2014/main" id="{7A8A99E3-9A9E-8D16-75D2-A196B42C4E11}"/>
                </a:ext>
              </a:extLst>
            </p:cNvPr>
            <p:cNvSpPr/>
            <p:nvPr/>
          </p:nvSpPr>
          <p:spPr>
            <a:xfrm>
              <a:off x="9758846" y="7729998"/>
              <a:ext cx="830045" cy="291953"/>
            </a:xfrm>
            <a:prstGeom prst="rect">
              <a:avLst/>
            </a:prstGeom>
            <a:solidFill>
              <a:schemeClr val="tx1">
                <a:lumMod val="50000"/>
                <a:lumOff val="50000"/>
              </a:schemeClr>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9" name="Google Shape;143;p13">
              <a:extLst>
                <a:ext uri="{FF2B5EF4-FFF2-40B4-BE49-F238E27FC236}">
                  <a16:creationId xmlns:a16="http://schemas.microsoft.com/office/drawing/2014/main" id="{2D75FE18-BF3C-FC00-CD53-1540E929C262}"/>
                </a:ext>
              </a:extLst>
            </p:cNvPr>
            <p:cNvSpPr txBox="1"/>
            <p:nvPr/>
          </p:nvSpPr>
          <p:spPr>
            <a:xfrm>
              <a:off x="12673050" y="7445532"/>
              <a:ext cx="853402" cy="246221"/>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1600" b="1" i="0" dirty="0">
                  <a:solidFill>
                    <a:schemeClr val="tx1">
                      <a:lumMod val="50000"/>
                      <a:lumOff val="50000"/>
                    </a:schemeClr>
                  </a:solidFill>
                  <a:latin typeface="Calibri"/>
                  <a:ea typeface="Calibri"/>
                  <a:cs typeface="Calibri"/>
                  <a:sym typeface="Calibri"/>
                </a:rPr>
                <a:t>22%</a:t>
              </a:r>
              <a:endParaRPr sz="1600" dirty="0">
                <a:solidFill>
                  <a:schemeClr val="tx1">
                    <a:lumMod val="50000"/>
                    <a:lumOff val="50000"/>
                  </a:schemeClr>
                </a:solidFill>
              </a:endParaRPr>
            </a:p>
          </p:txBody>
        </p:sp>
        <p:sp>
          <p:nvSpPr>
            <p:cNvPr id="60" name="Google Shape;144;p13">
              <a:extLst>
                <a:ext uri="{FF2B5EF4-FFF2-40B4-BE49-F238E27FC236}">
                  <a16:creationId xmlns:a16="http://schemas.microsoft.com/office/drawing/2014/main" id="{6A165EE7-9F69-E4B9-AA94-353836E8A1E3}"/>
                </a:ext>
              </a:extLst>
            </p:cNvPr>
            <p:cNvSpPr txBox="1"/>
            <p:nvPr/>
          </p:nvSpPr>
          <p:spPr>
            <a:xfrm>
              <a:off x="9757868" y="8597149"/>
              <a:ext cx="3593273" cy="24622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600" b="0" i="0">
                  <a:solidFill>
                    <a:srgbClr val="2D3748"/>
                  </a:solidFill>
                  <a:latin typeface="Calibri"/>
                  <a:ea typeface="Calibri"/>
                  <a:cs typeface="Calibri"/>
                  <a:sym typeface="Calibri"/>
                </a:rPr>
                <a:t>Rest of World</a:t>
              </a:r>
              <a:endParaRPr sz="1600"/>
            </a:p>
          </p:txBody>
        </p:sp>
        <p:sp>
          <p:nvSpPr>
            <p:cNvPr id="61" name="Google Shape;145;p13">
              <a:extLst>
                <a:ext uri="{FF2B5EF4-FFF2-40B4-BE49-F238E27FC236}">
                  <a16:creationId xmlns:a16="http://schemas.microsoft.com/office/drawing/2014/main" id="{59FBDCB0-5158-FA80-1D2B-82200C268BF4}"/>
                </a:ext>
              </a:extLst>
            </p:cNvPr>
            <p:cNvSpPr/>
            <p:nvPr/>
          </p:nvSpPr>
          <p:spPr>
            <a:xfrm>
              <a:off x="9758846" y="8881615"/>
              <a:ext cx="3772936" cy="291953"/>
            </a:xfrm>
            <a:prstGeom prst="rect">
              <a:avLst/>
            </a:prstGeom>
            <a:solidFill>
              <a:srgbClr val="E2E8F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2" name="Google Shape;146;p13">
              <a:extLst>
                <a:ext uri="{FF2B5EF4-FFF2-40B4-BE49-F238E27FC236}">
                  <a16:creationId xmlns:a16="http://schemas.microsoft.com/office/drawing/2014/main" id="{AAEEDC06-0291-21A3-97A4-9E98D0F41E6C}"/>
                </a:ext>
              </a:extLst>
            </p:cNvPr>
            <p:cNvSpPr/>
            <p:nvPr/>
          </p:nvSpPr>
          <p:spPr>
            <a:xfrm>
              <a:off x="9758846" y="8881615"/>
              <a:ext cx="377293" cy="291953"/>
            </a:xfrm>
            <a:prstGeom prst="rect">
              <a:avLst/>
            </a:prstGeom>
            <a:solidFill>
              <a:srgbClr val="038F0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3" name="Google Shape;147;p13">
              <a:extLst>
                <a:ext uri="{FF2B5EF4-FFF2-40B4-BE49-F238E27FC236}">
                  <a16:creationId xmlns:a16="http://schemas.microsoft.com/office/drawing/2014/main" id="{A1068075-4B6F-5AC8-D799-665F9951EFAD}"/>
                </a:ext>
              </a:extLst>
            </p:cNvPr>
            <p:cNvSpPr txBox="1"/>
            <p:nvPr/>
          </p:nvSpPr>
          <p:spPr>
            <a:xfrm>
              <a:off x="12673050" y="8597149"/>
              <a:ext cx="853402" cy="246221"/>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1600" b="1" i="0" dirty="0">
                  <a:solidFill>
                    <a:srgbClr val="038F01"/>
                  </a:solidFill>
                  <a:latin typeface="Calibri"/>
                  <a:ea typeface="Calibri"/>
                  <a:cs typeface="Calibri"/>
                  <a:sym typeface="Calibri"/>
                </a:rPr>
                <a:t>10%</a:t>
              </a:r>
              <a:endParaRPr sz="1600" dirty="0">
                <a:solidFill>
                  <a:srgbClr val="038F01"/>
                </a:solidFill>
              </a:endParaRPr>
            </a:p>
          </p:txBody>
        </p:sp>
      </p:grpSp>
      <p:sp>
        <p:nvSpPr>
          <p:cNvPr id="100" name="Google Shape;102;p13">
            <a:extLst>
              <a:ext uri="{FF2B5EF4-FFF2-40B4-BE49-F238E27FC236}">
                <a16:creationId xmlns:a16="http://schemas.microsoft.com/office/drawing/2014/main" id="{6FD120EE-D936-D3FC-7013-031EAA9CEC68}"/>
              </a:ext>
            </a:extLst>
          </p:cNvPr>
          <p:cNvSpPr/>
          <p:nvPr/>
        </p:nvSpPr>
        <p:spPr>
          <a:xfrm>
            <a:off x="14187174" y="4677388"/>
            <a:ext cx="3473735" cy="2187978"/>
          </a:xfrm>
          <a:prstGeom prst="rect">
            <a:avLst/>
          </a:prstGeom>
          <a:solidFill>
            <a:srgbClr val="0070C0"/>
          </a:solidFill>
          <a:ln w="9525" cap="flat" cmpd="sng">
            <a:solidFill>
              <a:srgbClr val="E2E8F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1" name="Google Shape;102;p13">
            <a:extLst>
              <a:ext uri="{FF2B5EF4-FFF2-40B4-BE49-F238E27FC236}">
                <a16:creationId xmlns:a16="http://schemas.microsoft.com/office/drawing/2014/main" id="{55C543E1-E679-8137-2C27-892AC8CDE34F}"/>
              </a:ext>
            </a:extLst>
          </p:cNvPr>
          <p:cNvSpPr/>
          <p:nvPr/>
        </p:nvSpPr>
        <p:spPr>
          <a:xfrm>
            <a:off x="14187174" y="7321782"/>
            <a:ext cx="3473735" cy="2187978"/>
          </a:xfrm>
          <a:prstGeom prst="rect">
            <a:avLst/>
          </a:prstGeom>
          <a:solidFill>
            <a:srgbClr val="598BE5"/>
          </a:solidFill>
          <a:ln w="9525" cap="flat" cmpd="sng">
            <a:solidFill>
              <a:srgbClr val="E2E8F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49;p13">
            <a:extLst>
              <a:ext uri="{FF2B5EF4-FFF2-40B4-BE49-F238E27FC236}">
                <a16:creationId xmlns:a16="http://schemas.microsoft.com/office/drawing/2014/main" id="{9324ACE7-288C-E3FC-E64C-6E5A432A55EF}"/>
              </a:ext>
            </a:extLst>
          </p:cNvPr>
          <p:cNvSpPr txBox="1"/>
          <p:nvPr/>
        </p:nvSpPr>
        <p:spPr>
          <a:xfrm>
            <a:off x="14175467" y="2457073"/>
            <a:ext cx="3485441" cy="86177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800" i="0" dirty="0">
                <a:solidFill>
                  <a:schemeClr val="bg1"/>
                </a:solidFill>
                <a:latin typeface="Calibri"/>
                <a:ea typeface="Calibri"/>
                <a:cs typeface="Calibri"/>
                <a:sym typeface="Calibri"/>
              </a:rPr>
              <a:t>Fastest Growing Segment</a:t>
            </a:r>
            <a:endParaRPr sz="2800" dirty="0">
              <a:solidFill>
                <a:schemeClr val="bg1"/>
              </a:solidFill>
            </a:endParaRPr>
          </a:p>
        </p:txBody>
      </p:sp>
      <p:sp>
        <p:nvSpPr>
          <p:cNvPr id="103" name="Google Shape;150;p13">
            <a:extLst>
              <a:ext uri="{FF2B5EF4-FFF2-40B4-BE49-F238E27FC236}">
                <a16:creationId xmlns:a16="http://schemas.microsoft.com/office/drawing/2014/main" id="{707D862D-0EF4-BEBB-1D37-A58876824C19}"/>
              </a:ext>
            </a:extLst>
          </p:cNvPr>
          <p:cNvSpPr txBox="1"/>
          <p:nvPr/>
        </p:nvSpPr>
        <p:spPr>
          <a:xfrm>
            <a:off x="14209693" y="3243826"/>
            <a:ext cx="3447241" cy="49244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3200" b="1" i="0" dirty="0">
                <a:solidFill>
                  <a:schemeClr val="bg1"/>
                </a:solidFill>
                <a:latin typeface="Calibri"/>
                <a:ea typeface="Calibri"/>
                <a:cs typeface="Calibri"/>
                <a:sym typeface="Calibri"/>
              </a:rPr>
              <a:t>Specialty Chemicals</a:t>
            </a:r>
            <a:endParaRPr sz="3200" b="1" dirty="0">
              <a:solidFill>
                <a:schemeClr val="bg1"/>
              </a:solidFill>
            </a:endParaRPr>
          </a:p>
        </p:txBody>
      </p:sp>
      <p:sp>
        <p:nvSpPr>
          <p:cNvPr id="104" name="Google Shape;151;p13">
            <a:extLst>
              <a:ext uri="{FF2B5EF4-FFF2-40B4-BE49-F238E27FC236}">
                <a16:creationId xmlns:a16="http://schemas.microsoft.com/office/drawing/2014/main" id="{3868CB45-3D78-A690-0646-977CC01FBA35}"/>
              </a:ext>
            </a:extLst>
          </p:cNvPr>
          <p:cNvSpPr txBox="1"/>
          <p:nvPr/>
        </p:nvSpPr>
        <p:spPr>
          <a:xfrm>
            <a:off x="14183201" y="5221447"/>
            <a:ext cx="3473734"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800" i="0" dirty="0">
                <a:solidFill>
                  <a:schemeClr val="bg1"/>
                </a:solidFill>
                <a:latin typeface="Calibri"/>
                <a:ea typeface="Calibri"/>
                <a:cs typeface="Calibri"/>
                <a:sym typeface="Calibri"/>
              </a:rPr>
              <a:t>Dominant Region</a:t>
            </a:r>
            <a:endParaRPr sz="2800" dirty="0">
              <a:solidFill>
                <a:schemeClr val="bg1"/>
              </a:solidFill>
            </a:endParaRPr>
          </a:p>
        </p:txBody>
      </p:sp>
      <p:sp>
        <p:nvSpPr>
          <p:cNvPr id="105" name="Google Shape;152;p13">
            <a:extLst>
              <a:ext uri="{FF2B5EF4-FFF2-40B4-BE49-F238E27FC236}">
                <a16:creationId xmlns:a16="http://schemas.microsoft.com/office/drawing/2014/main" id="{A92F0BD8-017E-CD75-8251-FF9F9C581A0D}"/>
              </a:ext>
            </a:extLst>
          </p:cNvPr>
          <p:cNvSpPr txBox="1"/>
          <p:nvPr/>
        </p:nvSpPr>
        <p:spPr>
          <a:xfrm>
            <a:off x="14209693" y="5658286"/>
            <a:ext cx="3428406" cy="49244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3200" b="1" i="0" dirty="0">
                <a:solidFill>
                  <a:schemeClr val="bg1"/>
                </a:solidFill>
                <a:latin typeface="Calibri"/>
                <a:ea typeface="Calibri"/>
                <a:cs typeface="Calibri"/>
                <a:sym typeface="Calibri"/>
              </a:rPr>
              <a:t>Asia Pacific</a:t>
            </a:r>
            <a:endParaRPr sz="3200" b="1" dirty="0">
              <a:solidFill>
                <a:schemeClr val="bg1"/>
              </a:solidFill>
            </a:endParaRPr>
          </a:p>
        </p:txBody>
      </p:sp>
      <p:sp>
        <p:nvSpPr>
          <p:cNvPr id="106" name="Google Shape;153;p13">
            <a:extLst>
              <a:ext uri="{FF2B5EF4-FFF2-40B4-BE49-F238E27FC236}">
                <a16:creationId xmlns:a16="http://schemas.microsoft.com/office/drawing/2014/main" id="{30F49138-E585-9ABC-8665-0A18D9AE4B56}"/>
              </a:ext>
            </a:extLst>
          </p:cNvPr>
          <p:cNvSpPr txBox="1"/>
          <p:nvPr/>
        </p:nvSpPr>
        <p:spPr>
          <a:xfrm>
            <a:off x="14183201" y="7729998"/>
            <a:ext cx="3485440" cy="86177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800" i="0" dirty="0">
                <a:solidFill>
                  <a:schemeClr val="bg1"/>
                </a:solidFill>
                <a:latin typeface="Calibri"/>
                <a:ea typeface="Calibri"/>
                <a:cs typeface="Calibri"/>
                <a:sym typeface="Calibri"/>
              </a:rPr>
              <a:t>Pharma · Agri · </a:t>
            </a:r>
            <a:br>
              <a:rPr lang="en-US" sz="2800" i="0" dirty="0">
                <a:solidFill>
                  <a:schemeClr val="bg1"/>
                </a:solidFill>
                <a:latin typeface="Calibri"/>
                <a:ea typeface="Calibri"/>
                <a:cs typeface="Calibri"/>
                <a:sym typeface="Calibri"/>
              </a:rPr>
            </a:br>
            <a:r>
              <a:rPr lang="en-US" sz="2800" i="0" dirty="0">
                <a:solidFill>
                  <a:schemeClr val="bg1"/>
                </a:solidFill>
                <a:latin typeface="Calibri"/>
                <a:ea typeface="Calibri"/>
                <a:cs typeface="Calibri"/>
                <a:sym typeface="Calibri"/>
              </a:rPr>
              <a:t>Food &amp; Bev</a:t>
            </a:r>
            <a:endParaRPr sz="2800" dirty="0">
              <a:solidFill>
                <a:schemeClr val="bg1"/>
              </a:solidFill>
            </a:endParaRPr>
          </a:p>
        </p:txBody>
      </p:sp>
      <p:sp>
        <p:nvSpPr>
          <p:cNvPr id="107" name="Google Shape;154;p13">
            <a:extLst>
              <a:ext uri="{FF2B5EF4-FFF2-40B4-BE49-F238E27FC236}">
                <a16:creationId xmlns:a16="http://schemas.microsoft.com/office/drawing/2014/main" id="{3C06ABFB-AEE2-299A-BCAC-88629E99FB00}"/>
              </a:ext>
            </a:extLst>
          </p:cNvPr>
          <p:cNvSpPr txBox="1"/>
          <p:nvPr/>
        </p:nvSpPr>
        <p:spPr>
          <a:xfrm>
            <a:off x="14183201" y="8519565"/>
            <a:ext cx="3473734" cy="49244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3200" b="1" i="0" dirty="0">
                <a:solidFill>
                  <a:schemeClr val="bg1"/>
                </a:solidFill>
                <a:latin typeface="Calibri"/>
                <a:ea typeface="Calibri"/>
                <a:cs typeface="Calibri"/>
                <a:sym typeface="Calibri"/>
              </a:rPr>
              <a:t>Key Drivers</a:t>
            </a:r>
            <a:endParaRPr sz="3200" b="1" dirty="0">
              <a:solidFill>
                <a:schemeClr val="bg1"/>
              </a:solidFill>
            </a:endParaRPr>
          </a:p>
        </p:txBody>
      </p:sp>
      <p:sp>
        <p:nvSpPr>
          <p:cNvPr id="109" name="TextBox 108">
            <a:extLst>
              <a:ext uri="{FF2B5EF4-FFF2-40B4-BE49-F238E27FC236}">
                <a16:creationId xmlns:a16="http://schemas.microsoft.com/office/drawing/2014/main" id="{4C9CF950-3581-9411-038D-76DF77B2B519}"/>
              </a:ext>
            </a:extLst>
          </p:cNvPr>
          <p:cNvSpPr txBox="1"/>
          <p:nvPr/>
        </p:nvSpPr>
        <p:spPr>
          <a:xfrm>
            <a:off x="627090" y="9721733"/>
            <a:ext cx="15739196" cy="461665"/>
          </a:xfrm>
          <a:prstGeom prst="rect">
            <a:avLst/>
          </a:prstGeom>
          <a:noFill/>
        </p:spPr>
        <p:txBody>
          <a:bodyPr wrap="square">
            <a:spAutoFit/>
          </a:bodyPr>
          <a:lstStyle>
            <a:defPPr>
              <a:defRPr lang="en-US"/>
            </a:defPPr>
            <a:lvl1pPr>
              <a:buNone/>
              <a:defRPr sz="2400" b="1" i="0" u="none" strike="noStrike">
                <a:solidFill>
                  <a:schemeClr val="bg1"/>
                </a:solidFill>
                <a:effectLst/>
                <a:latin typeface="+mj-lt"/>
              </a:defRPr>
            </a:lvl1pPr>
          </a:lstStyle>
          <a:p>
            <a:r>
              <a:rPr lang="en-US" dirty="0">
                <a:sym typeface="Calibri"/>
              </a:rPr>
              <a:t>Sources: Grand View Research | Fortune Business Insights | GlobeNewswire,   2025</a:t>
            </a:r>
            <a:endParaRPr lang="en-US" dirty="0"/>
          </a:p>
        </p:txBody>
      </p:sp>
    </p:spTree>
    <p:extLst>
      <p:ext uri="{BB962C8B-B14F-4D97-AF65-F5344CB8AC3E}">
        <p14:creationId xmlns:p14="http://schemas.microsoft.com/office/powerpoint/2010/main" val="3821151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3393ADDC-66F7-A5A4-C0AB-FA3A5C79E6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AC4557-D506-DE7F-5101-676CA144F3A1}"/>
              </a:ext>
            </a:extLst>
          </p:cNvPr>
          <p:cNvSpPr>
            <a:spLocks noGrp="1"/>
          </p:cNvSpPr>
          <p:nvPr>
            <p:ph type="title"/>
          </p:nvPr>
        </p:nvSpPr>
        <p:spPr/>
        <p:txBody>
          <a:bodyPr anchor="ctr"/>
          <a:lstStyle/>
          <a:p>
            <a:r>
              <a:rPr lang="en-US" sz="4400" spc="20" dirty="0">
                <a:solidFill>
                  <a:srgbClr val="FFFFFF"/>
                </a:solidFill>
                <a:latin typeface="+mn-lt"/>
                <a:sym typeface="Calibri"/>
              </a:rPr>
              <a:t>Global chemical distribution: industry-wise growth</a:t>
            </a:r>
            <a:endParaRPr lang="en-US" sz="4400" spc="20" dirty="0">
              <a:solidFill>
                <a:srgbClr val="FFFFFF"/>
              </a:solidFill>
              <a:latin typeface="+mn-lt"/>
            </a:endParaRPr>
          </a:p>
        </p:txBody>
      </p:sp>
      <p:sp>
        <p:nvSpPr>
          <p:cNvPr id="65" name="TextBox 64">
            <a:extLst>
              <a:ext uri="{FF2B5EF4-FFF2-40B4-BE49-F238E27FC236}">
                <a16:creationId xmlns:a16="http://schemas.microsoft.com/office/drawing/2014/main" id="{16F72A84-2BEB-2F08-08E0-B22CB788E80E}"/>
              </a:ext>
            </a:extLst>
          </p:cNvPr>
          <p:cNvSpPr txBox="1"/>
          <p:nvPr/>
        </p:nvSpPr>
        <p:spPr>
          <a:xfrm>
            <a:off x="0" y="1349267"/>
            <a:ext cx="18303145" cy="584775"/>
          </a:xfrm>
          <a:prstGeom prst="rect">
            <a:avLst/>
          </a:prstGeom>
          <a:noFill/>
        </p:spPr>
        <p:txBody>
          <a:bodyPr wrap="square">
            <a:spAutoFit/>
          </a:bodyPr>
          <a:lstStyle>
            <a:defPPr>
              <a:defRPr lang="en-US"/>
            </a:defPPr>
            <a:lvl1pPr algn="ctr" defTabSz="1371600">
              <a:buClr>
                <a:srgbClr val="44546A"/>
              </a:buClr>
              <a:buSzPts val="2200"/>
              <a:defRPr sz="3200" kern="0">
                <a:solidFill>
                  <a:srgbClr val="000000"/>
                </a:solidFill>
                <a:latin typeface="Calibri" panose="020F0502020204030204" pitchFamily="34" charset="0"/>
                <a:cs typeface="Calibri" panose="020F0502020204030204" pitchFamily="34" charset="0"/>
              </a:defRPr>
            </a:lvl1pPr>
          </a:lstStyle>
          <a:p>
            <a:r>
              <a:rPr lang="en-US" dirty="0">
                <a:sym typeface="Calibri"/>
              </a:rPr>
              <a:t>End-use industry segmentation driving rapid market expansion globally</a:t>
            </a:r>
            <a:endParaRPr lang="en-US" dirty="0"/>
          </a:p>
        </p:txBody>
      </p:sp>
      <p:sp>
        <p:nvSpPr>
          <p:cNvPr id="109" name="TextBox 108">
            <a:extLst>
              <a:ext uri="{FF2B5EF4-FFF2-40B4-BE49-F238E27FC236}">
                <a16:creationId xmlns:a16="http://schemas.microsoft.com/office/drawing/2014/main" id="{DC11D172-9C08-62FC-BF3F-2BC183D67DD8}"/>
              </a:ext>
            </a:extLst>
          </p:cNvPr>
          <p:cNvSpPr txBox="1"/>
          <p:nvPr/>
        </p:nvSpPr>
        <p:spPr>
          <a:xfrm>
            <a:off x="627090" y="9721733"/>
            <a:ext cx="15739196" cy="461665"/>
          </a:xfrm>
          <a:prstGeom prst="rect">
            <a:avLst/>
          </a:prstGeom>
          <a:noFill/>
        </p:spPr>
        <p:txBody>
          <a:bodyPr wrap="square">
            <a:spAutoFit/>
          </a:bodyPr>
          <a:lstStyle>
            <a:defPPr>
              <a:defRPr lang="en-US"/>
            </a:defPPr>
            <a:lvl1pPr>
              <a:buNone/>
              <a:defRPr sz="2400" b="1" i="0" u="none" strike="noStrike">
                <a:solidFill>
                  <a:schemeClr val="bg1"/>
                </a:solidFill>
                <a:effectLst/>
                <a:latin typeface="+mj-lt"/>
              </a:defRPr>
            </a:lvl1pPr>
          </a:lstStyle>
          <a:p>
            <a:r>
              <a:rPr lang="en-US" dirty="0">
                <a:sym typeface="Calibri"/>
              </a:rPr>
              <a:t>Sources: Grand View Research | Fortune Business Insights | GlobeNewswire, 2025</a:t>
            </a:r>
            <a:endParaRPr lang="en-US" dirty="0"/>
          </a:p>
        </p:txBody>
      </p:sp>
      <p:sp>
        <p:nvSpPr>
          <p:cNvPr id="4" name="Google Shape;165;p14">
            <a:extLst>
              <a:ext uri="{FF2B5EF4-FFF2-40B4-BE49-F238E27FC236}">
                <a16:creationId xmlns:a16="http://schemas.microsoft.com/office/drawing/2014/main" id="{E6BD4B0A-AA69-DAE8-71D2-D528386AA6D4}"/>
              </a:ext>
            </a:extLst>
          </p:cNvPr>
          <p:cNvSpPr/>
          <p:nvPr/>
        </p:nvSpPr>
        <p:spPr>
          <a:xfrm>
            <a:off x="627089" y="2075723"/>
            <a:ext cx="12800654" cy="599053"/>
          </a:xfrm>
          <a:prstGeom prst="rect">
            <a:avLst/>
          </a:prstGeom>
          <a:solidFill>
            <a:srgbClr val="25567E"/>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 name="Google Shape;166;p14">
            <a:extLst>
              <a:ext uri="{FF2B5EF4-FFF2-40B4-BE49-F238E27FC236}">
                <a16:creationId xmlns:a16="http://schemas.microsoft.com/office/drawing/2014/main" id="{74ADAB60-7F7F-CE81-4579-315F0ECBC1E0}"/>
              </a:ext>
            </a:extLst>
          </p:cNvPr>
          <p:cNvSpPr txBox="1"/>
          <p:nvPr/>
        </p:nvSpPr>
        <p:spPr>
          <a:xfrm>
            <a:off x="794966" y="2190583"/>
            <a:ext cx="5036323"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dirty="0">
                <a:solidFill>
                  <a:srgbClr val="FFFFFF"/>
                </a:solidFill>
                <a:latin typeface="Calibri"/>
                <a:ea typeface="Calibri"/>
                <a:cs typeface="Calibri"/>
                <a:sym typeface="Calibri"/>
              </a:rPr>
              <a:t>End-Use Industry</a:t>
            </a:r>
            <a:endParaRPr sz="2400" dirty="0"/>
          </a:p>
        </p:txBody>
      </p:sp>
      <p:sp>
        <p:nvSpPr>
          <p:cNvPr id="6" name="Google Shape;167;p14">
            <a:extLst>
              <a:ext uri="{FF2B5EF4-FFF2-40B4-BE49-F238E27FC236}">
                <a16:creationId xmlns:a16="http://schemas.microsoft.com/office/drawing/2014/main" id="{8153C660-A9B3-7229-E472-0059B37A6C99}"/>
              </a:ext>
            </a:extLst>
          </p:cNvPr>
          <p:cNvSpPr txBox="1"/>
          <p:nvPr/>
        </p:nvSpPr>
        <p:spPr>
          <a:xfrm>
            <a:off x="5978182" y="2190583"/>
            <a:ext cx="3777242"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a:solidFill>
                  <a:srgbClr val="FFFFFF"/>
                </a:solidFill>
                <a:latin typeface="Calibri"/>
                <a:ea typeface="Calibri"/>
                <a:cs typeface="Calibri"/>
                <a:sym typeface="Calibri"/>
              </a:rPr>
              <a:t>Market Share</a:t>
            </a:r>
            <a:endParaRPr sz="2400"/>
          </a:p>
        </p:txBody>
      </p:sp>
      <p:sp>
        <p:nvSpPr>
          <p:cNvPr id="7" name="Google Shape;168;p14">
            <a:extLst>
              <a:ext uri="{FF2B5EF4-FFF2-40B4-BE49-F238E27FC236}">
                <a16:creationId xmlns:a16="http://schemas.microsoft.com/office/drawing/2014/main" id="{3964DE10-43D1-91F6-1C58-822F3912AB68}"/>
              </a:ext>
            </a:extLst>
          </p:cNvPr>
          <p:cNvSpPr txBox="1"/>
          <p:nvPr/>
        </p:nvSpPr>
        <p:spPr>
          <a:xfrm>
            <a:off x="11958817" y="2190583"/>
            <a:ext cx="1071384"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dirty="0">
                <a:solidFill>
                  <a:schemeClr val="bg1"/>
                </a:solidFill>
                <a:latin typeface="Calibri"/>
                <a:ea typeface="Calibri"/>
                <a:cs typeface="Calibri"/>
                <a:sym typeface="Calibri"/>
              </a:rPr>
              <a:t>CAGR</a:t>
            </a:r>
            <a:endParaRPr sz="2400" dirty="0">
              <a:solidFill>
                <a:schemeClr val="bg1"/>
              </a:solidFill>
            </a:endParaRPr>
          </a:p>
        </p:txBody>
      </p:sp>
      <p:sp>
        <p:nvSpPr>
          <p:cNvPr id="8" name="Google Shape;169;p14">
            <a:extLst>
              <a:ext uri="{FF2B5EF4-FFF2-40B4-BE49-F238E27FC236}">
                <a16:creationId xmlns:a16="http://schemas.microsoft.com/office/drawing/2014/main" id="{54758958-20F1-5210-3B37-446F3C612398}"/>
              </a:ext>
            </a:extLst>
          </p:cNvPr>
          <p:cNvSpPr/>
          <p:nvPr/>
        </p:nvSpPr>
        <p:spPr>
          <a:xfrm>
            <a:off x="627089" y="2712544"/>
            <a:ext cx="12800654" cy="698719"/>
          </a:xfrm>
          <a:prstGeom prst="rect">
            <a:avLst/>
          </a:prstGeom>
          <a:solidFill>
            <a:srgbClr val="FFFFFF"/>
          </a:solidFill>
          <a:ln w="9525" cap="flat" cmpd="sng">
            <a:solidFill>
              <a:srgbClr val="E2E8F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 name="Google Shape;170;p14">
            <a:extLst>
              <a:ext uri="{FF2B5EF4-FFF2-40B4-BE49-F238E27FC236}">
                <a16:creationId xmlns:a16="http://schemas.microsoft.com/office/drawing/2014/main" id="{B40E18AF-8FEA-E94B-6A50-1CA6254CB7AB}"/>
              </a:ext>
            </a:extLst>
          </p:cNvPr>
          <p:cNvSpPr/>
          <p:nvPr/>
        </p:nvSpPr>
        <p:spPr>
          <a:xfrm>
            <a:off x="773982" y="2939155"/>
            <a:ext cx="272801" cy="245496"/>
          </a:xfrm>
          <a:prstGeom prst="rect">
            <a:avLst/>
          </a:prstGeom>
          <a:solidFill>
            <a:srgbClr val="02809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 name="Google Shape;171;p14">
            <a:extLst>
              <a:ext uri="{FF2B5EF4-FFF2-40B4-BE49-F238E27FC236}">
                <a16:creationId xmlns:a16="http://schemas.microsoft.com/office/drawing/2014/main" id="{11A947B6-B1E7-61BF-E3E1-94DD7F053DB6}"/>
              </a:ext>
            </a:extLst>
          </p:cNvPr>
          <p:cNvSpPr txBox="1"/>
          <p:nvPr/>
        </p:nvSpPr>
        <p:spPr>
          <a:xfrm>
            <a:off x="1172691" y="2877237"/>
            <a:ext cx="4616629"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0" i="0" dirty="0">
                <a:solidFill>
                  <a:srgbClr val="2D3748"/>
                </a:solidFill>
                <a:latin typeface="Calibri"/>
                <a:ea typeface="Calibri"/>
                <a:cs typeface="Calibri"/>
                <a:sym typeface="Calibri"/>
              </a:rPr>
              <a:t>Pharmaceuticals &amp; Healthcare</a:t>
            </a:r>
            <a:endParaRPr sz="2400" dirty="0"/>
          </a:p>
        </p:txBody>
      </p:sp>
      <p:sp>
        <p:nvSpPr>
          <p:cNvPr id="11" name="Google Shape;172;p14">
            <a:extLst>
              <a:ext uri="{FF2B5EF4-FFF2-40B4-BE49-F238E27FC236}">
                <a16:creationId xmlns:a16="http://schemas.microsoft.com/office/drawing/2014/main" id="{88D780F5-CCC3-A01C-CB89-3132ED61B293}"/>
              </a:ext>
            </a:extLst>
          </p:cNvPr>
          <p:cNvSpPr/>
          <p:nvPr/>
        </p:nvSpPr>
        <p:spPr>
          <a:xfrm>
            <a:off x="5978182" y="2939155"/>
            <a:ext cx="5036323" cy="245496"/>
          </a:xfrm>
          <a:prstGeom prst="rect">
            <a:avLst/>
          </a:prstGeom>
          <a:solidFill>
            <a:srgbClr val="E2E8F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 name="Google Shape;173;p14">
            <a:extLst>
              <a:ext uri="{FF2B5EF4-FFF2-40B4-BE49-F238E27FC236}">
                <a16:creationId xmlns:a16="http://schemas.microsoft.com/office/drawing/2014/main" id="{4E5D61B1-7EAA-1E28-6865-5087FF00BFE1}"/>
              </a:ext>
            </a:extLst>
          </p:cNvPr>
          <p:cNvSpPr/>
          <p:nvPr/>
        </p:nvSpPr>
        <p:spPr>
          <a:xfrm>
            <a:off x="5978182" y="2939155"/>
            <a:ext cx="4532691" cy="245496"/>
          </a:xfrm>
          <a:prstGeom prst="rect">
            <a:avLst/>
          </a:prstGeom>
          <a:solidFill>
            <a:srgbClr val="02809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174;p14">
            <a:extLst>
              <a:ext uri="{FF2B5EF4-FFF2-40B4-BE49-F238E27FC236}">
                <a16:creationId xmlns:a16="http://schemas.microsoft.com/office/drawing/2014/main" id="{4AEDF296-B5CA-F338-D194-CA6ECEB36E4E}"/>
              </a:ext>
            </a:extLst>
          </p:cNvPr>
          <p:cNvSpPr txBox="1"/>
          <p:nvPr/>
        </p:nvSpPr>
        <p:spPr>
          <a:xfrm>
            <a:off x="11161398" y="2877237"/>
            <a:ext cx="797418"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a:solidFill>
                  <a:srgbClr val="028090"/>
                </a:solidFill>
                <a:latin typeface="Calibri"/>
                <a:ea typeface="Calibri"/>
                <a:cs typeface="Calibri"/>
                <a:sym typeface="Calibri"/>
              </a:rPr>
              <a:t>18%</a:t>
            </a:r>
            <a:endParaRPr sz="2400"/>
          </a:p>
        </p:txBody>
      </p:sp>
      <p:sp>
        <p:nvSpPr>
          <p:cNvPr id="14" name="Google Shape;175;p14">
            <a:extLst>
              <a:ext uri="{FF2B5EF4-FFF2-40B4-BE49-F238E27FC236}">
                <a16:creationId xmlns:a16="http://schemas.microsoft.com/office/drawing/2014/main" id="{DF5CD924-780A-AC1A-531F-FC641197A6F3}"/>
              </a:ext>
            </a:extLst>
          </p:cNvPr>
          <p:cNvSpPr txBox="1"/>
          <p:nvPr/>
        </p:nvSpPr>
        <p:spPr>
          <a:xfrm>
            <a:off x="12063739" y="2877237"/>
            <a:ext cx="1259081"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a:solidFill>
                  <a:srgbClr val="059669"/>
                </a:solidFill>
                <a:latin typeface="Calibri"/>
                <a:ea typeface="Calibri"/>
                <a:cs typeface="Calibri"/>
                <a:sym typeface="Calibri"/>
              </a:rPr>
              <a:t>7.2%</a:t>
            </a:r>
            <a:endParaRPr sz="2400"/>
          </a:p>
        </p:txBody>
      </p:sp>
      <p:sp>
        <p:nvSpPr>
          <p:cNvPr id="15" name="Google Shape;176;p14">
            <a:extLst>
              <a:ext uri="{FF2B5EF4-FFF2-40B4-BE49-F238E27FC236}">
                <a16:creationId xmlns:a16="http://schemas.microsoft.com/office/drawing/2014/main" id="{17B72CF3-D445-1035-1D43-738218E0DAE1}"/>
              </a:ext>
            </a:extLst>
          </p:cNvPr>
          <p:cNvSpPr/>
          <p:nvPr/>
        </p:nvSpPr>
        <p:spPr>
          <a:xfrm>
            <a:off x="627089" y="3467917"/>
            <a:ext cx="12800654" cy="698719"/>
          </a:xfrm>
          <a:prstGeom prst="rect">
            <a:avLst/>
          </a:prstGeom>
          <a:solidFill>
            <a:srgbClr val="F8FAFC"/>
          </a:solidFill>
          <a:ln w="9525" cap="flat" cmpd="sng">
            <a:solidFill>
              <a:srgbClr val="E2E8F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6" name="Google Shape;177;p14">
            <a:extLst>
              <a:ext uri="{FF2B5EF4-FFF2-40B4-BE49-F238E27FC236}">
                <a16:creationId xmlns:a16="http://schemas.microsoft.com/office/drawing/2014/main" id="{B203B746-DE92-D85D-0A2D-9148C5EF9B39}"/>
              </a:ext>
            </a:extLst>
          </p:cNvPr>
          <p:cNvSpPr/>
          <p:nvPr/>
        </p:nvSpPr>
        <p:spPr>
          <a:xfrm>
            <a:off x="773982" y="3694528"/>
            <a:ext cx="272801" cy="245496"/>
          </a:xfrm>
          <a:prstGeom prst="rect">
            <a:avLst/>
          </a:prstGeom>
          <a:solidFill>
            <a:srgbClr val="1D4E89"/>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7" name="Google Shape;178;p14">
            <a:extLst>
              <a:ext uri="{FF2B5EF4-FFF2-40B4-BE49-F238E27FC236}">
                <a16:creationId xmlns:a16="http://schemas.microsoft.com/office/drawing/2014/main" id="{F32D62BE-588F-6130-2E42-A494A976D1AB}"/>
              </a:ext>
            </a:extLst>
          </p:cNvPr>
          <p:cNvSpPr txBox="1"/>
          <p:nvPr/>
        </p:nvSpPr>
        <p:spPr>
          <a:xfrm>
            <a:off x="1172691" y="3632610"/>
            <a:ext cx="4616629"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0" i="0">
                <a:solidFill>
                  <a:srgbClr val="2D3748"/>
                </a:solidFill>
                <a:latin typeface="Calibri"/>
                <a:ea typeface="Calibri"/>
                <a:cs typeface="Calibri"/>
                <a:sym typeface="Calibri"/>
              </a:rPr>
              <a:t>Agriculture &amp; Agrochemicals</a:t>
            </a:r>
            <a:endParaRPr sz="2400"/>
          </a:p>
        </p:txBody>
      </p:sp>
      <p:sp>
        <p:nvSpPr>
          <p:cNvPr id="18" name="Google Shape;179;p14">
            <a:extLst>
              <a:ext uri="{FF2B5EF4-FFF2-40B4-BE49-F238E27FC236}">
                <a16:creationId xmlns:a16="http://schemas.microsoft.com/office/drawing/2014/main" id="{58CC0DCA-EC2E-4316-A935-CC685AA66E71}"/>
              </a:ext>
            </a:extLst>
          </p:cNvPr>
          <p:cNvSpPr/>
          <p:nvPr/>
        </p:nvSpPr>
        <p:spPr>
          <a:xfrm>
            <a:off x="5978182" y="3694528"/>
            <a:ext cx="5036323" cy="245496"/>
          </a:xfrm>
          <a:prstGeom prst="rect">
            <a:avLst/>
          </a:prstGeom>
          <a:solidFill>
            <a:srgbClr val="E2E8F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9" name="Google Shape;180;p14">
            <a:extLst>
              <a:ext uri="{FF2B5EF4-FFF2-40B4-BE49-F238E27FC236}">
                <a16:creationId xmlns:a16="http://schemas.microsoft.com/office/drawing/2014/main" id="{A7CB6217-8D82-3A08-05E7-F70CF0C1C356}"/>
              </a:ext>
            </a:extLst>
          </p:cNvPr>
          <p:cNvSpPr/>
          <p:nvPr/>
        </p:nvSpPr>
        <p:spPr>
          <a:xfrm>
            <a:off x="5978182" y="3694528"/>
            <a:ext cx="4029058" cy="245496"/>
          </a:xfrm>
          <a:prstGeom prst="rect">
            <a:avLst/>
          </a:prstGeom>
          <a:solidFill>
            <a:srgbClr val="1D4E89"/>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0" name="Google Shape;181;p14">
            <a:extLst>
              <a:ext uri="{FF2B5EF4-FFF2-40B4-BE49-F238E27FC236}">
                <a16:creationId xmlns:a16="http://schemas.microsoft.com/office/drawing/2014/main" id="{3E55E1AA-1C13-1516-32E1-853C7F2DA2E4}"/>
              </a:ext>
            </a:extLst>
          </p:cNvPr>
          <p:cNvSpPr txBox="1"/>
          <p:nvPr/>
        </p:nvSpPr>
        <p:spPr>
          <a:xfrm>
            <a:off x="11161398" y="3632610"/>
            <a:ext cx="797418"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a:solidFill>
                  <a:srgbClr val="1D4E89"/>
                </a:solidFill>
                <a:latin typeface="Calibri"/>
                <a:ea typeface="Calibri"/>
                <a:cs typeface="Calibri"/>
                <a:sym typeface="Calibri"/>
              </a:rPr>
              <a:t>16%</a:t>
            </a:r>
            <a:endParaRPr sz="2400"/>
          </a:p>
        </p:txBody>
      </p:sp>
      <p:sp>
        <p:nvSpPr>
          <p:cNvPr id="21" name="Google Shape;182;p14">
            <a:extLst>
              <a:ext uri="{FF2B5EF4-FFF2-40B4-BE49-F238E27FC236}">
                <a16:creationId xmlns:a16="http://schemas.microsoft.com/office/drawing/2014/main" id="{1D0F2A67-02ED-B61F-6F03-36F5B4E5024E}"/>
              </a:ext>
            </a:extLst>
          </p:cNvPr>
          <p:cNvSpPr txBox="1"/>
          <p:nvPr/>
        </p:nvSpPr>
        <p:spPr>
          <a:xfrm>
            <a:off x="12063739" y="3632610"/>
            <a:ext cx="1259081"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a:solidFill>
                  <a:srgbClr val="059669"/>
                </a:solidFill>
                <a:latin typeface="Calibri"/>
                <a:ea typeface="Calibri"/>
                <a:cs typeface="Calibri"/>
                <a:sym typeface="Calibri"/>
              </a:rPr>
              <a:t>6.8%</a:t>
            </a:r>
            <a:endParaRPr sz="2400"/>
          </a:p>
        </p:txBody>
      </p:sp>
      <p:sp>
        <p:nvSpPr>
          <p:cNvPr id="45" name="Google Shape;183;p14">
            <a:extLst>
              <a:ext uri="{FF2B5EF4-FFF2-40B4-BE49-F238E27FC236}">
                <a16:creationId xmlns:a16="http://schemas.microsoft.com/office/drawing/2014/main" id="{0E5E9A26-DC97-E50C-835C-652316091CB6}"/>
              </a:ext>
            </a:extLst>
          </p:cNvPr>
          <p:cNvSpPr/>
          <p:nvPr/>
        </p:nvSpPr>
        <p:spPr>
          <a:xfrm>
            <a:off x="627089" y="4223289"/>
            <a:ext cx="12800654" cy="698719"/>
          </a:xfrm>
          <a:prstGeom prst="rect">
            <a:avLst/>
          </a:prstGeom>
          <a:solidFill>
            <a:srgbClr val="FFFFFF"/>
          </a:solidFill>
          <a:ln w="9525" cap="flat" cmpd="sng">
            <a:solidFill>
              <a:srgbClr val="E2E8F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4" name="Google Shape;184;p14">
            <a:extLst>
              <a:ext uri="{FF2B5EF4-FFF2-40B4-BE49-F238E27FC236}">
                <a16:creationId xmlns:a16="http://schemas.microsoft.com/office/drawing/2014/main" id="{C9BCB054-2F8B-261E-25D5-9DE4574E730B}"/>
              </a:ext>
            </a:extLst>
          </p:cNvPr>
          <p:cNvSpPr/>
          <p:nvPr/>
        </p:nvSpPr>
        <p:spPr>
          <a:xfrm>
            <a:off x="773982" y="4449900"/>
            <a:ext cx="272801" cy="245496"/>
          </a:xfrm>
          <a:prstGeom prst="rect">
            <a:avLst/>
          </a:prstGeom>
          <a:solidFill>
            <a:srgbClr val="1A76B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6" name="Google Shape;185;p14">
            <a:extLst>
              <a:ext uri="{FF2B5EF4-FFF2-40B4-BE49-F238E27FC236}">
                <a16:creationId xmlns:a16="http://schemas.microsoft.com/office/drawing/2014/main" id="{5C3D449E-D59B-BB85-7C13-C619DED64A4C}"/>
              </a:ext>
            </a:extLst>
          </p:cNvPr>
          <p:cNvSpPr txBox="1"/>
          <p:nvPr/>
        </p:nvSpPr>
        <p:spPr>
          <a:xfrm>
            <a:off x="1172691" y="4387982"/>
            <a:ext cx="4616629"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0" i="0">
                <a:solidFill>
                  <a:srgbClr val="2D3748"/>
                </a:solidFill>
                <a:latin typeface="Calibri"/>
                <a:ea typeface="Calibri"/>
                <a:cs typeface="Calibri"/>
                <a:sym typeface="Calibri"/>
              </a:rPr>
              <a:t>Food &amp; Beverage Processing</a:t>
            </a:r>
            <a:endParaRPr sz="2400"/>
          </a:p>
        </p:txBody>
      </p:sp>
      <p:sp>
        <p:nvSpPr>
          <p:cNvPr id="72" name="Google Shape;186;p14">
            <a:extLst>
              <a:ext uri="{FF2B5EF4-FFF2-40B4-BE49-F238E27FC236}">
                <a16:creationId xmlns:a16="http://schemas.microsoft.com/office/drawing/2014/main" id="{A25B4D15-A5EB-7E90-D905-2BF9F1736954}"/>
              </a:ext>
            </a:extLst>
          </p:cNvPr>
          <p:cNvSpPr/>
          <p:nvPr/>
        </p:nvSpPr>
        <p:spPr>
          <a:xfrm>
            <a:off x="5978182" y="4449900"/>
            <a:ext cx="5036323" cy="245496"/>
          </a:xfrm>
          <a:prstGeom prst="rect">
            <a:avLst/>
          </a:prstGeom>
          <a:solidFill>
            <a:srgbClr val="E2E8F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3" name="Google Shape;187;p14">
            <a:extLst>
              <a:ext uri="{FF2B5EF4-FFF2-40B4-BE49-F238E27FC236}">
                <a16:creationId xmlns:a16="http://schemas.microsoft.com/office/drawing/2014/main" id="{92D6B47A-CCBD-EDC9-2ADE-E2029D97858C}"/>
              </a:ext>
            </a:extLst>
          </p:cNvPr>
          <p:cNvSpPr/>
          <p:nvPr/>
        </p:nvSpPr>
        <p:spPr>
          <a:xfrm>
            <a:off x="5978182" y="4449900"/>
            <a:ext cx="3525426" cy="245496"/>
          </a:xfrm>
          <a:prstGeom prst="rect">
            <a:avLst/>
          </a:prstGeom>
          <a:solidFill>
            <a:srgbClr val="1A76B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4" name="Google Shape;188;p14">
            <a:extLst>
              <a:ext uri="{FF2B5EF4-FFF2-40B4-BE49-F238E27FC236}">
                <a16:creationId xmlns:a16="http://schemas.microsoft.com/office/drawing/2014/main" id="{A905B212-6D92-B73B-E80E-AAAB68957466}"/>
              </a:ext>
            </a:extLst>
          </p:cNvPr>
          <p:cNvSpPr txBox="1"/>
          <p:nvPr/>
        </p:nvSpPr>
        <p:spPr>
          <a:xfrm>
            <a:off x="11161398" y="4387982"/>
            <a:ext cx="797418"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dirty="0">
                <a:solidFill>
                  <a:srgbClr val="1A76B1"/>
                </a:solidFill>
                <a:latin typeface="Calibri"/>
                <a:ea typeface="Calibri"/>
                <a:cs typeface="Calibri"/>
                <a:sym typeface="Calibri"/>
              </a:rPr>
              <a:t>14%</a:t>
            </a:r>
            <a:endParaRPr sz="2400" dirty="0">
              <a:solidFill>
                <a:srgbClr val="1A76B1"/>
              </a:solidFill>
            </a:endParaRPr>
          </a:p>
        </p:txBody>
      </p:sp>
      <p:sp>
        <p:nvSpPr>
          <p:cNvPr id="75" name="Google Shape;189;p14">
            <a:extLst>
              <a:ext uri="{FF2B5EF4-FFF2-40B4-BE49-F238E27FC236}">
                <a16:creationId xmlns:a16="http://schemas.microsoft.com/office/drawing/2014/main" id="{0E3279F5-9D04-2E4D-E4F2-F6BD5D8D2C6C}"/>
              </a:ext>
            </a:extLst>
          </p:cNvPr>
          <p:cNvSpPr txBox="1"/>
          <p:nvPr/>
        </p:nvSpPr>
        <p:spPr>
          <a:xfrm>
            <a:off x="12063739" y="4387982"/>
            <a:ext cx="1259081"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dirty="0">
                <a:solidFill>
                  <a:srgbClr val="059669"/>
                </a:solidFill>
                <a:latin typeface="Calibri"/>
                <a:ea typeface="Calibri"/>
                <a:cs typeface="Calibri"/>
                <a:sym typeface="Calibri"/>
              </a:rPr>
              <a:t>5.9%</a:t>
            </a:r>
            <a:endParaRPr sz="2400" dirty="0"/>
          </a:p>
        </p:txBody>
      </p:sp>
      <p:sp>
        <p:nvSpPr>
          <p:cNvPr id="76" name="Google Shape;190;p14">
            <a:extLst>
              <a:ext uri="{FF2B5EF4-FFF2-40B4-BE49-F238E27FC236}">
                <a16:creationId xmlns:a16="http://schemas.microsoft.com/office/drawing/2014/main" id="{A16D6C86-F2E2-0DDF-5ABE-D41EFC3074F1}"/>
              </a:ext>
            </a:extLst>
          </p:cNvPr>
          <p:cNvSpPr/>
          <p:nvPr/>
        </p:nvSpPr>
        <p:spPr>
          <a:xfrm>
            <a:off x="627089" y="4978662"/>
            <a:ext cx="12800654" cy="698719"/>
          </a:xfrm>
          <a:prstGeom prst="rect">
            <a:avLst/>
          </a:prstGeom>
          <a:solidFill>
            <a:srgbClr val="F8FAFC"/>
          </a:solidFill>
          <a:ln w="9525" cap="flat" cmpd="sng">
            <a:solidFill>
              <a:srgbClr val="E2E8F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7" name="Google Shape;191;p14">
            <a:extLst>
              <a:ext uri="{FF2B5EF4-FFF2-40B4-BE49-F238E27FC236}">
                <a16:creationId xmlns:a16="http://schemas.microsoft.com/office/drawing/2014/main" id="{A3B2B381-D594-1516-D0D0-BDBA3D6161CC}"/>
              </a:ext>
            </a:extLst>
          </p:cNvPr>
          <p:cNvSpPr/>
          <p:nvPr/>
        </p:nvSpPr>
        <p:spPr>
          <a:xfrm>
            <a:off x="773982" y="5205273"/>
            <a:ext cx="272801" cy="245496"/>
          </a:xfrm>
          <a:prstGeom prst="rect">
            <a:avLst/>
          </a:prstGeom>
          <a:solidFill>
            <a:srgbClr val="598BE5"/>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8" name="Google Shape;192;p14">
            <a:extLst>
              <a:ext uri="{FF2B5EF4-FFF2-40B4-BE49-F238E27FC236}">
                <a16:creationId xmlns:a16="http://schemas.microsoft.com/office/drawing/2014/main" id="{9069C655-9BAA-8EBD-751A-5B44973018C9}"/>
              </a:ext>
            </a:extLst>
          </p:cNvPr>
          <p:cNvSpPr txBox="1"/>
          <p:nvPr/>
        </p:nvSpPr>
        <p:spPr>
          <a:xfrm>
            <a:off x="1172691" y="5143355"/>
            <a:ext cx="4616629"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0" i="0">
                <a:solidFill>
                  <a:srgbClr val="2D3748"/>
                </a:solidFill>
                <a:latin typeface="Calibri"/>
                <a:ea typeface="Calibri"/>
                <a:cs typeface="Calibri"/>
                <a:sym typeface="Calibri"/>
              </a:rPr>
              <a:t>Personal Care &amp; Cosmetics</a:t>
            </a:r>
            <a:endParaRPr sz="2400"/>
          </a:p>
        </p:txBody>
      </p:sp>
      <p:sp>
        <p:nvSpPr>
          <p:cNvPr id="79" name="Google Shape;193;p14">
            <a:extLst>
              <a:ext uri="{FF2B5EF4-FFF2-40B4-BE49-F238E27FC236}">
                <a16:creationId xmlns:a16="http://schemas.microsoft.com/office/drawing/2014/main" id="{7738ACDE-3A91-4F07-B28D-9FB930D42106}"/>
              </a:ext>
            </a:extLst>
          </p:cNvPr>
          <p:cNvSpPr/>
          <p:nvPr/>
        </p:nvSpPr>
        <p:spPr>
          <a:xfrm>
            <a:off x="5978182" y="5205273"/>
            <a:ext cx="5036323" cy="245496"/>
          </a:xfrm>
          <a:prstGeom prst="rect">
            <a:avLst/>
          </a:prstGeom>
          <a:solidFill>
            <a:srgbClr val="E2E8F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0" name="Google Shape;194;p14">
            <a:extLst>
              <a:ext uri="{FF2B5EF4-FFF2-40B4-BE49-F238E27FC236}">
                <a16:creationId xmlns:a16="http://schemas.microsoft.com/office/drawing/2014/main" id="{88EFC092-3D35-D810-5082-D160E5996D34}"/>
              </a:ext>
            </a:extLst>
          </p:cNvPr>
          <p:cNvSpPr/>
          <p:nvPr/>
        </p:nvSpPr>
        <p:spPr>
          <a:xfrm>
            <a:off x="5978182" y="5205273"/>
            <a:ext cx="2518161" cy="245496"/>
          </a:xfrm>
          <a:prstGeom prst="rect">
            <a:avLst/>
          </a:prstGeom>
          <a:solidFill>
            <a:srgbClr val="598BE5"/>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1" name="Google Shape;195;p14">
            <a:extLst>
              <a:ext uri="{FF2B5EF4-FFF2-40B4-BE49-F238E27FC236}">
                <a16:creationId xmlns:a16="http://schemas.microsoft.com/office/drawing/2014/main" id="{CF838D79-93FE-581F-3837-6705BE744DFD}"/>
              </a:ext>
            </a:extLst>
          </p:cNvPr>
          <p:cNvSpPr txBox="1"/>
          <p:nvPr/>
        </p:nvSpPr>
        <p:spPr>
          <a:xfrm>
            <a:off x="11161398" y="5143355"/>
            <a:ext cx="797418"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dirty="0">
                <a:solidFill>
                  <a:srgbClr val="598BE5"/>
                </a:solidFill>
                <a:latin typeface="Calibri"/>
                <a:ea typeface="Calibri"/>
                <a:cs typeface="Calibri"/>
                <a:sym typeface="Calibri"/>
              </a:rPr>
              <a:t>10%</a:t>
            </a:r>
            <a:endParaRPr sz="2400" dirty="0">
              <a:solidFill>
                <a:srgbClr val="598BE5"/>
              </a:solidFill>
            </a:endParaRPr>
          </a:p>
        </p:txBody>
      </p:sp>
      <p:sp>
        <p:nvSpPr>
          <p:cNvPr id="85" name="Google Shape;196;p14">
            <a:extLst>
              <a:ext uri="{FF2B5EF4-FFF2-40B4-BE49-F238E27FC236}">
                <a16:creationId xmlns:a16="http://schemas.microsoft.com/office/drawing/2014/main" id="{1651AEC3-4841-9D5B-819C-BDC32C5C9269}"/>
              </a:ext>
            </a:extLst>
          </p:cNvPr>
          <p:cNvSpPr txBox="1"/>
          <p:nvPr/>
        </p:nvSpPr>
        <p:spPr>
          <a:xfrm>
            <a:off x="12063739" y="5143355"/>
            <a:ext cx="1259081"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a:solidFill>
                  <a:srgbClr val="059669"/>
                </a:solidFill>
                <a:latin typeface="Calibri"/>
                <a:ea typeface="Calibri"/>
                <a:cs typeface="Calibri"/>
                <a:sym typeface="Calibri"/>
              </a:rPr>
              <a:t>6.5%</a:t>
            </a:r>
            <a:endParaRPr sz="2400"/>
          </a:p>
        </p:txBody>
      </p:sp>
      <p:sp>
        <p:nvSpPr>
          <p:cNvPr id="86" name="Google Shape;197;p14">
            <a:extLst>
              <a:ext uri="{FF2B5EF4-FFF2-40B4-BE49-F238E27FC236}">
                <a16:creationId xmlns:a16="http://schemas.microsoft.com/office/drawing/2014/main" id="{5535072E-69E6-39CE-5A34-CE625880576F}"/>
              </a:ext>
            </a:extLst>
          </p:cNvPr>
          <p:cNvSpPr/>
          <p:nvPr/>
        </p:nvSpPr>
        <p:spPr>
          <a:xfrm>
            <a:off x="627089" y="5734034"/>
            <a:ext cx="12800654" cy="698719"/>
          </a:xfrm>
          <a:prstGeom prst="rect">
            <a:avLst/>
          </a:prstGeom>
          <a:solidFill>
            <a:srgbClr val="FFFFFF"/>
          </a:solidFill>
          <a:ln w="9525" cap="flat" cmpd="sng">
            <a:solidFill>
              <a:srgbClr val="E2E8F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7" name="Google Shape;198;p14">
            <a:extLst>
              <a:ext uri="{FF2B5EF4-FFF2-40B4-BE49-F238E27FC236}">
                <a16:creationId xmlns:a16="http://schemas.microsoft.com/office/drawing/2014/main" id="{E3978A5A-2720-5E43-17C9-25C6AA4C7EF4}"/>
              </a:ext>
            </a:extLst>
          </p:cNvPr>
          <p:cNvSpPr/>
          <p:nvPr/>
        </p:nvSpPr>
        <p:spPr>
          <a:xfrm>
            <a:off x="773982" y="5960645"/>
            <a:ext cx="272801" cy="245496"/>
          </a:xfrm>
          <a:prstGeom prst="rect">
            <a:avLst/>
          </a:prstGeom>
          <a:solidFill>
            <a:srgbClr val="92D05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6" name="Google Shape;199;p14">
            <a:extLst>
              <a:ext uri="{FF2B5EF4-FFF2-40B4-BE49-F238E27FC236}">
                <a16:creationId xmlns:a16="http://schemas.microsoft.com/office/drawing/2014/main" id="{63DE08DE-E532-B394-4A7B-3C15FB030667}"/>
              </a:ext>
            </a:extLst>
          </p:cNvPr>
          <p:cNvSpPr txBox="1"/>
          <p:nvPr/>
        </p:nvSpPr>
        <p:spPr>
          <a:xfrm>
            <a:off x="1172691" y="5898727"/>
            <a:ext cx="4616629"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0" i="0">
                <a:solidFill>
                  <a:srgbClr val="2D3748"/>
                </a:solidFill>
                <a:latin typeface="Calibri"/>
                <a:ea typeface="Calibri"/>
                <a:cs typeface="Calibri"/>
                <a:sym typeface="Calibri"/>
              </a:rPr>
              <a:t>Automotive &amp; Transportation</a:t>
            </a:r>
            <a:endParaRPr sz="2400"/>
          </a:p>
        </p:txBody>
      </p:sp>
      <p:sp>
        <p:nvSpPr>
          <p:cNvPr id="97" name="Google Shape;200;p14">
            <a:extLst>
              <a:ext uri="{FF2B5EF4-FFF2-40B4-BE49-F238E27FC236}">
                <a16:creationId xmlns:a16="http://schemas.microsoft.com/office/drawing/2014/main" id="{30DCA314-0F3F-6CC3-42F0-6A114DB21623}"/>
              </a:ext>
            </a:extLst>
          </p:cNvPr>
          <p:cNvSpPr/>
          <p:nvPr/>
        </p:nvSpPr>
        <p:spPr>
          <a:xfrm>
            <a:off x="5978182" y="5960645"/>
            <a:ext cx="5036323" cy="245496"/>
          </a:xfrm>
          <a:prstGeom prst="rect">
            <a:avLst/>
          </a:prstGeom>
          <a:solidFill>
            <a:srgbClr val="E2E8F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8" name="Google Shape;201;p14">
            <a:extLst>
              <a:ext uri="{FF2B5EF4-FFF2-40B4-BE49-F238E27FC236}">
                <a16:creationId xmlns:a16="http://schemas.microsoft.com/office/drawing/2014/main" id="{6D522736-E538-59C7-A488-E7F302DA94BC}"/>
              </a:ext>
            </a:extLst>
          </p:cNvPr>
          <p:cNvSpPr/>
          <p:nvPr/>
        </p:nvSpPr>
        <p:spPr>
          <a:xfrm>
            <a:off x="5978182" y="5960645"/>
            <a:ext cx="2266345" cy="245496"/>
          </a:xfrm>
          <a:prstGeom prst="rect">
            <a:avLst/>
          </a:prstGeom>
          <a:solidFill>
            <a:srgbClr val="92D05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8" name="Google Shape;202;p14">
            <a:extLst>
              <a:ext uri="{FF2B5EF4-FFF2-40B4-BE49-F238E27FC236}">
                <a16:creationId xmlns:a16="http://schemas.microsoft.com/office/drawing/2014/main" id="{2A52F353-D9E5-AD94-4A62-3E0886EA0A1B}"/>
              </a:ext>
            </a:extLst>
          </p:cNvPr>
          <p:cNvSpPr txBox="1"/>
          <p:nvPr/>
        </p:nvSpPr>
        <p:spPr>
          <a:xfrm>
            <a:off x="11161398" y="5898727"/>
            <a:ext cx="797418"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dirty="0">
                <a:solidFill>
                  <a:srgbClr val="92D050"/>
                </a:solidFill>
                <a:latin typeface="Calibri"/>
                <a:ea typeface="Calibri"/>
                <a:cs typeface="Calibri"/>
                <a:sym typeface="Calibri"/>
              </a:rPr>
              <a:t>9%</a:t>
            </a:r>
            <a:endParaRPr sz="2400" dirty="0">
              <a:solidFill>
                <a:srgbClr val="92D050"/>
              </a:solidFill>
            </a:endParaRPr>
          </a:p>
        </p:txBody>
      </p:sp>
      <p:sp>
        <p:nvSpPr>
          <p:cNvPr id="110" name="Google Shape;203;p14">
            <a:extLst>
              <a:ext uri="{FF2B5EF4-FFF2-40B4-BE49-F238E27FC236}">
                <a16:creationId xmlns:a16="http://schemas.microsoft.com/office/drawing/2014/main" id="{CEBEDEBF-C5E8-8B70-1CFB-246344CB332E}"/>
              </a:ext>
            </a:extLst>
          </p:cNvPr>
          <p:cNvSpPr txBox="1"/>
          <p:nvPr/>
        </p:nvSpPr>
        <p:spPr>
          <a:xfrm>
            <a:off x="12063739" y="5898727"/>
            <a:ext cx="1259081"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a:solidFill>
                  <a:srgbClr val="059669"/>
                </a:solidFill>
                <a:latin typeface="Calibri"/>
                <a:ea typeface="Calibri"/>
                <a:cs typeface="Calibri"/>
                <a:sym typeface="Calibri"/>
              </a:rPr>
              <a:t>4.8%</a:t>
            </a:r>
            <a:endParaRPr sz="2400"/>
          </a:p>
        </p:txBody>
      </p:sp>
      <p:sp>
        <p:nvSpPr>
          <p:cNvPr id="111" name="Google Shape;204;p14">
            <a:extLst>
              <a:ext uri="{FF2B5EF4-FFF2-40B4-BE49-F238E27FC236}">
                <a16:creationId xmlns:a16="http://schemas.microsoft.com/office/drawing/2014/main" id="{1FD87217-B203-78F5-0257-3F0D81D1BBA3}"/>
              </a:ext>
            </a:extLst>
          </p:cNvPr>
          <p:cNvSpPr/>
          <p:nvPr/>
        </p:nvSpPr>
        <p:spPr>
          <a:xfrm>
            <a:off x="627089" y="6489406"/>
            <a:ext cx="12800654" cy="698719"/>
          </a:xfrm>
          <a:prstGeom prst="rect">
            <a:avLst/>
          </a:prstGeom>
          <a:solidFill>
            <a:srgbClr val="F8FAFC"/>
          </a:solidFill>
          <a:ln w="9525" cap="flat" cmpd="sng">
            <a:solidFill>
              <a:srgbClr val="E2E8F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12" name="Google Shape;205;p14">
            <a:extLst>
              <a:ext uri="{FF2B5EF4-FFF2-40B4-BE49-F238E27FC236}">
                <a16:creationId xmlns:a16="http://schemas.microsoft.com/office/drawing/2014/main" id="{2B4FB5F6-3E33-1E4B-5453-72D1289EA058}"/>
              </a:ext>
            </a:extLst>
          </p:cNvPr>
          <p:cNvSpPr/>
          <p:nvPr/>
        </p:nvSpPr>
        <p:spPr>
          <a:xfrm>
            <a:off x="773982" y="6716017"/>
            <a:ext cx="272801" cy="245496"/>
          </a:xfrm>
          <a:prstGeom prst="rect">
            <a:avLst/>
          </a:prstGeom>
          <a:solidFill>
            <a:srgbClr val="3A295D"/>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13" name="Google Shape;206;p14">
            <a:extLst>
              <a:ext uri="{FF2B5EF4-FFF2-40B4-BE49-F238E27FC236}">
                <a16:creationId xmlns:a16="http://schemas.microsoft.com/office/drawing/2014/main" id="{33A74043-3F50-2BC8-284B-18DB078BEE31}"/>
              </a:ext>
            </a:extLst>
          </p:cNvPr>
          <p:cNvSpPr txBox="1"/>
          <p:nvPr/>
        </p:nvSpPr>
        <p:spPr>
          <a:xfrm>
            <a:off x="1172691" y="6654099"/>
            <a:ext cx="4616629"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0" i="0">
                <a:solidFill>
                  <a:srgbClr val="2D3748"/>
                </a:solidFill>
                <a:latin typeface="Calibri"/>
                <a:ea typeface="Calibri"/>
                <a:cs typeface="Calibri"/>
                <a:sym typeface="Calibri"/>
              </a:rPr>
              <a:t>Construction Chemicals</a:t>
            </a:r>
            <a:endParaRPr sz="2400"/>
          </a:p>
        </p:txBody>
      </p:sp>
      <p:sp>
        <p:nvSpPr>
          <p:cNvPr id="114" name="Google Shape;207;p14">
            <a:extLst>
              <a:ext uri="{FF2B5EF4-FFF2-40B4-BE49-F238E27FC236}">
                <a16:creationId xmlns:a16="http://schemas.microsoft.com/office/drawing/2014/main" id="{C5B4C890-632A-BF5C-1BB8-7F66EACADB7F}"/>
              </a:ext>
            </a:extLst>
          </p:cNvPr>
          <p:cNvSpPr/>
          <p:nvPr/>
        </p:nvSpPr>
        <p:spPr>
          <a:xfrm>
            <a:off x="5978182" y="6716017"/>
            <a:ext cx="5036323" cy="245496"/>
          </a:xfrm>
          <a:prstGeom prst="rect">
            <a:avLst/>
          </a:prstGeom>
          <a:solidFill>
            <a:srgbClr val="E2E8F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15" name="Google Shape;208;p14">
            <a:extLst>
              <a:ext uri="{FF2B5EF4-FFF2-40B4-BE49-F238E27FC236}">
                <a16:creationId xmlns:a16="http://schemas.microsoft.com/office/drawing/2014/main" id="{A3AE303E-8461-68DF-F16B-CE45A775C509}"/>
              </a:ext>
            </a:extLst>
          </p:cNvPr>
          <p:cNvSpPr/>
          <p:nvPr/>
        </p:nvSpPr>
        <p:spPr>
          <a:xfrm>
            <a:off x="5978182" y="6716017"/>
            <a:ext cx="2014529" cy="245496"/>
          </a:xfrm>
          <a:prstGeom prst="rect">
            <a:avLst/>
          </a:prstGeom>
          <a:solidFill>
            <a:srgbClr val="3A295D"/>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16" name="Google Shape;209;p14">
            <a:extLst>
              <a:ext uri="{FF2B5EF4-FFF2-40B4-BE49-F238E27FC236}">
                <a16:creationId xmlns:a16="http://schemas.microsoft.com/office/drawing/2014/main" id="{C3324F93-B82E-109C-955F-9CD20C9817C7}"/>
              </a:ext>
            </a:extLst>
          </p:cNvPr>
          <p:cNvSpPr txBox="1"/>
          <p:nvPr/>
        </p:nvSpPr>
        <p:spPr>
          <a:xfrm>
            <a:off x="11161398" y="6654099"/>
            <a:ext cx="797418"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dirty="0">
                <a:solidFill>
                  <a:srgbClr val="3A295D"/>
                </a:solidFill>
                <a:latin typeface="Calibri"/>
                <a:ea typeface="Calibri"/>
                <a:cs typeface="Calibri"/>
                <a:sym typeface="Calibri"/>
              </a:rPr>
              <a:t>8%</a:t>
            </a:r>
            <a:endParaRPr sz="2400" dirty="0">
              <a:solidFill>
                <a:srgbClr val="3A295D"/>
              </a:solidFill>
            </a:endParaRPr>
          </a:p>
        </p:txBody>
      </p:sp>
      <p:sp>
        <p:nvSpPr>
          <p:cNvPr id="117" name="Google Shape;210;p14">
            <a:extLst>
              <a:ext uri="{FF2B5EF4-FFF2-40B4-BE49-F238E27FC236}">
                <a16:creationId xmlns:a16="http://schemas.microsoft.com/office/drawing/2014/main" id="{97902410-C641-496F-B122-AFA50D3C742A}"/>
              </a:ext>
            </a:extLst>
          </p:cNvPr>
          <p:cNvSpPr txBox="1"/>
          <p:nvPr/>
        </p:nvSpPr>
        <p:spPr>
          <a:xfrm>
            <a:off x="12063739" y="6654099"/>
            <a:ext cx="1259081"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a:solidFill>
                  <a:srgbClr val="059669"/>
                </a:solidFill>
                <a:latin typeface="Calibri"/>
                <a:ea typeface="Calibri"/>
                <a:cs typeface="Calibri"/>
                <a:sym typeface="Calibri"/>
              </a:rPr>
              <a:t>5.2%</a:t>
            </a:r>
            <a:endParaRPr sz="2400"/>
          </a:p>
        </p:txBody>
      </p:sp>
      <p:sp>
        <p:nvSpPr>
          <p:cNvPr id="118" name="Google Shape;211;p14">
            <a:extLst>
              <a:ext uri="{FF2B5EF4-FFF2-40B4-BE49-F238E27FC236}">
                <a16:creationId xmlns:a16="http://schemas.microsoft.com/office/drawing/2014/main" id="{42457D79-5CDD-E672-2D92-77C163EDE957}"/>
              </a:ext>
            </a:extLst>
          </p:cNvPr>
          <p:cNvSpPr/>
          <p:nvPr/>
        </p:nvSpPr>
        <p:spPr>
          <a:xfrm>
            <a:off x="627089" y="7244779"/>
            <a:ext cx="12800654" cy="698719"/>
          </a:xfrm>
          <a:prstGeom prst="rect">
            <a:avLst/>
          </a:prstGeom>
          <a:solidFill>
            <a:srgbClr val="FFFFFF"/>
          </a:solidFill>
          <a:ln w="9525" cap="flat" cmpd="sng">
            <a:solidFill>
              <a:srgbClr val="E2E8F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19" name="Google Shape;212;p14">
            <a:extLst>
              <a:ext uri="{FF2B5EF4-FFF2-40B4-BE49-F238E27FC236}">
                <a16:creationId xmlns:a16="http://schemas.microsoft.com/office/drawing/2014/main" id="{0C559170-D3E1-FF23-14B0-BD8A4ADDDD94}"/>
              </a:ext>
            </a:extLst>
          </p:cNvPr>
          <p:cNvSpPr/>
          <p:nvPr/>
        </p:nvSpPr>
        <p:spPr>
          <a:xfrm>
            <a:off x="773982" y="7471390"/>
            <a:ext cx="272801" cy="245496"/>
          </a:xfrm>
          <a:prstGeom prst="rect">
            <a:avLst/>
          </a:prstGeom>
          <a:solidFill>
            <a:srgbClr val="0369A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0" name="Google Shape;213;p14">
            <a:extLst>
              <a:ext uri="{FF2B5EF4-FFF2-40B4-BE49-F238E27FC236}">
                <a16:creationId xmlns:a16="http://schemas.microsoft.com/office/drawing/2014/main" id="{49A02FB8-DE8C-F23C-D5E5-C7E015A4B33C}"/>
              </a:ext>
            </a:extLst>
          </p:cNvPr>
          <p:cNvSpPr txBox="1"/>
          <p:nvPr/>
        </p:nvSpPr>
        <p:spPr>
          <a:xfrm>
            <a:off x="1172691" y="7409472"/>
            <a:ext cx="4616629"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0" i="0">
                <a:solidFill>
                  <a:srgbClr val="2D3748"/>
                </a:solidFill>
                <a:latin typeface="Calibri"/>
                <a:ea typeface="Calibri"/>
                <a:cs typeface="Calibri"/>
                <a:sym typeface="Calibri"/>
              </a:rPr>
              <a:t>Water Treatment</a:t>
            </a:r>
            <a:endParaRPr sz="2400"/>
          </a:p>
        </p:txBody>
      </p:sp>
      <p:sp>
        <p:nvSpPr>
          <p:cNvPr id="121" name="Google Shape;214;p14">
            <a:extLst>
              <a:ext uri="{FF2B5EF4-FFF2-40B4-BE49-F238E27FC236}">
                <a16:creationId xmlns:a16="http://schemas.microsoft.com/office/drawing/2014/main" id="{8A92BA55-B7B6-75A0-13AB-D347F88BFD83}"/>
              </a:ext>
            </a:extLst>
          </p:cNvPr>
          <p:cNvSpPr/>
          <p:nvPr/>
        </p:nvSpPr>
        <p:spPr>
          <a:xfrm>
            <a:off x="5978182" y="7471390"/>
            <a:ext cx="5036323" cy="245496"/>
          </a:xfrm>
          <a:prstGeom prst="rect">
            <a:avLst/>
          </a:prstGeom>
          <a:solidFill>
            <a:srgbClr val="E2E8F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2" name="Google Shape;215;p14">
            <a:extLst>
              <a:ext uri="{FF2B5EF4-FFF2-40B4-BE49-F238E27FC236}">
                <a16:creationId xmlns:a16="http://schemas.microsoft.com/office/drawing/2014/main" id="{C59E3AF3-EED1-35C2-E7B3-CB7B0B5473D9}"/>
              </a:ext>
            </a:extLst>
          </p:cNvPr>
          <p:cNvSpPr/>
          <p:nvPr/>
        </p:nvSpPr>
        <p:spPr>
          <a:xfrm>
            <a:off x="5978182" y="7471390"/>
            <a:ext cx="1762713" cy="245496"/>
          </a:xfrm>
          <a:prstGeom prst="rect">
            <a:avLst/>
          </a:prstGeom>
          <a:solidFill>
            <a:srgbClr val="0369A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3" name="Google Shape;216;p14">
            <a:extLst>
              <a:ext uri="{FF2B5EF4-FFF2-40B4-BE49-F238E27FC236}">
                <a16:creationId xmlns:a16="http://schemas.microsoft.com/office/drawing/2014/main" id="{7831ECD8-6DD4-A97A-82B5-AC8567F11D74}"/>
              </a:ext>
            </a:extLst>
          </p:cNvPr>
          <p:cNvSpPr txBox="1"/>
          <p:nvPr/>
        </p:nvSpPr>
        <p:spPr>
          <a:xfrm>
            <a:off x="11161398" y="7409472"/>
            <a:ext cx="797418"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a:solidFill>
                  <a:srgbClr val="0369A1"/>
                </a:solidFill>
                <a:latin typeface="Calibri"/>
                <a:ea typeface="Calibri"/>
                <a:cs typeface="Calibri"/>
                <a:sym typeface="Calibri"/>
              </a:rPr>
              <a:t>7%</a:t>
            </a:r>
            <a:endParaRPr sz="2400"/>
          </a:p>
        </p:txBody>
      </p:sp>
      <p:sp>
        <p:nvSpPr>
          <p:cNvPr id="124" name="Google Shape;217;p14">
            <a:extLst>
              <a:ext uri="{FF2B5EF4-FFF2-40B4-BE49-F238E27FC236}">
                <a16:creationId xmlns:a16="http://schemas.microsoft.com/office/drawing/2014/main" id="{04742973-EAD0-64DF-FFA5-F2AFE37E9BCA}"/>
              </a:ext>
            </a:extLst>
          </p:cNvPr>
          <p:cNvSpPr txBox="1"/>
          <p:nvPr/>
        </p:nvSpPr>
        <p:spPr>
          <a:xfrm>
            <a:off x="12063739" y="7409472"/>
            <a:ext cx="1259081"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a:solidFill>
                  <a:srgbClr val="059669"/>
                </a:solidFill>
                <a:latin typeface="Calibri"/>
                <a:ea typeface="Calibri"/>
                <a:cs typeface="Calibri"/>
                <a:sym typeface="Calibri"/>
              </a:rPr>
              <a:t>7.8%</a:t>
            </a:r>
            <a:endParaRPr sz="2400"/>
          </a:p>
        </p:txBody>
      </p:sp>
      <p:sp>
        <p:nvSpPr>
          <p:cNvPr id="125" name="Google Shape;218;p14">
            <a:extLst>
              <a:ext uri="{FF2B5EF4-FFF2-40B4-BE49-F238E27FC236}">
                <a16:creationId xmlns:a16="http://schemas.microsoft.com/office/drawing/2014/main" id="{22853826-1E74-18F0-FAC2-72E30F7292B9}"/>
              </a:ext>
            </a:extLst>
          </p:cNvPr>
          <p:cNvSpPr/>
          <p:nvPr/>
        </p:nvSpPr>
        <p:spPr>
          <a:xfrm>
            <a:off x="627089" y="8000151"/>
            <a:ext cx="12800654" cy="698719"/>
          </a:xfrm>
          <a:prstGeom prst="rect">
            <a:avLst/>
          </a:prstGeom>
          <a:solidFill>
            <a:srgbClr val="F8FAFC"/>
          </a:solidFill>
          <a:ln w="9525" cap="flat" cmpd="sng">
            <a:solidFill>
              <a:srgbClr val="E2E8F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sp>
        <p:nvSpPr>
          <p:cNvPr id="126" name="Google Shape;219;p14">
            <a:extLst>
              <a:ext uri="{FF2B5EF4-FFF2-40B4-BE49-F238E27FC236}">
                <a16:creationId xmlns:a16="http://schemas.microsoft.com/office/drawing/2014/main" id="{0C7B9705-2251-E119-01F7-AC4FDFBCFE81}"/>
              </a:ext>
            </a:extLst>
          </p:cNvPr>
          <p:cNvSpPr/>
          <p:nvPr/>
        </p:nvSpPr>
        <p:spPr>
          <a:xfrm>
            <a:off x="773982" y="8226762"/>
            <a:ext cx="272801" cy="245496"/>
          </a:xfrm>
          <a:prstGeom prst="rect">
            <a:avLst/>
          </a:prstGeom>
          <a:solidFill>
            <a:srgbClr val="7F9CBE"/>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7" name="Google Shape;220;p14">
            <a:extLst>
              <a:ext uri="{FF2B5EF4-FFF2-40B4-BE49-F238E27FC236}">
                <a16:creationId xmlns:a16="http://schemas.microsoft.com/office/drawing/2014/main" id="{70031DF1-0A25-E6A8-274F-6DD09B798ABA}"/>
              </a:ext>
            </a:extLst>
          </p:cNvPr>
          <p:cNvSpPr txBox="1"/>
          <p:nvPr/>
        </p:nvSpPr>
        <p:spPr>
          <a:xfrm>
            <a:off x="1172691" y="8164844"/>
            <a:ext cx="4616629"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0" i="0">
                <a:solidFill>
                  <a:srgbClr val="2D3748"/>
                </a:solidFill>
                <a:latin typeface="Calibri"/>
                <a:ea typeface="Calibri"/>
                <a:cs typeface="Calibri"/>
                <a:sym typeface="Calibri"/>
              </a:rPr>
              <a:t>Electronics &amp; Semiconductors</a:t>
            </a:r>
            <a:endParaRPr sz="2400"/>
          </a:p>
        </p:txBody>
      </p:sp>
      <p:sp>
        <p:nvSpPr>
          <p:cNvPr id="128" name="Google Shape;221;p14">
            <a:extLst>
              <a:ext uri="{FF2B5EF4-FFF2-40B4-BE49-F238E27FC236}">
                <a16:creationId xmlns:a16="http://schemas.microsoft.com/office/drawing/2014/main" id="{92FA5CF1-F8BC-AF5B-CE85-1D308195C243}"/>
              </a:ext>
            </a:extLst>
          </p:cNvPr>
          <p:cNvSpPr/>
          <p:nvPr/>
        </p:nvSpPr>
        <p:spPr>
          <a:xfrm>
            <a:off x="5978182" y="8226762"/>
            <a:ext cx="5036323" cy="245496"/>
          </a:xfrm>
          <a:prstGeom prst="rect">
            <a:avLst/>
          </a:prstGeom>
          <a:solidFill>
            <a:srgbClr val="E2E8F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222;p14">
            <a:extLst>
              <a:ext uri="{FF2B5EF4-FFF2-40B4-BE49-F238E27FC236}">
                <a16:creationId xmlns:a16="http://schemas.microsoft.com/office/drawing/2014/main" id="{5383C2E9-7132-4EDB-A6CE-D4B429C882B8}"/>
              </a:ext>
            </a:extLst>
          </p:cNvPr>
          <p:cNvSpPr/>
          <p:nvPr/>
        </p:nvSpPr>
        <p:spPr>
          <a:xfrm>
            <a:off x="5978182" y="8226762"/>
            <a:ext cx="1762713" cy="245496"/>
          </a:xfrm>
          <a:prstGeom prst="rect">
            <a:avLst/>
          </a:prstGeom>
          <a:solidFill>
            <a:srgbClr val="7F9CBE"/>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0" name="Google Shape;223;p14">
            <a:extLst>
              <a:ext uri="{FF2B5EF4-FFF2-40B4-BE49-F238E27FC236}">
                <a16:creationId xmlns:a16="http://schemas.microsoft.com/office/drawing/2014/main" id="{05BD9987-CFEC-F563-6EAB-06BFA1DCF90C}"/>
              </a:ext>
            </a:extLst>
          </p:cNvPr>
          <p:cNvSpPr txBox="1"/>
          <p:nvPr/>
        </p:nvSpPr>
        <p:spPr>
          <a:xfrm>
            <a:off x="11161398" y="8164844"/>
            <a:ext cx="797418"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dirty="0">
                <a:solidFill>
                  <a:srgbClr val="7F9CBE"/>
                </a:solidFill>
                <a:latin typeface="Calibri"/>
                <a:ea typeface="Calibri"/>
                <a:cs typeface="Calibri"/>
                <a:sym typeface="Calibri"/>
              </a:rPr>
              <a:t>7%</a:t>
            </a:r>
            <a:endParaRPr sz="2400" dirty="0">
              <a:solidFill>
                <a:srgbClr val="7F9CBE"/>
              </a:solidFill>
            </a:endParaRPr>
          </a:p>
        </p:txBody>
      </p:sp>
      <p:sp>
        <p:nvSpPr>
          <p:cNvPr id="131" name="Google Shape;224;p14">
            <a:extLst>
              <a:ext uri="{FF2B5EF4-FFF2-40B4-BE49-F238E27FC236}">
                <a16:creationId xmlns:a16="http://schemas.microsoft.com/office/drawing/2014/main" id="{AB9EAD0E-F3B9-48A5-8378-5DE1F2D2DE3F}"/>
              </a:ext>
            </a:extLst>
          </p:cNvPr>
          <p:cNvSpPr txBox="1"/>
          <p:nvPr/>
        </p:nvSpPr>
        <p:spPr>
          <a:xfrm>
            <a:off x="12063739" y="8164844"/>
            <a:ext cx="1259081"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a:solidFill>
                  <a:srgbClr val="059669"/>
                </a:solidFill>
                <a:latin typeface="Calibri"/>
                <a:ea typeface="Calibri"/>
                <a:cs typeface="Calibri"/>
                <a:sym typeface="Calibri"/>
              </a:rPr>
              <a:t>8.5%</a:t>
            </a:r>
            <a:endParaRPr sz="2400"/>
          </a:p>
        </p:txBody>
      </p:sp>
      <p:sp>
        <p:nvSpPr>
          <p:cNvPr id="132" name="Google Shape;225;p14">
            <a:extLst>
              <a:ext uri="{FF2B5EF4-FFF2-40B4-BE49-F238E27FC236}">
                <a16:creationId xmlns:a16="http://schemas.microsoft.com/office/drawing/2014/main" id="{436D076A-B990-ADF0-443F-5D79592DA447}"/>
              </a:ext>
            </a:extLst>
          </p:cNvPr>
          <p:cNvSpPr/>
          <p:nvPr/>
        </p:nvSpPr>
        <p:spPr>
          <a:xfrm>
            <a:off x="627089" y="8755524"/>
            <a:ext cx="12800654" cy="698719"/>
          </a:xfrm>
          <a:prstGeom prst="rect">
            <a:avLst/>
          </a:prstGeom>
          <a:solidFill>
            <a:srgbClr val="FFFFFF"/>
          </a:solidFill>
          <a:ln w="9525" cap="flat" cmpd="sng">
            <a:solidFill>
              <a:srgbClr val="E2E8F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3" name="Google Shape;226;p14">
            <a:extLst>
              <a:ext uri="{FF2B5EF4-FFF2-40B4-BE49-F238E27FC236}">
                <a16:creationId xmlns:a16="http://schemas.microsoft.com/office/drawing/2014/main" id="{1BAD2AC8-33CF-C4D1-837A-65D6E56FDB67}"/>
              </a:ext>
            </a:extLst>
          </p:cNvPr>
          <p:cNvSpPr/>
          <p:nvPr/>
        </p:nvSpPr>
        <p:spPr>
          <a:xfrm>
            <a:off x="773982" y="8982135"/>
            <a:ext cx="272801" cy="245496"/>
          </a:xfrm>
          <a:prstGeom prst="rect">
            <a:avLst/>
          </a:prstGeom>
          <a:solidFill>
            <a:srgbClr val="038F0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227;p14">
            <a:extLst>
              <a:ext uri="{FF2B5EF4-FFF2-40B4-BE49-F238E27FC236}">
                <a16:creationId xmlns:a16="http://schemas.microsoft.com/office/drawing/2014/main" id="{ED3DF4F3-B8E4-1EDE-9E00-95B9C835BF18}"/>
              </a:ext>
            </a:extLst>
          </p:cNvPr>
          <p:cNvSpPr txBox="1"/>
          <p:nvPr/>
        </p:nvSpPr>
        <p:spPr>
          <a:xfrm>
            <a:off x="1172691" y="8920217"/>
            <a:ext cx="4616629"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0" i="0">
                <a:solidFill>
                  <a:srgbClr val="2D3748"/>
                </a:solidFill>
                <a:latin typeface="Calibri"/>
                <a:ea typeface="Calibri"/>
                <a:cs typeface="Calibri"/>
                <a:sym typeface="Calibri"/>
              </a:rPr>
              <a:t>Other Industries</a:t>
            </a:r>
            <a:endParaRPr sz="2400"/>
          </a:p>
        </p:txBody>
      </p:sp>
      <p:sp>
        <p:nvSpPr>
          <p:cNvPr id="135" name="Google Shape;228;p14">
            <a:extLst>
              <a:ext uri="{FF2B5EF4-FFF2-40B4-BE49-F238E27FC236}">
                <a16:creationId xmlns:a16="http://schemas.microsoft.com/office/drawing/2014/main" id="{BF196998-F8B5-CE20-7993-2F0BE969CFC5}"/>
              </a:ext>
            </a:extLst>
          </p:cNvPr>
          <p:cNvSpPr/>
          <p:nvPr/>
        </p:nvSpPr>
        <p:spPr>
          <a:xfrm>
            <a:off x="5978182" y="8982135"/>
            <a:ext cx="5036323" cy="245496"/>
          </a:xfrm>
          <a:prstGeom prst="rect">
            <a:avLst/>
          </a:prstGeom>
          <a:solidFill>
            <a:srgbClr val="E2E8F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6" name="Google Shape;229;p14">
            <a:extLst>
              <a:ext uri="{FF2B5EF4-FFF2-40B4-BE49-F238E27FC236}">
                <a16:creationId xmlns:a16="http://schemas.microsoft.com/office/drawing/2014/main" id="{8DC556E4-974B-3AEC-4AD8-CD99621C9B0D}"/>
              </a:ext>
            </a:extLst>
          </p:cNvPr>
          <p:cNvSpPr/>
          <p:nvPr/>
        </p:nvSpPr>
        <p:spPr>
          <a:xfrm>
            <a:off x="5978182" y="8982135"/>
            <a:ext cx="2769978" cy="245496"/>
          </a:xfrm>
          <a:prstGeom prst="rect">
            <a:avLst/>
          </a:prstGeom>
          <a:solidFill>
            <a:srgbClr val="038F0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7" name="Google Shape;230;p14">
            <a:extLst>
              <a:ext uri="{FF2B5EF4-FFF2-40B4-BE49-F238E27FC236}">
                <a16:creationId xmlns:a16="http://schemas.microsoft.com/office/drawing/2014/main" id="{58A05C60-F697-E1F9-96FA-B2066981E129}"/>
              </a:ext>
            </a:extLst>
          </p:cNvPr>
          <p:cNvSpPr txBox="1"/>
          <p:nvPr/>
        </p:nvSpPr>
        <p:spPr>
          <a:xfrm>
            <a:off x="11161398" y="8920217"/>
            <a:ext cx="797418"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dirty="0">
                <a:solidFill>
                  <a:srgbClr val="038F01"/>
                </a:solidFill>
                <a:latin typeface="Calibri"/>
                <a:ea typeface="Calibri"/>
                <a:cs typeface="Calibri"/>
                <a:sym typeface="Calibri"/>
              </a:rPr>
              <a:t>11%</a:t>
            </a:r>
            <a:endParaRPr sz="2400" dirty="0">
              <a:solidFill>
                <a:srgbClr val="038F01"/>
              </a:solidFill>
            </a:endParaRPr>
          </a:p>
        </p:txBody>
      </p:sp>
      <p:sp>
        <p:nvSpPr>
          <p:cNvPr id="138" name="Google Shape;231;p14">
            <a:extLst>
              <a:ext uri="{FF2B5EF4-FFF2-40B4-BE49-F238E27FC236}">
                <a16:creationId xmlns:a16="http://schemas.microsoft.com/office/drawing/2014/main" id="{D1416B64-9B18-00D3-70A4-1921D259EA1F}"/>
              </a:ext>
            </a:extLst>
          </p:cNvPr>
          <p:cNvSpPr txBox="1"/>
          <p:nvPr/>
        </p:nvSpPr>
        <p:spPr>
          <a:xfrm>
            <a:off x="12063739" y="8920217"/>
            <a:ext cx="1259081"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a:solidFill>
                  <a:srgbClr val="059669"/>
                </a:solidFill>
                <a:latin typeface="Calibri"/>
                <a:ea typeface="Calibri"/>
                <a:cs typeface="Calibri"/>
                <a:sym typeface="Calibri"/>
              </a:rPr>
              <a:t>4.5%</a:t>
            </a:r>
            <a:endParaRPr sz="2400"/>
          </a:p>
        </p:txBody>
      </p:sp>
      <p:sp>
        <p:nvSpPr>
          <p:cNvPr id="140" name="Google Shape;232;p14">
            <a:extLst>
              <a:ext uri="{FF2B5EF4-FFF2-40B4-BE49-F238E27FC236}">
                <a16:creationId xmlns:a16="http://schemas.microsoft.com/office/drawing/2014/main" id="{AD76B00C-E232-1F44-3395-C1DC5A446FF6}"/>
              </a:ext>
            </a:extLst>
          </p:cNvPr>
          <p:cNvSpPr/>
          <p:nvPr/>
        </p:nvSpPr>
        <p:spPr>
          <a:xfrm>
            <a:off x="13609597" y="2075723"/>
            <a:ext cx="4351831" cy="7378520"/>
          </a:xfrm>
          <a:prstGeom prst="rect">
            <a:avLst/>
          </a:prstGeom>
          <a:solidFill>
            <a:srgbClr val="25567E"/>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dk1"/>
              </a:solidFill>
              <a:latin typeface="Calibri"/>
              <a:ea typeface="Calibri"/>
              <a:cs typeface="Calibri"/>
              <a:sym typeface="Calibri"/>
            </a:endParaRPr>
          </a:p>
        </p:txBody>
      </p:sp>
      <p:sp>
        <p:nvSpPr>
          <p:cNvPr id="141" name="Google Shape;233;p14">
            <a:extLst>
              <a:ext uri="{FF2B5EF4-FFF2-40B4-BE49-F238E27FC236}">
                <a16:creationId xmlns:a16="http://schemas.microsoft.com/office/drawing/2014/main" id="{C9F3CE9E-5559-9557-90B4-DDC2950BC752}"/>
              </a:ext>
            </a:extLst>
          </p:cNvPr>
          <p:cNvSpPr txBox="1"/>
          <p:nvPr/>
        </p:nvSpPr>
        <p:spPr>
          <a:xfrm>
            <a:off x="13728535" y="2231080"/>
            <a:ext cx="3932377" cy="36933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dirty="0">
                <a:solidFill>
                  <a:schemeClr val="bg1"/>
                </a:solidFill>
                <a:latin typeface="Calibri"/>
                <a:ea typeface="Calibri"/>
                <a:cs typeface="Calibri"/>
                <a:sym typeface="Calibri"/>
              </a:rPr>
              <a:t>Key Market Insights</a:t>
            </a:r>
            <a:endParaRPr lang="en-US" sz="2400" b="1" dirty="0">
              <a:solidFill>
                <a:schemeClr val="bg1"/>
              </a:solidFill>
              <a:latin typeface="Calibri"/>
              <a:ea typeface="Calibri"/>
              <a:cs typeface="Calibri"/>
            </a:endParaRPr>
          </a:p>
        </p:txBody>
      </p:sp>
      <p:sp>
        <p:nvSpPr>
          <p:cNvPr id="142" name="Google Shape;234;p14">
            <a:extLst>
              <a:ext uri="{FF2B5EF4-FFF2-40B4-BE49-F238E27FC236}">
                <a16:creationId xmlns:a16="http://schemas.microsoft.com/office/drawing/2014/main" id="{D40A08E8-821E-F499-F8A3-5C84138EC08C}"/>
              </a:ext>
            </a:extLst>
          </p:cNvPr>
          <p:cNvSpPr/>
          <p:nvPr/>
        </p:nvSpPr>
        <p:spPr>
          <a:xfrm>
            <a:off x="13728535" y="2678767"/>
            <a:ext cx="4102265" cy="77003"/>
          </a:xfrm>
          <a:prstGeom prst="rect">
            <a:avLst/>
          </a:prstGeom>
          <a:solidFill>
            <a:schemeClr val="bg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dk1"/>
              </a:solidFill>
              <a:latin typeface="Calibri"/>
              <a:ea typeface="Calibri"/>
              <a:cs typeface="Calibri"/>
              <a:sym typeface="Calibri"/>
            </a:endParaRPr>
          </a:p>
        </p:txBody>
      </p:sp>
      <p:grpSp>
        <p:nvGrpSpPr>
          <p:cNvPr id="188" name="Group 187">
            <a:extLst>
              <a:ext uri="{FF2B5EF4-FFF2-40B4-BE49-F238E27FC236}">
                <a16:creationId xmlns:a16="http://schemas.microsoft.com/office/drawing/2014/main" id="{D23FF0D7-CE80-67DE-A70F-1F24B65344FA}"/>
              </a:ext>
            </a:extLst>
          </p:cNvPr>
          <p:cNvGrpSpPr/>
          <p:nvPr/>
        </p:nvGrpSpPr>
        <p:grpSpPr>
          <a:xfrm>
            <a:off x="13701352" y="3111915"/>
            <a:ext cx="4128996" cy="984997"/>
            <a:chOff x="13701352" y="3111915"/>
            <a:chExt cx="4128996" cy="984997"/>
          </a:xfrm>
        </p:grpSpPr>
        <p:sp>
          <p:nvSpPr>
            <p:cNvPr id="143" name="Google Shape;235;p14">
              <a:extLst>
                <a:ext uri="{FF2B5EF4-FFF2-40B4-BE49-F238E27FC236}">
                  <a16:creationId xmlns:a16="http://schemas.microsoft.com/office/drawing/2014/main" id="{BCC075FC-913E-12B7-1506-9222C66A5145}"/>
                </a:ext>
              </a:extLst>
            </p:cNvPr>
            <p:cNvSpPr/>
            <p:nvPr/>
          </p:nvSpPr>
          <p:spPr>
            <a:xfrm>
              <a:off x="13701352" y="3111915"/>
              <a:ext cx="4128996" cy="984997"/>
            </a:xfrm>
            <a:prstGeom prst="rect">
              <a:avLst/>
            </a:prstGeom>
            <a:solidFill>
              <a:schemeClr val="bg1"/>
            </a:solidFill>
            <a:ln w="9525" cap="flat" cmpd="sng">
              <a:solidFill>
                <a:schemeClr val="bg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dk1"/>
                </a:solidFill>
                <a:latin typeface="Calibri"/>
                <a:ea typeface="Calibri"/>
                <a:cs typeface="Calibri"/>
                <a:sym typeface="Calibri"/>
              </a:endParaRPr>
            </a:p>
          </p:txBody>
        </p:sp>
        <p:sp>
          <p:nvSpPr>
            <p:cNvPr id="144" name="Google Shape;236;p14">
              <a:extLst>
                <a:ext uri="{FF2B5EF4-FFF2-40B4-BE49-F238E27FC236}">
                  <a16:creationId xmlns:a16="http://schemas.microsoft.com/office/drawing/2014/main" id="{CD9D5403-7B92-0690-F0CE-951737516C98}"/>
                </a:ext>
              </a:extLst>
            </p:cNvPr>
            <p:cNvSpPr/>
            <p:nvPr/>
          </p:nvSpPr>
          <p:spPr>
            <a:xfrm>
              <a:off x="13727567" y="3111915"/>
              <a:ext cx="65540" cy="984997"/>
            </a:xfrm>
            <a:prstGeom prst="rect">
              <a:avLst/>
            </a:prstGeom>
            <a:solidFill>
              <a:srgbClr val="25567E"/>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dk1"/>
                </a:solidFill>
                <a:latin typeface="Calibri"/>
                <a:ea typeface="Calibri"/>
                <a:cs typeface="Calibri"/>
                <a:sym typeface="Calibri"/>
              </a:endParaRPr>
            </a:p>
          </p:txBody>
        </p:sp>
        <p:sp>
          <p:nvSpPr>
            <p:cNvPr id="145" name="Google Shape;237;p14">
              <a:extLst>
                <a:ext uri="{FF2B5EF4-FFF2-40B4-BE49-F238E27FC236}">
                  <a16:creationId xmlns:a16="http://schemas.microsoft.com/office/drawing/2014/main" id="{D41F525B-5E74-68BA-2A9B-840055312540}"/>
                </a:ext>
              </a:extLst>
            </p:cNvPr>
            <p:cNvSpPr txBox="1"/>
            <p:nvPr/>
          </p:nvSpPr>
          <p:spPr>
            <a:xfrm>
              <a:off x="13858647" y="3327414"/>
              <a:ext cx="3971701" cy="553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b="0" i="0" dirty="0">
                  <a:solidFill>
                    <a:srgbClr val="25567E"/>
                  </a:solidFill>
                  <a:latin typeface="Calibri"/>
                  <a:ea typeface="Calibri"/>
                  <a:cs typeface="Calibri"/>
                  <a:sym typeface="Calibri"/>
                </a:rPr>
                <a:t>Pharma leads at 18% share - driven by post-COVID supply chain restructuring</a:t>
              </a:r>
              <a:endParaRPr dirty="0">
                <a:solidFill>
                  <a:srgbClr val="25567E"/>
                </a:solidFill>
              </a:endParaRPr>
            </a:p>
          </p:txBody>
        </p:sp>
      </p:grpSp>
      <p:grpSp>
        <p:nvGrpSpPr>
          <p:cNvPr id="189" name="Group 188">
            <a:extLst>
              <a:ext uri="{FF2B5EF4-FFF2-40B4-BE49-F238E27FC236}">
                <a16:creationId xmlns:a16="http://schemas.microsoft.com/office/drawing/2014/main" id="{22A77B72-D5D7-534E-61A3-5EB369D41C23}"/>
              </a:ext>
            </a:extLst>
          </p:cNvPr>
          <p:cNvGrpSpPr/>
          <p:nvPr/>
        </p:nvGrpSpPr>
        <p:grpSpPr>
          <a:xfrm>
            <a:off x="13701352" y="4341392"/>
            <a:ext cx="4128996" cy="1120019"/>
            <a:chOff x="13701352" y="4330750"/>
            <a:chExt cx="4128996" cy="1120019"/>
          </a:xfrm>
        </p:grpSpPr>
        <p:sp>
          <p:nvSpPr>
            <p:cNvPr id="177" name="Google Shape;235;p14">
              <a:extLst>
                <a:ext uri="{FF2B5EF4-FFF2-40B4-BE49-F238E27FC236}">
                  <a16:creationId xmlns:a16="http://schemas.microsoft.com/office/drawing/2014/main" id="{CD8A5274-C66A-98D7-1711-FE4F7511436E}"/>
                </a:ext>
              </a:extLst>
            </p:cNvPr>
            <p:cNvSpPr/>
            <p:nvPr/>
          </p:nvSpPr>
          <p:spPr>
            <a:xfrm>
              <a:off x="13701352" y="4330750"/>
              <a:ext cx="4128996" cy="1120019"/>
            </a:xfrm>
            <a:prstGeom prst="rect">
              <a:avLst/>
            </a:prstGeom>
            <a:solidFill>
              <a:schemeClr val="bg1"/>
            </a:solidFill>
            <a:ln w="9525" cap="flat" cmpd="sng">
              <a:solidFill>
                <a:schemeClr val="bg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dk1"/>
                </a:solidFill>
                <a:latin typeface="Calibri"/>
                <a:ea typeface="Calibri"/>
                <a:cs typeface="Calibri"/>
                <a:sym typeface="Calibri"/>
              </a:endParaRPr>
            </a:p>
          </p:txBody>
        </p:sp>
        <p:sp>
          <p:nvSpPr>
            <p:cNvPr id="178" name="Google Shape;236;p14">
              <a:extLst>
                <a:ext uri="{FF2B5EF4-FFF2-40B4-BE49-F238E27FC236}">
                  <a16:creationId xmlns:a16="http://schemas.microsoft.com/office/drawing/2014/main" id="{85B4946B-9DB3-16ED-F476-FDF9D6581B6A}"/>
                </a:ext>
              </a:extLst>
            </p:cNvPr>
            <p:cNvSpPr/>
            <p:nvPr/>
          </p:nvSpPr>
          <p:spPr>
            <a:xfrm>
              <a:off x="13727567" y="4330750"/>
              <a:ext cx="65540" cy="1120019"/>
            </a:xfrm>
            <a:prstGeom prst="rect">
              <a:avLst/>
            </a:prstGeom>
            <a:solidFill>
              <a:srgbClr val="25567E"/>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dk1"/>
                </a:solidFill>
                <a:latin typeface="Calibri"/>
                <a:ea typeface="Calibri"/>
                <a:cs typeface="Calibri"/>
                <a:sym typeface="Calibri"/>
              </a:endParaRPr>
            </a:p>
          </p:txBody>
        </p:sp>
        <p:sp>
          <p:nvSpPr>
            <p:cNvPr id="163" name="Google Shape;237;p14">
              <a:extLst>
                <a:ext uri="{FF2B5EF4-FFF2-40B4-BE49-F238E27FC236}">
                  <a16:creationId xmlns:a16="http://schemas.microsoft.com/office/drawing/2014/main" id="{0D4AEC5A-EDD6-E8CC-020F-CF59F448A284}"/>
                </a:ext>
              </a:extLst>
            </p:cNvPr>
            <p:cNvSpPr txBox="1"/>
            <p:nvPr/>
          </p:nvSpPr>
          <p:spPr>
            <a:xfrm>
              <a:off x="13858647" y="4475261"/>
              <a:ext cx="3971701" cy="830997"/>
            </a:xfrm>
            <a:prstGeom prst="rect">
              <a:avLst/>
            </a:prstGeom>
            <a:noFill/>
            <a:ln>
              <a:noFill/>
            </a:ln>
          </p:spPr>
          <p:txBody>
            <a:bodyPr spcFirstLastPara="1" wrap="square" lIns="0" tIns="0" rIns="0" bIns="0" anchor="t" anchorCtr="0">
              <a:spAutoFit/>
            </a:bodyPr>
            <a:lstStyle/>
            <a:p>
              <a:pPr lvl="0"/>
              <a:r>
                <a:rPr lang="en-US" dirty="0">
                  <a:solidFill>
                    <a:srgbClr val="25567E"/>
                  </a:solidFill>
                  <a:ea typeface="Calibri"/>
                  <a:cs typeface="Calibri"/>
                  <a:sym typeface="Calibri"/>
                </a:rPr>
                <a:t>Electronics is fastest growing at 8.5% CAGR - </a:t>
              </a:r>
              <a:r>
                <a:rPr lang="en-US" dirty="0" err="1">
                  <a:solidFill>
                    <a:srgbClr val="25567E"/>
                  </a:solidFill>
                  <a:ea typeface="Calibri"/>
                  <a:cs typeface="Calibri"/>
                  <a:sym typeface="Calibri"/>
                </a:rPr>
                <a:t>fuelled</a:t>
              </a:r>
              <a:r>
                <a:rPr lang="en-US" dirty="0">
                  <a:solidFill>
                    <a:srgbClr val="25567E"/>
                  </a:solidFill>
                  <a:ea typeface="Calibri"/>
                  <a:cs typeface="Calibri"/>
                  <a:sym typeface="Calibri"/>
                </a:rPr>
                <a:t> by semiconductor chemicals</a:t>
              </a:r>
              <a:endParaRPr lang="en-US" dirty="0">
                <a:solidFill>
                  <a:srgbClr val="25567E"/>
                </a:solidFill>
              </a:endParaRPr>
            </a:p>
          </p:txBody>
        </p:sp>
      </p:grpSp>
      <p:grpSp>
        <p:nvGrpSpPr>
          <p:cNvPr id="190" name="Group 189">
            <a:extLst>
              <a:ext uri="{FF2B5EF4-FFF2-40B4-BE49-F238E27FC236}">
                <a16:creationId xmlns:a16="http://schemas.microsoft.com/office/drawing/2014/main" id="{21CAF617-F2E5-7408-EB6B-CFA5A775B656}"/>
              </a:ext>
            </a:extLst>
          </p:cNvPr>
          <p:cNvGrpSpPr/>
          <p:nvPr/>
        </p:nvGrpSpPr>
        <p:grpSpPr>
          <a:xfrm>
            <a:off x="13701352" y="5705891"/>
            <a:ext cx="4128996" cy="984997"/>
            <a:chOff x="13701352" y="5790580"/>
            <a:chExt cx="4128996" cy="984997"/>
          </a:xfrm>
        </p:grpSpPr>
        <p:sp>
          <p:nvSpPr>
            <p:cNvPr id="179" name="Google Shape;235;p14">
              <a:extLst>
                <a:ext uri="{FF2B5EF4-FFF2-40B4-BE49-F238E27FC236}">
                  <a16:creationId xmlns:a16="http://schemas.microsoft.com/office/drawing/2014/main" id="{AF1BA0F6-AED8-ECFD-26CE-9CE3F5FC49C6}"/>
                </a:ext>
              </a:extLst>
            </p:cNvPr>
            <p:cNvSpPr/>
            <p:nvPr/>
          </p:nvSpPr>
          <p:spPr>
            <a:xfrm>
              <a:off x="13701352" y="5790580"/>
              <a:ext cx="4128996" cy="984997"/>
            </a:xfrm>
            <a:prstGeom prst="rect">
              <a:avLst/>
            </a:prstGeom>
            <a:solidFill>
              <a:schemeClr val="bg1"/>
            </a:solidFill>
            <a:ln w="9525" cap="flat" cmpd="sng">
              <a:solidFill>
                <a:schemeClr val="bg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dk1"/>
                </a:solidFill>
                <a:latin typeface="Calibri"/>
                <a:ea typeface="Calibri"/>
                <a:cs typeface="Calibri"/>
                <a:sym typeface="Calibri"/>
              </a:endParaRPr>
            </a:p>
          </p:txBody>
        </p:sp>
        <p:sp>
          <p:nvSpPr>
            <p:cNvPr id="180" name="Google Shape;236;p14">
              <a:extLst>
                <a:ext uri="{FF2B5EF4-FFF2-40B4-BE49-F238E27FC236}">
                  <a16:creationId xmlns:a16="http://schemas.microsoft.com/office/drawing/2014/main" id="{0E38BB7C-34AE-34F0-F46D-29C98F447B07}"/>
                </a:ext>
              </a:extLst>
            </p:cNvPr>
            <p:cNvSpPr/>
            <p:nvPr/>
          </p:nvSpPr>
          <p:spPr>
            <a:xfrm>
              <a:off x="13727567" y="5790580"/>
              <a:ext cx="65540" cy="984997"/>
            </a:xfrm>
            <a:prstGeom prst="rect">
              <a:avLst/>
            </a:prstGeom>
            <a:solidFill>
              <a:srgbClr val="25567E"/>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dk1"/>
                </a:solidFill>
                <a:latin typeface="Calibri"/>
                <a:ea typeface="Calibri"/>
                <a:cs typeface="Calibri"/>
                <a:sym typeface="Calibri"/>
              </a:endParaRPr>
            </a:p>
          </p:txBody>
        </p:sp>
        <p:sp>
          <p:nvSpPr>
            <p:cNvPr id="167" name="Google Shape;237;p14">
              <a:extLst>
                <a:ext uri="{FF2B5EF4-FFF2-40B4-BE49-F238E27FC236}">
                  <a16:creationId xmlns:a16="http://schemas.microsoft.com/office/drawing/2014/main" id="{2D6C0F92-3382-83B6-81BC-5F5C50D180DE}"/>
                </a:ext>
              </a:extLst>
            </p:cNvPr>
            <p:cNvSpPr txBox="1"/>
            <p:nvPr/>
          </p:nvSpPr>
          <p:spPr>
            <a:xfrm>
              <a:off x="13858647" y="6006079"/>
              <a:ext cx="3971701" cy="553998"/>
            </a:xfrm>
            <a:prstGeom prst="rect">
              <a:avLst/>
            </a:prstGeom>
            <a:noFill/>
            <a:ln>
              <a:noFill/>
            </a:ln>
          </p:spPr>
          <p:txBody>
            <a:bodyPr spcFirstLastPara="1" wrap="square" lIns="0" tIns="0" rIns="0" bIns="0" anchor="t" anchorCtr="0">
              <a:spAutoFit/>
            </a:bodyPr>
            <a:lstStyle/>
            <a:p>
              <a:pPr lvl="0"/>
              <a:r>
                <a:rPr lang="en-US" dirty="0">
                  <a:solidFill>
                    <a:srgbClr val="25567E"/>
                  </a:solidFill>
                  <a:ea typeface="Calibri"/>
                  <a:cs typeface="Calibri"/>
                  <a:sym typeface="Calibri"/>
                </a:rPr>
                <a:t>Water Treatment CAGR 7.8% - reflecting global sustainability mandates</a:t>
              </a:r>
              <a:endParaRPr lang="en-US" dirty="0">
                <a:solidFill>
                  <a:srgbClr val="25567E"/>
                </a:solidFill>
              </a:endParaRPr>
            </a:p>
          </p:txBody>
        </p:sp>
      </p:grpSp>
      <p:grpSp>
        <p:nvGrpSpPr>
          <p:cNvPr id="191" name="Group 190">
            <a:extLst>
              <a:ext uri="{FF2B5EF4-FFF2-40B4-BE49-F238E27FC236}">
                <a16:creationId xmlns:a16="http://schemas.microsoft.com/office/drawing/2014/main" id="{FD9547D0-D305-5A2D-F72F-1D3D7D7110AA}"/>
              </a:ext>
            </a:extLst>
          </p:cNvPr>
          <p:cNvGrpSpPr/>
          <p:nvPr/>
        </p:nvGrpSpPr>
        <p:grpSpPr>
          <a:xfrm>
            <a:off x="13701352" y="6935368"/>
            <a:ext cx="4128996" cy="984997"/>
            <a:chOff x="13701352" y="7070923"/>
            <a:chExt cx="4128996" cy="984997"/>
          </a:xfrm>
        </p:grpSpPr>
        <p:sp>
          <p:nvSpPr>
            <p:cNvPr id="183" name="Google Shape;235;p14">
              <a:extLst>
                <a:ext uri="{FF2B5EF4-FFF2-40B4-BE49-F238E27FC236}">
                  <a16:creationId xmlns:a16="http://schemas.microsoft.com/office/drawing/2014/main" id="{AD9438F4-ED7C-6BB0-8F35-B512C4528197}"/>
                </a:ext>
              </a:extLst>
            </p:cNvPr>
            <p:cNvSpPr/>
            <p:nvPr/>
          </p:nvSpPr>
          <p:spPr>
            <a:xfrm>
              <a:off x="13701352" y="7070923"/>
              <a:ext cx="4128996" cy="984997"/>
            </a:xfrm>
            <a:prstGeom prst="rect">
              <a:avLst/>
            </a:prstGeom>
            <a:solidFill>
              <a:schemeClr val="bg1"/>
            </a:solidFill>
            <a:ln w="9525" cap="flat" cmpd="sng">
              <a:solidFill>
                <a:schemeClr val="bg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dk1"/>
                </a:solidFill>
                <a:latin typeface="Calibri"/>
                <a:ea typeface="Calibri"/>
                <a:cs typeface="Calibri"/>
                <a:sym typeface="Calibri"/>
              </a:endParaRPr>
            </a:p>
          </p:txBody>
        </p:sp>
        <p:sp>
          <p:nvSpPr>
            <p:cNvPr id="184" name="Google Shape;236;p14">
              <a:extLst>
                <a:ext uri="{FF2B5EF4-FFF2-40B4-BE49-F238E27FC236}">
                  <a16:creationId xmlns:a16="http://schemas.microsoft.com/office/drawing/2014/main" id="{20F8EF4F-7614-02E8-630B-A323FCAD688F}"/>
                </a:ext>
              </a:extLst>
            </p:cNvPr>
            <p:cNvSpPr/>
            <p:nvPr/>
          </p:nvSpPr>
          <p:spPr>
            <a:xfrm>
              <a:off x="13727567" y="7070923"/>
              <a:ext cx="65540" cy="984997"/>
            </a:xfrm>
            <a:prstGeom prst="rect">
              <a:avLst/>
            </a:prstGeom>
            <a:solidFill>
              <a:srgbClr val="25567E"/>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dk1"/>
                </a:solidFill>
                <a:latin typeface="Calibri"/>
                <a:ea typeface="Calibri"/>
                <a:cs typeface="Calibri"/>
                <a:sym typeface="Calibri"/>
              </a:endParaRPr>
            </a:p>
          </p:txBody>
        </p:sp>
        <p:sp>
          <p:nvSpPr>
            <p:cNvPr id="171" name="Google Shape;237;p14">
              <a:extLst>
                <a:ext uri="{FF2B5EF4-FFF2-40B4-BE49-F238E27FC236}">
                  <a16:creationId xmlns:a16="http://schemas.microsoft.com/office/drawing/2014/main" id="{43FE3881-0DA5-514D-3B7A-4171B2DCA9CE}"/>
                </a:ext>
              </a:extLst>
            </p:cNvPr>
            <p:cNvSpPr txBox="1"/>
            <p:nvPr/>
          </p:nvSpPr>
          <p:spPr>
            <a:xfrm>
              <a:off x="13858647" y="7286422"/>
              <a:ext cx="3971701" cy="553998"/>
            </a:xfrm>
            <a:prstGeom prst="rect">
              <a:avLst/>
            </a:prstGeom>
            <a:noFill/>
            <a:ln>
              <a:noFill/>
            </a:ln>
          </p:spPr>
          <p:txBody>
            <a:bodyPr spcFirstLastPara="1" wrap="square" lIns="0" tIns="0" rIns="0" bIns="0" anchor="t" anchorCtr="0">
              <a:spAutoFit/>
            </a:bodyPr>
            <a:lstStyle/>
            <a:p>
              <a:pPr lvl="0"/>
              <a:r>
                <a:rPr lang="en-US" dirty="0">
                  <a:solidFill>
                    <a:srgbClr val="25567E"/>
                  </a:solidFill>
                  <a:ea typeface="Calibri"/>
                  <a:cs typeface="Calibri"/>
                  <a:sym typeface="Calibri"/>
                </a:rPr>
                <a:t>Specialty chemicals outpacing commodities across all end-use verticals</a:t>
              </a:r>
              <a:endParaRPr lang="en-US" dirty="0">
                <a:solidFill>
                  <a:srgbClr val="25567E"/>
                </a:solidFill>
              </a:endParaRPr>
            </a:p>
          </p:txBody>
        </p:sp>
      </p:grpSp>
      <p:grpSp>
        <p:nvGrpSpPr>
          <p:cNvPr id="192" name="Group 191">
            <a:extLst>
              <a:ext uri="{FF2B5EF4-FFF2-40B4-BE49-F238E27FC236}">
                <a16:creationId xmlns:a16="http://schemas.microsoft.com/office/drawing/2014/main" id="{B96330C9-9235-3193-F155-B37297BDBD21}"/>
              </a:ext>
            </a:extLst>
          </p:cNvPr>
          <p:cNvGrpSpPr/>
          <p:nvPr/>
        </p:nvGrpSpPr>
        <p:grpSpPr>
          <a:xfrm>
            <a:off x="13701352" y="8164844"/>
            <a:ext cx="4128996" cy="984997"/>
            <a:chOff x="13701352" y="8272469"/>
            <a:chExt cx="4128996" cy="984997"/>
          </a:xfrm>
        </p:grpSpPr>
        <p:sp>
          <p:nvSpPr>
            <p:cNvPr id="186" name="Google Shape;235;p14">
              <a:extLst>
                <a:ext uri="{FF2B5EF4-FFF2-40B4-BE49-F238E27FC236}">
                  <a16:creationId xmlns:a16="http://schemas.microsoft.com/office/drawing/2014/main" id="{8921BBA1-36C4-9BD7-2EBC-4E8397742A2A}"/>
                </a:ext>
              </a:extLst>
            </p:cNvPr>
            <p:cNvSpPr/>
            <p:nvPr/>
          </p:nvSpPr>
          <p:spPr>
            <a:xfrm>
              <a:off x="13701352" y="8272469"/>
              <a:ext cx="4128996" cy="984997"/>
            </a:xfrm>
            <a:prstGeom prst="rect">
              <a:avLst/>
            </a:prstGeom>
            <a:solidFill>
              <a:schemeClr val="bg1"/>
            </a:solidFill>
            <a:ln w="9525" cap="flat" cmpd="sng">
              <a:solidFill>
                <a:schemeClr val="bg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dk1"/>
                </a:solidFill>
                <a:latin typeface="Calibri"/>
                <a:ea typeface="Calibri"/>
                <a:cs typeface="Calibri"/>
                <a:sym typeface="Calibri"/>
              </a:endParaRPr>
            </a:p>
          </p:txBody>
        </p:sp>
        <p:sp>
          <p:nvSpPr>
            <p:cNvPr id="187" name="Google Shape;236;p14">
              <a:extLst>
                <a:ext uri="{FF2B5EF4-FFF2-40B4-BE49-F238E27FC236}">
                  <a16:creationId xmlns:a16="http://schemas.microsoft.com/office/drawing/2014/main" id="{B3DE1D36-A53E-EDC1-71D6-33F0542B14FB}"/>
                </a:ext>
              </a:extLst>
            </p:cNvPr>
            <p:cNvSpPr/>
            <p:nvPr/>
          </p:nvSpPr>
          <p:spPr>
            <a:xfrm>
              <a:off x="13727567" y="8272469"/>
              <a:ext cx="65540" cy="984997"/>
            </a:xfrm>
            <a:prstGeom prst="rect">
              <a:avLst/>
            </a:prstGeom>
            <a:solidFill>
              <a:srgbClr val="25567E"/>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dk1"/>
                </a:solidFill>
                <a:latin typeface="Calibri"/>
                <a:ea typeface="Calibri"/>
                <a:cs typeface="Calibri"/>
                <a:sym typeface="Calibri"/>
              </a:endParaRPr>
            </a:p>
          </p:txBody>
        </p:sp>
        <p:sp>
          <p:nvSpPr>
            <p:cNvPr id="175" name="Google Shape;237;p14">
              <a:extLst>
                <a:ext uri="{FF2B5EF4-FFF2-40B4-BE49-F238E27FC236}">
                  <a16:creationId xmlns:a16="http://schemas.microsoft.com/office/drawing/2014/main" id="{91D1A684-D39E-46F2-95C0-2A3CE913DE84}"/>
                </a:ext>
              </a:extLst>
            </p:cNvPr>
            <p:cNvSpPr txBox="1"/>
            <p:nvPr/>
          </p:nvSpPr>
          <p:spPr>
            <a:xfrm>
              <a:off x="13855130" y="8487968"/>
              <a:ext cx="3971701" cy="553998"/>
            </a:xfrm>
            <a:prstGeom prst="rect">
              <a:avLst/>
            </a:prstGeom>
            <a:noFill/>
            <a:ln>
              <a:noFill/>
            </a:ln>
          </p:spPr>
          <p:txBody>
            <a:bodyPr spcFirstLastPara="1" wrap="square" lIns="0" tIns="0" rIns="0" bIns="0" anchor="t" anchorCtr="0">
              <a:spAutoFit/>
            </a:bodyPr>
            <a:lstStyle/>
            <a:p>
              <a:pPr lvl="0"/>
              <a:r>
                <a:rPr lang="en-US" dirty="0">
                  <a:solidFill>
                    <a:srgbClr val="25567E"/>
                  </a:solidFill>
                  <a:ea typeface="Calibri"/>
                  <a:cs typeface="Calibri"/>
                  <a:sym typeface="Calibri"/>
                </a:rPr>
                <a:t>Agrochemicals surging with food security concerns across Asia &amp; Africa</a:t>
              </a:r>
              <a:endParaRPr lang="en-US" dirty="0">
                <a:solidFill>
                  <a:srgbClr val="25567E"/>
                </a:solidFill>
              </a:endParaRPr>
            </a:p>
          </p:txBody>
        </p:sp>
      </p:grpSp>
    </p:spTree>
    <p:extLst>
      <p:ext uri="{BB962C8B-B14F-4D97-AF65-F5344CB8AC3E}">
        <p14:creationId xmlns:p14="http://schemas.microsoft.com/office/powerpoint/2010/main" val="1553639161"/>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ECC2A-198D-DDA6-75D3-8E2026191352}"/>
            </a:ext>
          </a:extLst>
        </p:cNvPr>
        <p:cNvGrpSpPr/>
        <p:nvPr/>
      </p:nvGrpSpPr>
      <p:grpSpPr>
        <a:xfrm>
          <a:off x="0" y="0"/>
          <a:ext cx="0" cy="0"/>
          <a:chOff x="0" y="0"/>
          <a:chExt cx="0" cy="0"/>
        </a:xfrm>
      </p:grpSpPr>
      <p:sp>
        <p:nvSpPr>
          <p:cNvPr id="112" name="Google Shape;102;p13">
            <a:extLst>
              <a:ext uri="{FF2B5EF4-FFF2-40B4-BE49-F238E27FC236}">
                <a16:creationId xmlns:a16="http://schemas.microsoft.com/office/drawing/2014/main" id="{A3F8F5B8-B164-0DCB-DBD0-5A2E8A0E75B8}"/>
              </a:ext>
            </a:extLst>
          </p:cNvPr>
          <p:cNvSpPr/>
          <p:nvPr/>
        </p:nvSpPr>
        <p:spPr>
          <a:xfrm>
            <a:off x="604280" y="6327623"/>
            <a:ext cx="3473734" cy="2017351"/>
          </a:xfrm>
          <a:prstGeom prst="rect">
            <a:avLst/>
          </a:prstGeom>
          <a:solidFill>
            <a:srgbClr val="FFFFFF"/>
          </a:solidFill>
          <a:ln w="9525" cap="flat" cmpd="sng">
            <a:solidFill>
              <a:srgbClr val="E2E8F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02;p13">
            <a:extLst>
              <a:ext uri="{FF2B5EF4-FFF2-40B4-BE49-F238E27FC236}">
                <a16:creationId xmlns:a16="http://schemas.microsoft.com/office/drawing/2014/main" id="{0BA2344B-F519-0835-505B-D64C4A0FE298}"/>
              </a:ext>
            </a:extLst>
          </p:cNvPr>
          <p:cNvSpPr/>
          <p:nvPr/>
        </p:nvSpPr>
        <p:spPr>
          <a:xfrm>
            <a:off x="604280" y="4201876"/>
            <a:ext cx="3473734" cy="2017351"/>
          </a:xfrm>
          <a:prstGeom prst="rect">
            <a:avLst/>
          </a:prstGeom>
          <a:solidFill>
            <a:srgbClr val="FFFFFF"/>
          </a:solidFill>
          <a:ln w="9525" cap="flat" cmpd="sng">
            <a:solidFill>
              <a:srgbClr val="E2E8F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102DDD4E-1DAE-56DD-FC56-8BDA638447D4}"/>
              </a:ext>
            </a:extLst>
          </p:cNvPr>
          <p:cNvSpPr>
            <a:spLocks noGrp="1"/>
          </p:cNvSpPr>
          <p:nvPr>
            <p:ph type="title"/>
          </p:nvPr>
        </p:nvSpPr>
        <p:spPr/>
        <p:txBody>
          <a:bodyPr anchor="ctr"/>
          <a:lstStyle/>
          <a:p>
            <a:r>
              <a:rPr lang="en-US" sz="4400" spc="20" dirty="0">
                <a:solidFill>
                  <a:srgbClr val="FFFFFF"/>
                </a:solidFill>
                <a:latin typeface="+mn-lt"/>
                <a:sym typeface="Calibri"/>
              </a:rPr>
              <a:t>Chemical</a:t>
            </a:r>
            <a:r>
              <a:rPr lang="en-IN" sz="4400" spc="20" dirty="0">
                <a:solidFill>
                  <a:srgbClr val="FFFFFF"/>
                </a:solidFill>
                <a:latin typeface="+mn-lt"/>
                <a:sym typeface="Calibri"/>
              </a:rPr>
              <a:t> </a:t>
            </a:r>
            <a:r>
              <a:rPr lang="en-US" sz="4400" spc="20" dirty="0">
                <a:solidFill>
                  <a:srgbClr val="FFFFFF"/>
                </a:solidFill>
                <a:latin typeface="+mn-lt"/>
                <a:sym typeface="Calibri"/>
              </a:rPr>
              <a:t>distribution</a:t>
            </a:r>
            <a:r>
              <a:rPr lang="en-IN" sz="4400" spc="20" dirty="0">
                <a:solidFill>
                  <a:srgbClr val="FFFFFF"/>
                </a:solidFill>
                <a:latin typeface="+mn-lt"/>
                <a:sym typeface="Calibri"/>
              </a:rPr>
              <a:t> </a:t>
            </a:r>
            <a:r>
              <a:rPr lang="en-US" sz="4400" spc="20" dirty="0">
                <a:solidFill>
                  <a:srgbClr val="FFFFFF"/>
                </a:solidFill>
                <a:latin typeface="+mn-lt"/>
                <a:sym typeface="Calibri"/>
              </a:rPr>
              <a:t>market:</a:t>
            </a:r>
            <a:r>
              <a:rPr lang="en-IN" sz="4400" spc="20" dirty="0">
                <a:solidFill>
                  <a:srgbClr val="FFFFFF"/>
                </a:solidFill>
                <a:latin typeface="+mn-lt"/>
                <a:sym typeface="Calibri"/>
              </a:rPr>
              <a:t> </a:t>
            </a:r>
            <a:r>
              <a:rPr lang="en-US" sz="4400" spc="20" dirty="0">
                <a:solidFill>
                  <a:srgbClr val="FFFFFF"/>
                </a:solidFill>
                <a:latin typeface="+mn-lt"/>
                <a:sym typeface="Calibri"/>
              </a:rPr>
              <a:t>Europe</a:t>
            </a:r>
            <a:endParaRPr lang="en-US" sz="4400" spc="20" dirty="0">
              <a:solidFill>
                <a:srgbClr val="FFFFFF"/>
              </a:solidFill>
              <a:latin typeface="+mn-lt"/>
            </a:endParaRPr>
          </a:p>
        </p:txBody>
      </p:sp>
      <p:sp>
        <p:nvSpPr>
          <p:cNvPr id="65" name="TextBox 64">
            <a:extLst>
              <a:ext uri="{FF2B5EF4-FFF2-40B4-BE49-F238E27FC236}">
                <a16:creationId xmlns:a16="http://schemas.microsoft.com/office/drawing/2014/main" id="{E604EBF3-9919-F650-1B9D-A64F7A6F7A9F}"/>
              </a:ext>
            </a:extLst>
          </p:cNvPr>
          <p:cNvSpPr txBox="1"/>
          <p:nvPr/>
        </p:nvSpPr>
        <p:spPr>
          <a:xfrm>
            <a:off x="0" y="1349267"/>
            <a:ext cx="18303145" cy="584775"/>
          </a:xfrm>
          <a:prstGeom prst="rect">
            <a:avLst/>
          </a:prstGeom>
          <a:noFill/>
        </p:spPr>
        <p:txBody>
          <a:bodyPr wrap="square">
            <a:spAutoFit/>
          </a:bodyPr>
          <a:lstStyle>
            <a:defPPr>
              <a:defRPr lang="en-US"/>
            </a:defPPr>
            <a:lvl1pPr algn="ctr" defTabSz="1371600">
              <a:buClr>
                <a:srgbClr val="44546A"/>
              </a:buClr>
              <a:buSzPts val="2200"/>
              <a:defRPr sz="3200" kern="0">
                <a:solidFill>
                  <a:srgbClr val="000000"/>
                </a:solidFill>
                <a:latin typeface="Calibri" panose="020F0502020204030204" pitchFamily="34" charset="0"/>
                <a:cs typeface="Calibri" panose="020F0502020204030204" pitchFamily="34" charset="0"/>
              </a:defRPr>
            </a:lvl1pPr>
          </a:lstStyle>
          <a:p>
            <a:r>
              <a:rPr lang="en-US" dirty="0">
                <a:sym typeface="Calibri"/>
              </a:rPr>
              <a:t>European Market Analysis &amp; Growth Drivers</a:t>
            </a:r>
            <a:endParaRPr lang="en-US" dirty="0"/>
          </a:p>
        </p:txBody>
      </p:sp>
      <p:sp>
        <p:nvSpPr>
          <p:cNvPr id="67" name="Google Shape;102;p13">
            <a:extLst>
              <a:ext uri="{FF2B5EF4-FFF2-40B4-BE49-F238E27FC236}">
                <a16:creationId xmlns:a16="http://schemas.microsoft.com/office/drawing/2014/main" id="{211386A3-A9DA-80AF-1402-6DB71A2E3F7E}"/>
              </a:ext>
            </a:extLst>
          </p:cNvPr>
          <p:cNvSpPr/>
          <p:nvPr/>
        </p:nvSpPr>
        <p:spPr>
          <a:xfrm>
            <a:off x="649901" y="2070315"/>
            <a:ext cx="3473734" cy="2017351"/>
          </a:xfrm>
          <a:prstGeom prst="rect">
            <a:avLst/>
          </a:prstGeom>
          <a:solidFill>
            <a:srgbClr val="FFFFFF"/>
          </a:solidFill>
          <a:ln w="9525" cap="flat" cmpd="sng">
            <a:solidFill>
              <a:srgbClr val="E2E8F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8" name="Google Shape;103;p13">
            <a:extLst>
              <a:ext uri="{FF2B5EF4-FFF2-40B4-BE49-F238E27FC236}">
                <a16:creationId xmlns:a16="http://schemas.microsoft.com/office/drawing/2014/main" id="{02C73BB1-A1FF-6929-37F2-42790B2D0135}"/>
              </a:ext>
            </a:extLst>
          </p:cNvPr>
          <p:cNvSpPr/>
          <p:nvPr/>
        </p:nvSpPr>
        <p:spPr>
          <a:xfrm>
            <a:off x="627090" y="2070315"/>
            <a:ext cx="3473734" cy="170160"/>
          </a:xfrm>
          <a:prstGeom prst="rect">
            <a:avLst/>
          </a:prstGeom>
          <a:solidFill>
            <a:srgbClr val="25567E"/>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0" name="Google Shape;105;p13">
            <a:extLst>
              <a:ext uri="{FF2B5EF4-FFF2-40B4-BE49-F238E27FC236}">
                <a16:creationId xmlns:a16="http://schemas.microsoft.com/office/drawing/2014/main" id="{7C27ADD6-6821-F62F-8B5F-1D4D48F21E04}"/>
              </a:ext>
            </a:extLst>
          </p:cNvPr>
          <p:cNvSpPr txBox="1"/>
          <p:nvPr/>
        </p:nvSpPr>
        <p:spPr>
          <a:xfrm>
            <a:off x="627090" y="2628317"/>
            <a:ext cx="3485441" cy="1015663"/>
          </a:xfrm>
          <a:prstGeom prst="rect">
            <a:avLst/>
          </a:prstGeom>
          <a:noFill/>
          <a:ln>
            <a:noFill/>
          </a:ln>
        </p:spPr>
        <p:txBody>
          <a:bodyPr spcFirstLastPara="1" wrap="square" lIns="0" tIns="0" rIns="0" bIns="0" anchor="t" anchorCtr="0">
            <a:spAutoFit/>
          </a:bodyPr>
          <a:lstStyle/>
          <a:p>
            <a:pPr algn="ctr"/>
            <a:r>
              <a:rPr lang="en-US" sz="6600" b="1" dirty="0">
                <a:solidFill>
                  <a:srgbClr val="1D4E89"/>
                </a:solidFill>
                <a:ea typeface="Calibri"/>
                <a:cs typeface="Calibri"/>
                <a:sym typeface="Calibri"/>
              </a:rPr>
              <a:t>~$85B</a:t>
            </a:r>
            <a:endParaRPr lang="en-US" sz="6600" dirty="0">
              <a:solidFill>
                <a:srgbClr val="25567E"/>
              </a:solidFill>
            </a:endParaRPr>
          </a:p>
        </p:txBody>
      </p:sp>
      <p:sp>
        <p:nvSpPr>
          <p:cNvPr id="84" name="Google Shape;102;p13">
            <a:extLst>
              <a:ext uri="{FF2B5EF4-FFF2-40B4-BE49-F238E27FC236}">
                <a16:creationId xmlns:a16="http://schemas.microsoft.com/office/drawing/2014/main" id="{91095F45-3B52-FCBE-FC21-E04329CE7B8F}"/>
              </a:ext>
            </a:extLst>
          </p:cNvPr>
          <p:cNvSpPr/>
          <p:nvPr/>
        </p:nvSpPr>
        <p:spPr>
          <a:xfrm>
            <a:off x="13905496" y="2032993"/>
            <a:ext cx="3755413" cy="6311981"/>
          </a:xfrm>
          <a:prstGeom prst="rect">
            <a:avLst/>
          </a:prstGeom>
          <a:solidFill>
            <a:srgbClr val="25567E"/>
          </a:solidFill>
          <a:ln w="9525" cap="flat" cmpd="sng">
            <a:solidFill>
              <a:srgbClr val="E2E8F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8" name="Google Shape;103;p13">
            <a:extLst>
              <a:ext uri="{FF2B5EF4-FFF2-40B4-BE49-F238E27FC236}">
                <a16:creationId xmlns:a16="http://schemas.microsoft.com/office/drawing/2014/main" id="{518285B9-ECE6-EFF0-003F-6B07BCE79A81}"/>
              </a:ext>
            </a:extLst>
          </p:cNvPr>
          <p:cNvSpPr/>
          <p:nvPr/>
        </p:nvSpPr>
        <p:spPr>
          <a:xfrm>
            <a:off x="627090" y="4233043"/>
            <a:ext cx="3473734" cy="170160"/>
          </a:xfrm>
          <a:prstGeom prst="rect">
            <a:avLst/>
          </a:prstGeom>
          <a:solidFill>
            <a:srgbClr val="0070C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0" name="Google Shape;105;p13">
            <a:extLst>
              <a:ext uri="{FF2B5EF4-FFF2-40B4-BE49-F238E27FC236}">
                <a16:creationId xmlns:a16="http://schemas.microsoft.com/office/drawing/2014/main" id="{BE1A68EF-CC53-6DE9-720E-ACD419D0E4F9}"/>
              </a:ext>
            </a:extLst>
          </p:cNvPr>
          <p:cNvSpPr txBox="1"/>
          <p:nvPr/>
        </p:nvSpPr>
        <p:spPr>
          <a:xfrm>
            <a:off x="627090" y="4818348"/>
            <a:ext cx="3466003" cy="1015663"/>
          </a:xfrm>
          <a:prstGeom prst="rect">
            <a:avLst/>
          </a:prstGeom>
          <a:noFill/>
          <a:ln>
            <a:noFill/>
          </a:ln>
        </p:spPr>
        <p:txBody>
          <a:bodyPr spcFirstLastPara="1" wrap="square" lIns="0" tIns="0" rIns="0" bIns="0" anchor="t" anchorCtr="0">
            <a:spAutoFit/>
          </a:bodyPr>
          <a:lstStyle/>
          <a:p>
            <a:pPr lvl="0" algn="ctr"/>
            <a:r>
              <a:rPr lang="en-US" sz="6600" b="1" dirty="0">
                <a:solidFill>
                  <a:srgbClr val="0070C0"/>
                </a:solidFill>
                <a:ea typeface="Calibri"/>
                <a:cs typeface="Calibri"/>
                <a:sym typeface="Calibri"/>
              </a:rPr>
              <a:t>~$155B</a:t>
            </a:r>
            <a:endParaRPr lang="en-US" sz="6600" dirty="0">
              <a:solidFill>
                <a:srgbClr val="0070C0"/>
              </a:solidFill>
            </a:endParaRPr>
          </a:p>
        </p:txBody>
      </p:sp>
      <p:sp>
        <p:nvSpPr>
          <p:cNvPr id="92" name="Google Shape;103;p13">
            <a:extLst>
              <a:ext uri="{FF2B5EF4-FFF2-40B4-BE49-F238E27FC236}">
                <a16:creationId xmlns:a16="http://schemas.microsoft.com/office/drawing/2014/main" id="{687A1561-BD99-ED78-7258-2E57C114C1D9}"/>
              </a:ext>
            </a:extLst>
          </p:cNvPr>
          <p:cNvSpPr/>
          <p:nvPr/>
        </p:nvSpPr>
        <p:spPr>
          <a:xfrm>
            <a:off x="619359" y="6356061"/>
            <a:ext cx="3473734" cy="170160"/>
          </a:xfrm>
          <a:prstGeom prst="rect">
            <a:avLst/>
          </a:prstGeom>
          <a:solidFill>
            <a:srgbClr val="7F9CBE"/>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4" name="Google Shape;105;p13">
            <a:extLst>
              <a:ext uri="{FF2B5EF4-FFF2-40B4-BE49-F238E27FC236}">
                <a16:creationId xmlns:a16="http://schemas.microsoft.com/office/drawing/2014/main" id="{C5095754-3D87-8D98-A475-C60619FF0FE8}"/>
              </a:ext>
            </a:extLst>
          </p:cNvPr>
          <p:cNvSpPr txBox="1"/>
          <p:nvPr/>
        </p:nvSpPr>
        <p:spPr>
          <a:xfrm>
            <a:off x="619359" y="6893338"/>
            <a:ext cx="3473734" cy="101566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600" b="1" i="0" dirty="0">
                <a:solidFill>
                  <a:srgbClr val="7F9CBE"/>
                </a:solidFill>
                <a:latin typeface="Calibri"/>
                <a:ea typeface="Calibri"/>
                <a:cs typeface="Calibri"/>
                <a:sym typeface="Calibri"/>
              </a:rPr>
              <a:t>~5.4%</a:t>
            </a:r>
            <a:endParaRPr sz="6600" dirty="0">
              <a:solidFill>
                <a:srgbClr val="7F9CBE"/>
              </a:solidFill>
            </a:endParaRPr>
          </a:p>
        </p:txBody>
      </p:sp>
      <p:sp>
        <p:nvSpPr>
          <p:cNvPr id="109" name="TextBox 108">
            <a:extLst>
              <a:ext uri="{FF2B5EF4-FFF2-40B4-BE49-F238E27FC236}">
                <a16:creationId xmlns:a16="http://schemas.microsoft.com/office/drawing/2014/main" id="{A62EA75F-AC05-99D6-8E25-36067D6EB08C}"/>
              </a:ext>
            </a:extLst>
          </p:cNvPr>
          <p:cNvSpPr txBox="1"/>
          <p:nvPr/>
        </p:nvSpPr>
        <p:spPr>
          <a:xfrm>
            <a:off x="627090" y="9721733"/>
            <a:ext cx="15739196" cy="461665"/>
          </a:xfrm>
          <a:prstGeom prst="rect">
            <a:avLst/>
          </a:prstGeom>
          <a:noFill/>
        </p:spPr>
        <p:txBody>
          <a:bodyPr wrap="square">
            <a:spAutoFit/>
          </a:bodyPr>
          <a:lstStyle>
            <a:defPPr>
              <a:defRPr lang="en-US"/>
            </a:defPPr>
            <a:lvl1pPr>
              <a:buNone/>
              <a:defRPr sz="2400" b="1" i="0" u="none" strike="noStrike">
                <a:solidFill>
                  <a:schemeClr val="bg1"/>
                </a:solidFill>
                <a:effectLst/>
                <a:latin typeface="+mj-lt"/>
              </a:defRPr>
            </a:lvl1pPr>
          </a:lstStyle>
          <a:p>
            <a:r>
              <a:rPr lang="en-US" dirty="0">
                <a:sym typeface="Calibri"/>
              </a:rPr>
              <a:t>Sources: Grand View Research | Fortune Business Insights | GlobeNewswire,   2025</a:t>
            </a:r>
            <a:endParaRPr lang="en-US" dirty="0"/>
          </a:p>
        </p:txBody>
      </p:sp>
      <p:sp>
        <p:nvSpPr>
          <p:cNvPr id="3" name="Google Shape;266;p15">
            <a:extLst>
              <a:ext uri="{FF2B5EF4-FFF2-40B4-BE49-F238E27FC236}">
                <a16:creationId xmlns:a16="http://schemas.microsoft.com/office/drawing/2014/main" id="{3E930D8D-E16F-3C09-8143-7593E30DAE4B}"/>
              </a:ext>
            </a:extLst>
          </p:cNvPr>
          <p:cNvSpPr txBox="1"/>
          <p:nvPr/>
        </p:nvSpPr>
        <p:spPr>
          <a:xfrm>
            <a:off x="745358" y="2366768"/>
            <a:ext cx="3347736"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b="0" i="0" dirty="0">
                <a:latin typeface="Calibri"/>
                <a:ea typeface="Calibri"/>
                <a:cs typeface="Calibri"/>
                <a:sym typeface="Calibri"/>
              </a:rPr>
              <a:t>Europe Market Size (2024)</a:t>
            </a:r>
            <a:endParaRPr dirty="0"/>
          </a:p>
        </p:txBody>
      </p:sp>
      <p:sp>
        <p:nvSpPr>
          <p:cNvPr id="5" name="Google Shape;268;p15">
            <a:extLst>
              <a:ext uri="{FF2B5EF4-FFF2-40B4-BE49-F238E27FC236}">
                <a16:creationId xmlns:a16="http://schemas.microsoft.com/office/drawing/2014/main" id="{4FEB4DAF-BF13-FC70-A58D-073F03D87BC1}"/>
              </a:ext>
            </a:extLst>
          </p:cNvPr>
          <p:cNvSpPr txBox="1"/>
          <p:nvPr/>
        </p:nvSpPr>
        <p:spPr>
          <a:xfrm>
            <a:off x="733610" y="3708850"/>
            <a:ext cx="2314044"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b="0" i="1" dirty="0">
                <a:latin typeface="Calibri"/>
                <a:ea typeface="Calibri"/>
                <a:cs typeface="Calibri"/>
                <a:sym typeface="Calibri"/>
              </a:rPr>
              <a:t>~28% of Global Share</a:t>
            </a:r>
            <a:endParaRPr dirty="0"/>
          </a:p>
        </p:txBody>
      </p:sp>
      <p:sp>
        <p:nvSpPr>
          <p:cNvPr id="6" name="Google Shape;271;p15">
            <a:extLst>
              <a:ext uri="{FF2B5EF4-FFF2-40B4-BE49-F238E27FC236}">
                <a16:creationId xmlns:a16="http://schemas.microsoft.com/office/drawing/2014/main" id="{335E7EF3-56EA-40B3-D88B-CA4B259B48F1}"/>
              </a:ext>
            </a:extLst>
          </p:cNvPr>
          <p:cNvSpPr txBox="1"/>
          <p:nvPr/>
        </p:nvSpPr>
        <p:spPr>
          <a:xfrm>
            <a:off x="745358" y="4504506"/>
            <a:ext cx="3243390" cy="276999"/>
          </a:xfrm>
          <a:prstGeom prst="rect">
            <a:avLst/>
          </a:prstGeom>
          <a:noFill/>
          <a:ln>
            <a:noFill/>
          </a:ln>
        </p:spPr>
        <p:txBody>
          <a:bodyPr spcFirstLastPara="1" wrap="square" lIns="0" tIns="0" rIns="0" bIns="0" anchor="t" anchorCtr="0">
            <a:spAutoFit/>
          </a:bodyPr>
          <a:lstStyle>
            <a:defPPr>
              <a:defRPr lang="en-US"/>
            </a:defPPr>
            <a:lvl1pPr marR="0" lvl="0" indent="0">
              <a:spcBef>
                <a:spcPts val="0"/>
              </a:spcBef>
              <a:spcAft>
                <a:spcPts val="0"/>
              </a:spcAft>
              <a:buNone/>
              <a:defRPr b="0" i="0">
                <a:latin typeface="Calibri"/>
                <a:ea typeface="Calibri"/>
                <a:cs typeface="Calibri"/>
              </a:defRPr>
            </a:lvl1pPr>
          </a:lstStyle>
          <a:p>
            <a:r>
              <a:rPr lang="en-US" dirty="0">
                <a:sym typeface="Calibri"/>
              </a:rPr>
              <a:t>Projected by 2035</a:t>
            </a:r>
            <a:endParaRPr dirty="0"/>
          </a:p>
        </p:txBody>
      </p:sp>
      <p:sp>
        <p:nvSpPr>
          <p:cNvPr id="8" name="Google Shape;273;p15">
            <a:extLst>
              <a:ext uri="{FF2B5EF4-FFF2-40B4-BE49-F238E27FC236}">
                <a16:creationId xmlns:a16="http://schemas.microsoft.com/office/drawing/2014/main" id="{BA09C849-D709-F52E-AD3B-594256E1B94B}"/>
              </a:ext>
            </a:extLst>
          </p:cNvPr>
          <p:cNvSpPr txBox="1"/>
          <p:nvPr/>
        </p:nvSpPr>
        <p:spPr>
          <a:xfrm>
            <a:off x="745358" y="5847661"/>
            <a:ext cx="3243390" cy="276999"/>
          </a:xfrm>
          <a:prstGeom prst="rect">
            <a:avLst/>
          </a:prstGeom>
          <a:noFill/>
          <a:ln>
            <a:noFill/>
          </a:ln>
        </p:spPr>
        <p:txBody>
          <a:bodyPr spcFirstLastPara="1" wrap="square" lIns="0" tIns="0" rIns="0" bIns="0" anchor="t" anchorCtr="0">
            <a:spAutoFit/>
          </a:bodyPr>
          <a:lstStyle>
            <a:defPPr>
              <a:defRPr lang="en-US"/>
            </a:defPPr>
            <a:lvl1pPr marR="0" lvl="0" indent="0">
              <a:spcBef>
                <a:spcPts val="0"/>
              </a:spcBef>
              <a:spcAft>
                <a:spcPts val="0"/>
              </a:spcAft>
              <a:buNone/>
              <a:defRPr b="0" i="1">
                <a:latin typeface="Calibri"/>
                <a:ea typeface="Calibri"/>
                <a:cs typeface="Calibri"/>
              </a:defRPr>
            </a:lvl1pPr>
          </a:lstStyle>
          <a:p>
            <a:r>
              <a:rPr lang="en-US" dirty="0">
                <a:sym typeface="Calibri"/>
              </a:rPr>
              <a:t>Strong compound growth</a:t>
            </a:r>
            <a:endParaRPr dirty="0"/>
          </a:p>
        </p:txBody>
      </p:sp>
      <p:sp>
        <p:nvSpPr>
          <p:cNvPr id="9" name="Google Shape;276;p15">
            <a:extLst>
              <a:ext uri="{FF2B5EF4-FFF2-40B4-BE49-F238E27FC236}">
                <a16:creationId xmlns:a16="http://schemas.microsoft.com/office/drawing/2014/main" id="{B9DEA1B5-5B7E-5944-F4A0-3F11CE39BFBF}"/>
              </a:ext>
            </a:extLst>
          </p:cNvPr>
          <p:cNvSpPr txBox="1"/>
          <p:nvPr/>
        </p:nvSpPr>
        <p:spPr>
          <a:xfrm>
            <a:off x="739805" y="6590106"/>
            <a:ext cx="3260451" cy="276999"/>
          </a:xfrm>
          <a:prstGeom prst="rect">
            <a:avLst/>
          </a:prstGeom>
          <a:noFill/>
          <a:ln>
            <a:noFill/>
          </a:ln>
        </p:spPr>
        <p:txBody>
          <a:bodyPr spcFirstLastPara="1" wrap="square" lIns="0" tIns="0" rIns="0" bIns="0" anchor="t" anchorCtr="0">
            <a:spAutoFit/>
          </a:bodyPr>
          <a:lstStyle>
            <a:defPPr>
              <a:defRPr lang="en-US"/>
            </a:defPPr>
            <a:lvl1pPr marR="0" lvl="0" indent="0">
              <a:spcBef>
                <a:spcPts val="0"/>
              </a:spcBef>
              <a:spcAft>
                <a:spcPts val="0"/>
              </a:spcAft>
              <a:buNone/>
              <a:defRPr b="0" i="0">
                <a:latin typeface="Calibri"/>
                <a:ea typeface="Calibri"/>
                <a:cs typeface="Calibri"/>
              </a:defRPr>
            </a:lvl1pPr>
          </a:lstStyle>
          <a:p>
            <a:r>
              <a:rPr lang="en-US" dirty="0">
                <a:sym typeface="Calibri"/>
              </a:rPr>
              <a:t>Europe CAGR</a:t>
            </a:r>
            <a:endParaRPr dirty="0"/>
          </a:p>
        </p:txBody>
      </p:sp>
      <p:sp>
        <p:nvSpPr>
          <p:cNvPr id="11" name="Google Shape;278;p15">
            <a:extLst>
              <a:ext uri="{FF2B5EF4-FFF2-40B4-BE49-F238E27FC236}">
                <a16:creationId xmlns:a16="http://schemas.microsoft.com/office/drawing/2014/main" id="{38A97F00-3AE8-05C6-36B4-79895C2DCBE0}"/>
              </a:ext>
            </a:extLst>
          </p:cNvPr>
          <p:cNvSpPr txBox="1"/>
          <p:nvPr/>
        </p:nvSpPr>
        <p:spPr>
          <a:xfrm>
            <a:off x="745358" y="8006242"/>
            <a:ext cx="3260451" cy="276999"/>
          </a:xfrm>
          <a:prstGeom prst="rect">
            <a:avLst/>
          </a:prstGeom>
          <a:noFill/>
          <a:ln>
            <a:noFill/>
          </a:ln>
        </p:spPr>
        <p:txBody>
          <a:bodyPr spcFirstLastPara="1" wrap="square" lIns="0" tIns="0" rIns="0" bIns="0" anchor="t" anchorCtr="0">
            <a:spAutoFit/>
          </a:bodyPr>
          <a:lstStyle>
            <a:defPPr>
              <a:defRPr lang="en-US"/>
            </a:defPPr>
            <a:lvl1pPr marR="0" lvl="0" indent="0">
              <a:spcBef>
                <a:spcPts val="0"/>
              </a:spcBef>
              <a:spcAft>
                <a:spcPts val="0"/>
              </a:spcAft>
              <a:buNone/>
              <a:defRPr b="0" i="1">
                <a:latin typeface="Calibri"/>
                <a:ea typeface="Calibri"/>
                <a:cs typeface="Calibri"/>
              </a:defRPr>
            </a:lvl1pPr>
          </a:lstStyle>
          <a:p>
            <a:r>
              <a:rPr lang="en-US" dirty="0">
                <a:sym typeface="Calibri"/>
              </a:rPr>
              <a:t>2024–2035 Forecast</a:t>
            </a:r>
            <a:endParaRPr dirty="0"/>
          </a:p>
        </p:txBody>
      </p:sp>
      <p:sp>
        <p:nvSpPr>
          <p:cNvPr id="13" name="Google Shape;279;p15">
            <a:extLst>
              <a:ext uri="{FF2B5EF4-FFF2-40B4-BE49-F238E27FC236}">
                <a16:creationId xmlns:a16="http://schemas.microsoft.com/office/drawing/2014/main" id="{33060A49-92BC-37DF-E29F-243C129C4CDA}"/>
              </a:ext>
            </a:extLst>
          </p:cNvPr>
          <p:cNvSpPr/>
          <p:nvPr/>
        </p:nvSpPr>
        <p:spPr>
          <a:xfrm>
            <a:off x="4295610" y="2091681"/>
            <a:ext cx="9438281" cy="6253293"/>
          </a:xfrm>
          <a:prstGeom prst="rect">
            <a:avLst/>
          </a:prstGeom>
          <a:solidFill>
            <a:srgbClr val="FFFFFF"/>
          </a:solidFill>
          <a:ln w="9525" cap="flat" cmpd="sng">
            <a:solidFill>
              <a:srgbClr val="E2E8F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4" name="Google Shape;280;p15">
            <a:extLst>
              <a:ext uri="{FF2B5EF4-FFF2-40B4-BE49-F238E27FC236}">
                <a16:creationId xmlns:a16="http://schemas.microsoft.com/office/drawing/2014/main" id="{9AF9F41D-2365-F65F-46CE-0E1129F17131}"/>
              </a:ext>
            </a:extLst>
          </p:cNvPr>
          <p:cNvSpPr txBox="1"/>
          <p:nvPr/>
        </p:nvSpPr>
        <p:spPr>
          <a:xfrm>
            <a:off x="4663335" y="2336831"/>
            <a:ext cx="8580255"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dirty="0">
                <a:solidFill>
                  <a:srgbClr val="2D3748"/>
                </a:solidFill>
                <a:latin typeface="Calibri"/>
                <a:ea typeface="Calibri"/>
                <a:cs typeface="Calibri"/>
                <a:sym typeface="Calibri"/>
              </a:rPr>
              <a:t>Market Share by Country</a:t>
            </a:r>
            <a:endParaRPr sz="2400" dirty="0"/>
          </a:p>
        </p:txBody>
      </p:sp>
      <p:grpSp>
        <p:nvGrpSpPr>
          <p:cNvPr id="121" name="Group 120">
            <a:extLst>
              <a:ext uri="{FF2B5EF4-FFF2-40B4-BE49-F238E27FC236}">
                <a16:creationId xmlns:a16="http://schemas.microsoft.com/office/drawing/2014/main" id="{C33A9BA1-7E2D-9B66-D7E6-AAE96648D375}"/>
              </a:ext>
            </a:extLst>
          </p:cNvPr>
          <p:cNvGrpSpPr/>
          <p:nvPr/>
        </p:nvGrpSpPr>
        <p:grpSpPr>
          <a:xfrm>
            <a:off x="4663335" y="3011718"/>
            <a:ext cx="8904565" cy="369332"/>
            <a:chOff x="4719996" y="3451459"/>
            <a:chExt cx="8904565" cy="369332"/>
          </a:xfrm>
        </p:grpSpPr>
        <p:sp>
          <p:nvSpPr>
            <p:cNvPr id="15" name="Google Shape;281;p15">
              <a:extLst>
                <a:ext uri="{FF2B5EF4-FFF2-40B4-BE49-F238E27FC236}">
                  <a16:creationId xmlns:a16="http://schemas.microsoft.com/office/drawing/2014/main" id="{8448C1E0-1DA7-CB18-CF7F-45F01437E941}"/>
                </a:ext>
              </a:extLst>
            </p:cNvPr>
            <p:cNvSpPr txBox="1"/>
            <p:nvPr/>
          </p:nvSpPr>
          <p:spPr>
            <a:xfrm>
              <a:off x="4719996" y="3451459"/>
              <a:ext cx="2328926"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0" i="0" dirty="0">
                  <a:solidFill>
                    <a:srgbClr val="2D3748"/>
                  </a:solidFill>
                  <a:latin typeface="Calibri"/>
                  <a:ea typeface="Calibri"/>
                  <a:cs typeface="Calibri"/>
                  <a:sym typeface="Calibri"/>
                </a:rPr>
                <a:t>Germany</a:t>
              </a:r>
              <a:endParaRPr sz="2400" dirty="0"/>
            </a:p>
          </p:txBody>
        </p:sp>
        <p:sp>
          <p:nvSpPr>
            <p:cNvPr id="16" name="Google Shape;282;p15">
              <a:extLst>
                <a:ext uri="{FF2B5EF4-FFF2-40B4-BE49-F238E27FC236}">
                  <a16:creationId xmlns:a16="http://schemas.microsoft.com/office/drawing/2014/main" id="{55272937-679F-648E-5FCF-2A8F7239CECC}"/>
                </a:ext>
              </a:extLst>
            </p:cNvPr>
            <p:cNvSpPr/>
            <p:nvPr/>
          </p:nvSpPr>
          <p:spPr>
            <a:xfrm>
              <a:off x="7171498" y="3476778"/>
              <a:ext cx="5638454" cy="318695"/>
            </a:xfrm>
            <a:prstGeom prst="rect">
              <a:avLst/>
            </a:prstGeom>
            <a:solidFill>
              <a:srgbClr val="E2E8F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7" name="Google Shape;283;p15">
              <a:extLst>
                <a:ext uri="{FF2B5EF4-FFF2-40B4-BE49-F238E27FC236}">
                  <a16:creationId xmlns:a16="http://schemas.microsoft.com/office/drawing/2014/main" id="{83117D10-584E-A13D-6D33-10AB34EF6259}"/>
                </a:ext>
              </a:extLst>
            </p:cNvPr>
            <p:cNvSpPr/>
            <p:nvPr/>
          </p:nvSpPr>
          <p:spPr>
            <a:xfrm>
              <a:off x="7171498" y="3476778"/>
              <a:ext cx="4886657" cy="318695"/>
            </a:xfrm>
            <a:prstGeom prst="rect">
              <a:avLst/>
            </a:prstGeom>
            <a:solidFill>
              <a:srgbClr val="1D4E89"/>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 name="Google Shape;284;p15">
              <a:extLst>
                <a:ext uri="{FF2B5EF4-FFF2-40B4-BE49-F238E27FC236}">
                  <a16:creationId xmlns:a16="http://schemas.microsoft.com/office/drawing/2014/main" id="{C37396CF-5A48-584B-BE6C-34974A3F2EC3}"/>
                </a:ext>
              </a:extLst>
            </p:cNvPr>
            <p:cNvSpPr txBox="1"/>
            <p:nvPr/>
          </p:nvSpPr>
          <p:spPr>
            <a:xfrm>
              <a:off x="12981557" y="3451459"/>
              <a:ext cx="643004"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dirty="0">
                  <a:solidFill>
                    <a:srgbClr val="1D4E89"/>
                  </a:solidFill>
                  <a:latin typeface="Calibri"/>
                  <a:ea typeface="Calibri"/>
                  <a:cs typeface="Calibri"/>
                  <a:sym typeface="Calibri"/>
                </a:rPr>
                <a:t>26%</a:t>
              </a:r>
              <a:endParaRPr sz="2400" dirty="0"/>
            </a:p>
          </p:txBody>
        </p:sp>
      </p:grpSp>
      <p:grpSp>
        <p:nvGrpSpPr>
          <p:cNvPr id="120" name="Group 119">
            <a:extLst>
              <a:ext uri="{FF2B5EF4-FFF2-40B4-BE49-F238E27FC236}">
                <a16:creationId xmlns:a16="http://schemas.microsoft.com/office/drawing/2014/main" id="{F10E0F33-A16B-BA90-ECA7-65F453507905}"/>
              </a:ext>
            </a:extLst>
          </p:cNvPr>
          <p:cNvGrpSpPr/>
          <p:nvPr/>
        </p:nvGrpSpPr>
        <p:grpSpPr>
          <a:xfrm>
            <a:off x="4663335" y="3788113"/>
            <a:ext cx="8904565" cy="369332"/>
            <a:chOff x="4719996" y="4186909"/>
            <a:chExt cx="8904565" cy="369332"/>
          </a:xfrm>
        </p:grpSpPr>
        <p:sp>
          <p:nvSpPr>
            <p:cNvPr id="19" name="Google Shape;285;p15">
              <a:extLst>
                <a:ext uri="{FF2B5EF4-FFF2-40B4-BE49-F238E27FC236}">
                  <a16:creationId xmlns:a16="http://schemas.microsoft.com/office/drawing/2014/main" id="{09803496-4F0F-35F5-1966-CF5833BAEBDC}"/>
                </a:ext>
              </a:extLst>
            </p:cNvPr>
            <p:cNvSpPr txBox="1"/>
            <p:nvPr/>
          </p:nvSpPr>
          <p:spPr>
            <a:xfrm>
              <a:off x="4719996" y="4186909"/>
              <a:ext cx="2328926"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0" i="0">
                  <a:solidFill>
                    <a:srgbClr val="2D3748"/>
                  </a:solidFill>
                  <a:latin typeface="Calibri"/>
                  <a:ea typeface="Calibri"/>
                  <a:cs typeface="Calibri"/>
                  <a:sym typeface="Calibri"/>
                </a:rPr>
                <a:t>France</a:t>
              </a:r>
              <a:endParaRPr sz="2400"/>
            </a:p>
          </p:txBody>
        </p:sp>
        <p:sp>
          <p:nvSpPr>
            <p:cNvPr id="20" name="Google Shape;286;p15">
              <a:extLst>
                <a:ext uri="{FF2B5EF4-FFF2-40B4-BE49-F238E27FC236}">
                  <a16:creationId xmlns:a16="http://schemas.microsoft.com/office/drawing/2014/main" id="{D75F5F93-4E08-D489-515D-5B8CB9BCA485}"/>
                </a:ext>
              </a:extLst>
            </p:cNvPr>
            <p:cNvSpPr/>
            <p:nvPr/>
          </p:nvSpPr>
          <p:spPr>
            <a:xfrm>
              <a:off x="7171498" y="4212228"/>
              <a:ext cx="5638454" cy="318695"/>
            </a:xfrm>
            <a:prstGeom prst="rect">
              <a:avLst/>
            </a:prstGeom>
            <a:solidFill>
              <a:srgbClr val="E2E8F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1" name="Google Shape;287;p15">
              <a:extLst>
                <a:ext uri="{FF2B5EF4-FFF2-40B4-BE49-F238E27FC236}">
                  <a16:creationId xmlns:a16="http://schemas.microsoft.com/office/drawing/2014/main" id="{180CFE6E-8FA7-B800-5713-EAB37F47302A}"/>
                </a:ext>
              </a:extLst>
            </p:cNvPr>
            <p:cNvSpPr/>
            <p:nvPr/>
          </p:nvSpPr>
          <p:spPr>
            <a:xfrm>
              <a:off x="7171498" y="4212228"/>
              <a:ext cx="2631276" cy="318695"/>
            </a:xfrm>
            <a:prstGeom prst="rect">
              <a:avLst/>
            </a:prstGeom>
            <a:solidFill>
              <a:srgbClr val="02809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5" name="Google Shape;288;p15">
              <a:extLst>
                <a:ext uri="{FF2B5EF4-FFF2-40B4-BE49-F238E27FC236}">
                  <a16:creationId xmlns:a16="http://schemas.microsoft.com/office/drawing/2014/main" id="{F828CCF9-2302-E38C-7C1D-7AF0959E25FB}"/>
                </a:ext>
              </a:extLst>
            </p:cNvPr>
            <p:cNvSpPr txBox="1"/>
            <p:nvPr/>
          </p:nvSpPr>
          <p:spPr>
            <a:xfrm>
              <a:off x="12981557" y="4186909"/>
              <a:ext cx="643004"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a:solidFill>
                    <a:srgbClr val="028090"/>
                  </a:solidFill>
                  <a:latin typeface="Calibri"/>
                  <a:ea typeface="Calibri"/>
                  <a:cs typeface="Calibri"/>
                  <a:sym typeface="Calibri"/>
                </a:rPr>
                <a:t>14%</a:t>
              </a:r>
              <a:endParaRPr sz="2400"/>
            </a:p>
          </p:txBody>
        </p:sp>
      </p:grpSp>
      <p:grpSp>
        <p:nvGrpSpPr>
          <p:cNvPr id="119" name="Group 118">
            <a:extLst>
              <a:ext uri="{FF2B5EF4-FFF2-40B4-BE49-F238E27FC236}">
                <a16:creationId xmlns:a16="http://schemas.microsoft.com/office/drawing/2014/main" id="{F8E68F39-9992-6FF5-1E48-4AE666068D19}"/>
              </a:ext>
            </a:extLst>
          </p:cNvPr>
          <p:cNvGrpSpPr/>
          <p:nvPr/>
        </p:nvGrpSpPr>
        <p:grpSpPr>
          <a:xfrm>
            <a:off x="4663335" y="4564508"/>
            <a:ext cx="8904565" cy="369332"/>
            <a:chOff x="4719996" y="5033687"/>
            <a:chExt cx="8904565" cy="369332"/>
          </a:xfrm>
        </p:grpSpPr>
        <p:sp>
          <p:nvSpPr>
            <p:cNvPr id="64" name="Google Shape;289;p15">
              <a:extLst>
                <a:ext uri="{FF2B5EF4-FFF2-40B4-BE49-F238E27FC236}">
                  <a16:creationId xmlns:a16="http://schemas.microsoft.com/office/drawing/2014/main" id="{9E124E88-9A2C-20D3-D134-511B16CA96F8}"/>
                </a:ext>
              </a:extLst>
            </p:cNvPr>
            <p:cNvSpPr txBox="1"/>
            <p:nvPr/>
          </p:nvSpPr>
          <p:spPr>
            <a:xfrm>
              <a:off x="4719996" y="5033687"/>
              <a:ext cx="2328926"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0" i="0">
                  <a:solidFill>
                    <a:srgbClr val="2D3748"/>
                  </a:solidFill>
                  <a:latin typeface="Calibri"/>
                  <a:ea typeface="Calibri"/>
                  <a:cs typeface="Calibri"/>
                  <a:sym typeface="Calibri"/>
                </a:rPr>
                <a:t>Belgium</a:t>
              </a:r>
              <a:endParaRPr sz="2400"/>
            </a:p>
          </p:txBody>
        </p:sp>
        <p:sp>
          <p:nvSpPr>
            <p:cNvPr id="66" name="Google Shape;290;p15">
              <a:extLst>
                <a:ext uri="{FF2B5EF4-FFF2-40B4-BE49-F238E27FC236}">
                  <a16:creationId xmlns:a16="http://schemas.microsoft.com/office/drawing/2014/main" id="{9DFD9EBF-0A6E-7004-CAAF-1BBE0BBD0676}"/>
                </a:ext>
              </a:extLst>
            </p:cNvPr>
            <p:cNvSpPr/>
            <p:nvPr/>
          </p:nvSpPr>
          <p:spPr>
            <a:xfrm>
              <a:off x="7171498" y="5059006"/>
              <a:ext cx="5638454" cy="318695"/>
            </a:xfrm>
            <a:prstGeom prst="rect">
              <a:avLst/>
            </a:prstGeom>
            <a:solidFill>
              <a:srgbClr val="E2E8F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2" name="Google Shape;291;p15">
              <a:extLst>
                <a:ext uri="{FF2B5EF4-FFF2-40B4-BE49-F238E27FC236}">
                  <a16:creationId xmlns:a16="http://schemas.microsoft.com/office/drawing/2014/main" id="{1122E7CC-FDDB-C709-55DF-E393422AAE00}"/>
                </a:ext>
              </a:extLst>
            </p:cNvPr>
            <p:cNvSpPr/>
            <p:nvPr/>
          </p:nvSpPr>
          <p:spPr>
            <a:xfrm>
              <a:off x="7171498" y="5059006"/>
              <a:ext cx="2067430" cy="318695"/>
            </a:xfrm>
            <a:prstGeom prst="rect">
              <a:avLst/>
            </a:prstGeom>
            <a:solidFill>
              <a:srgbClr val="0070C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3" name="Google Shape;292;p15">
              <a:extLst>
                <a:ext uri="{FF2B5EF4-FFF2-40B4-BE49-F238E27FC236}">
                  <a16:creationId xmlns:a16="http://schemas.microsoft.com/office/drawing/2014/main" id="{E8801225-315E-83CB-3B50-2CDD8239A61C}"/>
                </a:ext>
              </a:extLst>
            </p:cNvPr>
            <p:cNvSpPr txBox="1"/>
            <p:nvPr/>
          </p:nvSpPr>
          <p:spPr>
            <a:xfrm>
              <a:off x="12981557" y="5033687"/>
              <a:ext cx="643004"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dirty="0">
                  <a:solidFill>
                    <a:srgbClr val="0070C0"/>
                  </a:solidFill>
                  <a:latin typeface="Calibri"/>
                  <a:ea typeface="Calibri"/>
                  <a:cs typeface="Calibri"/>
                  <a:sym typeface="Calibri"/>
                </a:rPr>
                <a:t>11%</a:t>
              </a:r>
              <a:endParaRPr sz="2400" dirty="0">
                <a:solidFill>
                  <a:srgbClr val="0070C0"/>
                </a:solidFill>
              </a:endParaRPr>
            </a:p>
          </p:txBody>
        </p:sp>
      </p:grpSp>
      <p:grpSp>
        <p:nvGrpSpPr>
          <p:cNvPr id="118" name="Group 117">
            <a:extLst>
              <a:ext uri="{FF2B5EF4-FFF2-40B4-BE49-F238E27FC236}">
                <a16:creationId xmlns:a16="http://schemas.microsoft.com/office/drawing/2014/main" id="{BD478B6D-14C5-C271-7241-B8F5790BE448}"/>
              </a:ext>
            </a:extLst>
          </p:cNvPr>
          <p:cNvGrpSpPr/>
          <p:nvPr/>
        </p:nvGrpSpPr>
        <p:grpSpPr>
          <a:xfrm>
            <a:off x="4663335" y="5340903"/>
            <a:ext cx="8904565" cy="369332"/>
            <a:chOff x="4719996" y="5657811"/>
            <a:chExt cx="8904565" cy="369332"/>
          </a:xfrm>
        </p:grpSpPr>
        <p:sp>
          <p:nvSpPr>
            <p:cNvPr id="74" name="Google Shape;293;p15">
              <a:extLst>
                <a:ext uri="{FF2B5EF4-FFF2-40B4-BE49-F238E27FC236}">
                  <a16:creationId xmlns:a16="http://schemas.microsoft.com/office/drawing/2014/main" id="{0BD7F5AB-503B-A1B4-E2E1-61B4F0E9527A}"/>
                </a:ext>
              </a:extLst>
            </p:cNvPr>
            <p:cNvSpPr txBox="1"/>
            <p:nvPr/>
          </p:nvSpPr>
          <p:spPr>
            <a:xfrm>
              <a:off x="4719996" y="5657811"/>
              <a:ext cx="2328926"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0" i="0">
                  <a:solidFill>
                    <a:srgbClr val="2D3748"/>
                  </a:solidFill>
                  <a:latin typeface="Calibri"/>
                  <a:ea typeface="Calibri"/>
                  <a:cs typeface="Calibri"/>
                  <a:sym typeface="Calibri"/>
                </a:rPr>
                <a:t>Netherlands</a:t>
              </a:r>
              <a:endParaRPr sz="2400"/>
            </a:p>
          </p:txBody>
        </p:sp>
        <p:sp>
          <p:nvSpPr>
            <p:cNvPr id="75" name="Google Shape;294;p15">
              <a:extLst>
                <a:ext uri="{FF2B5EF4-FFF2-40B4-BE49-F238E27FC236}">
                  <a16:creationId xmlns:a16="http://schemas.microsoft.com/office/drawing/2014/main" id="{D2F4B4AF-CA3F-7F28-EE08-A8F7322354B5}"/>
                </a:ext>
              </a:extLst>
            </p:cNvPr>
            <p:cNvSpPr/>
            <p:nvPr/>
          </p:nvSpPr>
          <p:spPr>
            <a:xfrm>
              <a:off x="7171498" y="5683130"/>
              <a:ext cx="5638454" cy="318695"/>
            </a:xfrm>
            <a:prstGeom prst="rect">
              <a:avLst/>
            </a:prstGeom>
            <a:solidFill>
              <a:srgbClr val="E2E8F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6" name="Google Shape;295;p15">
              <a:extLst>
                <a:ext uri="{FF2B5EF4-FFF2-40B4-BE49-F238E27FC236}">
                  <a16:creationId xmlns:a16="http://schemas.microsoft.com/office/drawing/2014/main" id="{F8ED367E-ADB2-D701-C7E7-313214A227CA}"/>
                </a:ext>
              </a:extLst>
            </p:cNvPr>
            <p:cNvSpPr/>
            <p:nvPr/>
          </p:nvSpPr>
          <p:spPr>
            <a:xfrm>
              <a:off x="7171498" y="5683130"/>
              <a:ext cx="1879485" cy="318695"/>
            </a:xfrm>
            <a:prstGeom prst="rect">
              <a:avLst/>
            </a:prstGeom>
            <a:solidFill>
              <a:srgbClr val="598BE5"/>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7" name="Google Shape;296;p15">
              <a:extLst>
                <a:ext uri="{FF2B5EF4-FFF2-40B4-BE49-F238E27FC236}">
                  <a16:creationId xmlns:a16="http://schemas.microsoft.com/office/drawing/2014/main" id="{99985649-F51A-C83A-A875-448BCB48950E}"/>
                </a:ext>
              </a:extLst>
            </p:cNvPr>
            <p:cNvSpPr txBox="1"/>
            <p:nvPr/>
          </p:nvSpPr>
          <p:spPr>
            <a:xfrm>
              <a:off x="12981557" y="5657811"/>
              <a:ext cx="643004"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dirty="0">
                  <a:solidFill>
                    <a:srgbClr val="598BE5"/>
                  </a:solidFill>
                  <a:latin typeface="Calibri"/>
                  <a:ea typeface="Calibri"/>
                  <a:cs typeface="Calibri"/>
                  <a:sym typeface="Calibri"/>
                </a:rPr>
                <a:t>10%</a:t>
              </a:r>
              <a:endParaRPr sz="2400" dirty="0">
                <a:solidFill>
                  <a:srgbClr val="598BE5"/>
                </a:solidFill>
              </a:endParaRPr>
            </a:p>
          </p:txBody>
        </p:sp>
      </p:grpSp>
      <p:grpSp>
        <p:nvGrpSpPr>
          <p:cNvPr id="117" name="Group 116">
            <a:extLst>
              <a:ext uri="{FF2B5EF4-FFF2-40B4-BE49-F238E27FC236}">
                <a16:creationId xmlns:a16="http://schemas.microsoft.com/office/drawing/2014/main" id="{01BE6CF8-DE26-A002-D2A4-0C88F204AFC3}"/>
              </a:ext>
            </a:extLst>
          </p:cNvPr>
          <p:cNvGrpSpPr/>
          <p:nvPr/>
        </p:nvGrpSpPr>
        <p:grpSpPr>
          <a:xfrm>
            <a:off x="4663335" y="6117298"/>
            <a:ext cx="8904565" cy="369332"/>
            <a:chOff x="4719996" y="6393263"/>
            <a:chExt cx="8904565" cy="369332"/>
          </a:xfrm>
        </p:grpSpPr>
        <p:sp>
          <p:nvSpPr>
            <p:cNvPr id="78" name="Google Shape;297;p15">
              <a:extLst>
                <a:ext uri="{FF2B5EF4-FFF2-40B4-BE49-F238E27FC236}">
                  <a16:creationId xmlns:a16="http://schemas.microsoft.com/office/drawing/2014/main" id="{03DF334A-AB98-FBAB-ABCF-EADE42C84E38}"/>
                </a:ext>
              </a:extLst>
            </p:cNvPr>
            <p:cNvSpPr txBox="1"/>
            <p:nvPr/>
          </p:nvSpPr>
          <p:spPr>
            <a:xfrm>
              <a:off x="4719996" y="6393263"/>
              <a:ext cx="2328926"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0" i="0">
                  <a:solidFill>
                    <a:srgbClr val="2D3748"/>
                  </a:solidFill>
                  <a:latin typeface="Calibri"/>
                  <a:ea typeface="Calibri"/>
                  <a:cs typeface="Calibri"/>
                  <a:sym typeface="Calibri"/>
                </a:rPr>
                <a:t>UK</a:t>
              </a:r>
              <a:endParaRPr sz="2400"/>
            </a:p>
          </p:txBody>
        </p:sp>
        <p:sp>
          <p:nvSpPr>
            <p:cNvPr id="79" name="Google Shape;298;p15">
              <a:extLst>
                <a:ext uri="{FF2B5EF4-FFF2-40B4-BE49-F238E27FC236}">
                  <a16:creationId xmlns:a16="http://schemas.microsoft.com/office/drawing/2014/main" id="{238236B3-CA89-3BF5-5DE2-4267B067583A}"/>
                </a:ext>
              </a:extLst>
            </p:cNvPr>
            <p:cNvSpPr/>
            <p:nvPr/>
          </p:nvSpPr>
          <p:spPr>
            <a:xfrm>
              <a:off x="7171498" y="6418582"/>
              <a:ext cx="5638454" cy="318695"/>
            </a:xfrm>
            <a:prstGeom prst="rect">
              <a:avLst/>
            </a:prstGeom>
            <a:solidFill>
              <a:srgbClr val="E2E8F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0" name="Google Shape;299;p15">
              <a:extLst>
                <a:ext uri="{FF2B5EF4-FFF2-40B4-BE49-F238E27FC236}">
                  <a16:creationId xmlns:a16="http://schemas.microsoft.com/office/drawing/2014/main" id="{C4D6F878-1D53-140A-AA63-24291E741C28}"/>
                </a:ext>
              </a:extLst>
            </p:cNvPr>
            <p:cNvSpPr/>
            <p:nvPr/>
          </p:nvSpPr>
          <p:spPr>
            <a:xfrm>
              <a:off x="7171498" y="6418582"/>
              <a:ext cx="1691536" cy="318695"/>
            </a:xfrm>
            <a:prstGeom prst="rect">
              <a:avLst/>
            </a:prstGeom>
            <a:solidFill>
              <a:srgbClr val="92D05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1" name="Google Shape;300;p15">
              <a:extLst>
                <a:ext uri="{FF2B5EF4-FFF2-40B4-BE49-F238E27FC236}">
                  <a16:creationId xmlns:a16="http://schemas.microsoft.com/office/drawing/2014/main" id="{D1F00531-0935-0185-98D2-8FBB0973D0D5}"/>
                </a:ext>
              </a:extLst>
            </p:cNvPr>
            <p:cNvSpPr txBox="1"/>
            <p:nvPr/>
          </p:nvSpPr>
          <p:spPr>
            <a:xfrm>
              <a:off x="12981557" y="6393263"/>
              <a:ext cx="643004"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dirty="0">
                  <a:solidFill>
                    <a:srgbClr val="92D050"/>
                  </a:solidFill>
                  <a:latin typeface="Calibri"/>
                  <a:ea typeface="Calibri"/>
                  <a:cs typeface="Calibri"/>
                  <a:sym typeface="Calibri"/>
                </a:rPr>
                <a:t>9%</a:t>
              </a:r>
              <a:endParaRPr sz="2400" dirty="0">
                <a:solidFill>
                  <a:srgbClr val="92D050"/>
                </a:solidFill>
              </a:endParaRPr>
            </a:p>
          </p:txBody>
        </p:sp>
      </p:grpSp>
      <p:grpSp>
        <p:nvGrpSpPr>
          <p:cNvPr id="116" name="Group 115">
            <a:extLst>
              <a:ext uri="{FF2B5EF4-FFF2-40B4-BE49-F238E27FC236}">
                <a16:creationId xmlns:a16="http://schemas.microsoft.com/office/drawing/2014/main" id="{208DD6C8-23C4-6780-9C7F-E2F7F5A14DAE}"/>
              </a:ext>
            </a:extLst>
          </p:cNvPr>
          <p:cNvGrpSpPr/>
          <p:nvPr/>
        </p:nvGrpSpPr>
        <p:grpSpPr>
          <a:xfrm>
            <a:off x="4663335" y="6893693"/>
            <a:ext cx="8904565" cy="369332"/>
            <a:chOff x="4719996" y="7128712"/>
            <a:chExt cx="8904565" cy="369332"/>
          </a:xfrm>
        </p:grpSpPr>
        <p:sp>
          <p:nvSpPr>
            <p:cNvPr id="85" name="Google Shape;301;p15">
              <a:extLst>
                <a:ext uri="{FF2B5EF4-FFF2-40B4-BE49-F238E27FC236}">
                  <a16:creationId xmlns:a16="http://schemas.microsoft.com/office/drawing/2014/main" id="{D120D1C3-98F9-D342-81B5-8A9E6C05B1EC}"/>
                </a:ext>
              </a:extLst>
            </p:cNvPr>
            <p:cNvSpPr txBox="1"/>
            <p:nvPr/>
          </p:nvSpPr>
          <p:spPr>
            <a:xfrm>
              <a:off x="4719996" y="7128712"/>
              <a:ext cx="2328926"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0" i="0">
                  <a:solidFill>
                    <a:srgbClr val="2D3748"/>
                  </a:solidFill>
                  <a:latin typeface="Calibri"/>
                  <a:ea typeface="Calibri"/>
                  <a:cs typeface="Calibri"/>
                  <a:sym typeface="Calibri"/>
                </a:rPr>
                <a:t>Italy</a:t>
              </a:r>
              <a:endParaRPr sz="2400"/>
            </a:p>
          </p:txBody>
        </p:sp>
        <p:sp>
          <p:nvSpPr>
            <p:cNvPr id="86" name="Google Shape;302;p15">
              <a:extLst>
                <a:ext uri="{FF2B5EF4-FFF2-40B4-BE49-F238E27FC236}">
                  <a16:creationId xmlns:a16="http://schemas.microsoft.com/office/drawing/2014/main" id="{4099F557-E7A1-8368-5369-652FC8EA8752}"/>
                </a:ext>
              </a:extLst>
            </p:cNvPr>
            <p:cNvSpPr/>
            <p:nvPr/>
          </p:nvSpPr>
          <p:spPr>
            <a:xfrm>
              <a:off x="7171498" y="7154031"/>
              <a:ext cx="5638454" cy="318695"/>
            </a:xfrm>
            <a:prstGeom prst="rect">
              <a:avLst/>
            </a:prstGeom>
            <a:solidFill>
              <a:srgbClr val="E2E8F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7" name="Google Shape;303;p15">
              <a:extLst>
                <a:ext uri="{FF2B5EF4-FFF2-40B4-BE49-F238E27FC236}">
                  <a16:creationId xmlns:a16="http://schemas.microsoft.com/office/drawing/2014/main" id="{D8B3234C-419C-29CB-18CC-5145ADACC67D}"/>
                </a:ext>
              </a:extLst>
            </p:cNvPr>
            <p:cNvSpPr/>
            <p:nvPr/>
          </p:nvSpPr>
          <p:spPr>
            <a:xfrm>
              <a:off x="7171498" y="7154031"/>
              <a:ext cx="1503588" cy="318695"/>
            </a:xfrm>
            <a:prstGeom prst="rect">
              <a:avLst/>
            </a:prstGeom>
            <a:solidFill>
              <a:srgbClr val="0F766E"/>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6" name="Google Shape;304;p15">
              <a:extLst>
                <a:ext uri="{FF2B5EF4-FFF2-40B4-BE49-F238E27FC236}">
                  <a16:creationId xmlns:a16="http://schemas.microsoft.com/office/drawing/2014/main" id="{9849FAF7-1F8A-F8BB-02E1-B47BBBC50025}"/>
                </a:ext>
              </a:extLst>
            </p:cNvPr>
            <p:cNvSpPr txBox="1"/>
            <p:nvPr/>
          </p:nvSpPr>
          <p:spPr>
            <a:xfrm>
              <a:off x="12981557" y="7128712"/>
              <a:ext cx="643004"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a:solidFill>
                    <a:srgbClr val="0F766E"/>
                  </a:solidFill>
                  <a:latin typeface="Calibri"/>
                  <a:ea typeface="Calibri"/>
                  <a:cs typeface="Calibri"/>
                  <a:sym typeface="Calibri"/>
                </a:rPr>
                <a:t>8%</a:t>
              </a:r>
              <a:endParaRPr sz="2400"/>
            </a:p>
          </p:txBody>
        </p:sp>
      </p:grpSp>
      <p:grpSp>
        <p:nvGrpSpPr>
          <p:cNvPr id="115" name="Group 114">
            <a:extLst>
              <a:ext uri="{FF2B5EF4-FFF2-40B4-BE49-F238E27FC236}">
                <a16:creationId xmlns:a16="http://schemas.microsoft.com/office/drawing/2014/main" id="{28ACBF05-363B-CBA4-6BDA-0449AB54D567}"/>
              </a:ext>
            </a:extLst>
          </p:cNvPr>
          <p:cNvGrpSpPr/>
          <p:nvPr/>
        </p:nvGrpSpPr>
        <p:grpSpPr>
          <a:xfrm>
            <a:off x="4663335" y="7670087"/>
            <a:ext cx="8904565" cy="369332"/>
            <a:chOff x="4719996" y="7757513"/>
            <a:chExt cx="8904565" cy="369332"/>
          </a:xfrm>
        </p:grpSpPr>
        <p:sp>
          <p:nvSpPr>
            <p:cNvPr id="97" name="Google Shape;305;p15">
              <a:extLst>
                <a:ext uri="{FF2B5EF4-FFF2-40B4-BE49-F238E27FC236}">
                  <a16:creationId xmlns:a16="http://schemas.microsoft.com/office/drawing/2014/main" id="{57924B40-68E1-FE39-B322-AE10AF6D81D1}"/>
                </a:ext>
              </a:extLst>
            </p:cNvPr>
            <p:cNvSpPr txBox="1"/>
            <p:nvPr/>
          </p:nvSpPr>
          <p:spPr>
            <a:xfrm>
              <a:off x="4719996" y="7757513"/>
              <a:ext cx="2328926"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0" i="0">
                  <a:solidFill>
                    <a:srgbClr val="2D3748"/>
                  </a:solidFill>
                  <a:latin typeface="Calibri"/>
                  <a:ea typeface="Calibri"/>
                  <a:cs typeface="Calibri"/>
                  <a:sym typeface="Calibri"/>
                </a:rPr>
                <a:t>Other EU</a:t>
              </a:r>
              <a:endParaRPr sz="2400"/>
            </a:p>
          </p:txBody>
        </p:sp>
        <p:sp>
          <p:nvSpPr>
            <p:cNvPr id="98" name="Google Shape;306;p15">
              <a:extLst>
                <a:ext uri="{FF2B5EF4-FFF2-40B4-BE49-F238E27FC236}">
                  <a16:creationId xmlns:a16="http://schemas.microsoft.com/office/drawing/2014/main" id="{5595295D-6AC9-8CCC-FCDE-56FAA821579A}"/>
                </a:ext>
              </a:extLst>
            </p:cNvPr>
            <p:cNvSpPr/>
            <p:nvPr/>
          </p:nvSpPr>
          <p:spPr>
            <a:xfrm>
              <a:off x="7171498" y="7782832"/>
              <a:ext cx="5638454" cy="318695"/>
            </a:xfrm>
            <a:prstGeom prst="rect">
              <a:avLst/>
            </a:prstGeom>
            <a:solidFill>
              <a:srgbClr val="E2E8F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8" name="Google Shape;307;p15">
              <a:extLst>
                <a:ext uri="{FF2B5EF4-FFF2-40B4-BE49-F238E27FC236}">
                  <a16:creationId xmlns:a16="http://schemas.microsoft.com/office/drawing/2014/main" id="{A7B1D52F-D214-273B-5FE1-C85F89887894}"/>
                </a:ext>
              </a:extLst>
            </p:cNvPr>
            <p:cNvSpPr/>
            <p:nvPr/>
          </p:nvSpPr>
          <p:spPr>
            <a:xfrm>
              <a:off x="7171498" y="7782832"/>
              <a:ext cx="4134863" cy="318695"/>
            </a:xfrm>
            <a:prstGeom prst="rect">
              <a:avLst/>
            </a:prstGeom>
            <a:solidFill>
              <a:srgbClr val="7F9CBE"/>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10" name="Google Shape;308;p15">
              <a:extLst>
                <a:ext uri="{FF2B5EF4-FFF2-40B4-BE49-F238E27FC236}">
                  <a16:creationId xmlns:a16="http://schemas.microsoft.com/office/drawing/2014/main" id="{6530A299-C068-C2CB-B5A1-605BF6DE8969}"/>
                </a:ext>
              </a:extLst>
            </p:cNvPr>
            <p:cNvSpPr txBox="1"/>
            <p:nvPr/>
          </p:nvSpPr>
          <p:spPr>
            <a:xfrm>
              <a:off x="12981557" y="7757513"/>
              <a:ext cx="643004"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dirty="0">
                  <a:solidFill>
                    <a:srgbClr val="7F9CBE"/>
                  </a:solidFill>
                  <a:latin typeface="Calibri"/>
                  <a:ea typeface="Calibri"/>
                  <a:cs typeface="Calibri"/>
                  <a:sym typeface="Calibri"/>
                </a:rPr>
                <a:t>22%</a:t>
              </a:r>
              <a:endParaRPr sz="2400" dirty="0">
                <a:solidFill>
                  <a:srgbClr val="7F9CBE"/>
                </a:solidFill>
              </a:endParaRPr>
            </a:p>
          </p:txBody>
        </p:sp>
      </p:grpSp>
      <p:sp>
        <p:nvSpPr>
          <p:cNvPr id="113" name="Google Shape;102;p13">
            <a:extLst>
              <a:ext uri="{FF2B5EF4-FFF2-40B4-BE49-F238E27FC236}">
                <a16:creationId xmlns:a16="http://schemas.microsoft.com/office/drawing/2014/main" id="{B1B5A16D-1572-DDFD-8BB5-0704B8EC2A60}"/>
              </a:ext>
            </a:extLst>
          </p:cNvPr>
          <p:cNvSpPr/>
          <p:nvPr/>
        </p:nvSpPr>
        <p:spPr>
          <a:xfrm>
            <a:off x="568417" y="8427860"/>
            <a:ext cx="17064361" cy="1019746"/>
          </a:xfrm>
          <a:prstGeom prst="rect">
            <a:avLst/>
          </a:prstGeom>
          <a:solidFill>
            <a:schemeClr val="bg1">
              <a:lumMod val="95000"/>
            </a:schemeClr>
          </a:solidFill>
          <a:ln w="9525" cap="flat" cmpd="sng">
            <a:solidFill>
              <a:srgbClr val="25567E"/>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3" name="TextBox 122">
            <a:extLst>
              <a:ext uri="{FF2B5EF4-FFF2-40B4-BE49-F238E27FC236}">
                <a16:creationId xmlns:a16="http://schemas.microsoft.com/office/drawing/2014/main" id="{401D17EE-8600-130A-F800-5CB1762197E4}"/>
              </a:ext>
            </a:extLst>
          </p:cNvPr>
          <p:cNvSpPr txBox="1"/>
          <p:nvPr/>
        </p:nvSpPr>
        <p:spPr>
          <a:xfrm>
            <a:off x="14043965" y="2388563"/>
            <a:ext cx="3594133" cy="5693866"/>
          </a:xfrm>
          <a:prstGeom prst="rect">
            <a:avLst/>
          </a:prstGeom>
          <a:noFill/>
        </p:spPr>
        <p:txBody>
          <a:bodyPr wrap="square">
            <a:spAutoFit/>
          </a:bodyPr>
          <a:lstStyle/>
          <a:p>
            <a:pPr rtl="0">
              <a:buNone/>
            </a:pPr>
            <a:r>
              <a:rPr lang="en-IN" sz="2400" b="1" i="0" u="none" strike="noStrike" dirty="0">
                <a:solidFill>
                  <a:schemeClr val="bg1"/>
                </a:solidFill>
                <a:effectLst/>
              </a:rPr>
              <a:t>Growth drivers</a:t>
            </a:r>
            <a:endParaRPr lang="en-IN" sz="2400" i="0" u="none" strike="noStrike" dirty="0">
              <a:solidFill>
                <a:schemeClr val="bg1"/>
              </a:solidFill>
            </a:endParaRPr>
          </a:p>
          <a:p>
            <a:pPr rtl="0">
              <a:buNone/>
            </a:pPr>
            <a:endParaRPr lang="en-IN" sz="2000" b="0" dirty="0">
              <a:solidFill>
                <a:schemeClr val="bg1"/>
              </a:solidFill>
              <a:effectLst/>
            </a:endParaRPr>
          </a:p>
          <a:p>
            <a:pPr rtl="0">
              <a:buNone/>
            </a:pPr>
            <a:endParaRPr lang="en-IN" sz="2000" b="0" dirty="0">
              <a:solidFill>
                <a:schemeClr val="bg1"/>
              </a:solidFill>
              <a:effectLst/>
            </a:endParaRPr>
          </a:p>
          <a:p>
            <a:pPr rtl="0">
              <a:buNone/>
            </a:pPr>
            <a:r>
              <a:rPr lang="en-IN" sz="2000" b="0" i="0" u="none" strike="noStrike" dirty="0">
                <a:solidFill>
                  <a:schemeClr val="bg1"/>
                </a:solidFill>
                <a:effectLst/>
              </a:rPr>
              <a:t>Regulatory Landscape</a:t>
            </a:r>
            <a:endParaRPr lang="en-IN" sz="2000" b="0" dirty="0">
              <a:solidFill>
                <a:schemeClr val="bg1"/>
              </a:solidFill>
              <a:effectLst/>
            </a:endParaRPr>
          </a:p>
          <a:p>
            <a:pPr rtl="0">
              <a:buNone/>
            </a:pPr>
            <a:r>
              <a:rPr lang="en-IN" sz="2000" b="0" i="0" u="none" strike="noStrike" dirty="0">
                <a:solidFill>
                  <a:schemeClr val="bg1"/>
                </a:solidFill>
                <a:effectLst/>
              </a:rPr>
              <a:t>REACH &amp; CLP raise the bar - creating a quality edge for compliant distributors.</a:t>
            </a:r>
            <a:endParaRPr lang="en-IN" sz="2000" b="0" dirty="0">
              <a:solidFill>
                <a:schemeClr val="bg1"/>
              </a:solidFill>
              <a:effectLst/>
            </a:endParaRPr>
          </a:p>
          <a:p>
            <a:pPr>
              <a:buNone/>
            </a:pPr>
            <a:endParaRPr lang="en-IN" sz="2000" b="0" dirty="0">
              <a:solidFill>
                <a:schemeClr val="bg1"/>
              </a:solidFill>
              <a:effectLst/>
            </a:endParaRPr>
          </a:p>
          <a:p>
            <a:pPr rtl="0">
              <a:buNone/>
            </a:pPr>
            <a:r>
              <a:rPr lang="en-IN" sz="2000" b="0" i="0" u="none" strike="noStrike" dirty="0">
                <a:solidFill>
                  <a:schemeClr val="bg1"/>
                </a:solidFill>
                <a:effectLst/>
              </a:rPr>
              <a:t>Key Hubs: Germany · Netherlands (Rotterdam) · Belgium (Antwerp) · France · Switzerland · Poland</a:t>
            </a:r>
            <a:endParaRPr lang="en-IN" sz="2000" b="0" dirty="0">
              <a:solidFill>
                <a:schemeClr val="bg1"/>
              </a:solidFill>
              <a:effectLst/>
            </a:endParaRPr>
          </a:p>
          <a:p>
            <a:pPr>
              <a:buNone/>
            </a:pPr>
            <a:endParaRPr lang="en-IN" sz="2000" b="0" dirty="0">
              <a:solidFill>
                <a:schemeClr val="bg1"/>
              </a:solidFill>
              <a:effectLst/>
            </a:endParaRPr>
          </a:p>
          <a:p>
            <a:pPr rtl="0">
              <a:buNone/>
            </a:pPr>
            <a:r>
              <a:rPr lang="en-IN" sz="2000" b="0" i="0" u="none" strike="noStrike" dirty="0">
                <a:solidFill>
                  <a:schemeClr val="bg1"/>
                </a:solidFill>
                <a:effectLst/>
              </a:rPr>
              <a:t>Antwerp–Rhine corridor expansion</a:t>
            </a:r>
            <a:endParaRPr lang="en-IN" sz="2000" b="0" dirty="0">
              <a:solidFill>
                <a:schemeClr val="bg1"/>
              </a:solidFill>
              <a:effectLst/>
            </a:endParaRPr>
          </a:p>
          <a:p>
            <a:pPr>
              <a:buNone/>
            </a:pPr>
            <a:endParaRPr lang="en-IN" sz="2000" b="0" dirty="0">
              <a:solidFill>
                <a:schemeClr val="bg1"/>
              </a:solidFill>
              <a:effectLst/>
            </a:endParaRPr>
          </a:p>
          <a:p>
            <a:pPr rtl="0">
              <a:buNone/>
            </a:pPr>
            <a:r>
              <a:rPr lang="en-IN" sz="2000" b="0" i="0" u="none" strike="noStrike" dirty="0">
                <a:solidFill>
                  <a:schemeClr val="bg1"/>
                </a:solidFill>
                <a:effectLst/>
              </a:rPr>
              <a:t>Digital supply chain transformation</a:t>
            </a:r>
            <a:endParaRPr lang="en-IN" sz="2000" b="0" dirty="0">
              <a:solidFill>
                <a:schemeClr val="bg1"/>
              </a:solidFill>
              <a:effectLst/>
            </a:endParaRPr>
          </a:p>
        </p:txBody>
      </p:sp>
      <p:cxnSp>
        <p:nvCxnSpPr>
          <p:cNvPr id="125" name="Straight Connector 124">
            <a:extLst>
              <a:ext uri="{FF2B5EF4-FFF2-40B4-BE49-F238E27FC236}">
                <a16:creationId xmlns:a16="http://schemas.microsoft.com/office/drawing/2014/main" id="{7CED6BCB-BB2C-062C-082E-19594E2EAE40}"/>
              </a:ext>
            </a:extLst>
          </p:cNvPr>
          <p:cNvCxnSpPr/>
          <p:nvPr/>
        </p:nvCxnSpPr>
        <p:spPr>
          <a:xfrm>
            <a:off x="13905496" y="3078990"/>
            <a:ext cx="35900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878F8A8-CCF5-6578-9B6B-406305C212F7}"/>
              </a:ext>
            </a:extLst>
          </p:cNvPr>
          <p:cNvCxnSpPr/>
          <p:nvPr/>
        </p:nvCxnSpPr>
        <p:spPr>
          <a:xfrm>
            <a:off x="13905496" y="4781505"/>
            <a:ext cx="35900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6EB07A06-4109-3DD3-E2E9-73843AA414D1}"/>
              </a:ext>
            </a:extLst>
          </p:cNvPr>
          <p:cNvCxnSpPr/>
          <p:nvPr/>
        </p:nvCxnSpPr>
        <p:spPr>
          <a:xfrm>
            <a:off x="13905496" y="6356061"/>
            <a:ext cx="35900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5EDD0DD7-914A-285D-49BA-8048CD5377ED}"/>
              </a:ext>
            </a:extLst>
          </p:cNvPr>
          <p:cNvCxnSpPr/>
          <p:nvPr/>
        </p:nvCxnSpPr>
        <p:spPr>
          <a:xfrm>
            <a:off x="13905496" y="7237707"/>
            <a:ext cx="35900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A71C1EAF-6633-2044-1A49-672C3E75C870}"/>
              </a:ext>
            </a:extLst>
          </p:cNvPr>
          <p:cNvSpPr txBox="1"/>
          <p:nvPr/>
        </p:nvSpPr>
        <p:spPr>
          <a:xfrm>
            <a:off x="745358" y="8509874"/>
            <a:ext cx="4405762" cy="892552"/>
          </a:xfrm>
          <a:prstGeom prst="rect">
            <a:avLst/>
          </a:prstGeom>
          <a:noFill/>
        </p:spPr>
        <p:txBody>
          <a:bodyPr wrap="square">
            <a:spAutoFit/>
          </a:bodyPr>
          <a:lstStyle/>
          <a:p>
            <a:pPr algn="ctr" rtl="0">
              <a:buNone/>
            </a:pPr>
            <a:r>
              <a:rPr lang="en-US" sz="3200" b="1" i="0" u="none" strike="noStrike" dirty="0">
                <a:solidFill>
                  <a:srgbClr val="25567E"/>
                </a:solidFill>
                <a:effectLst/>
                <a:latin typeface="Calibri" panose="020F0502020204030204" pitchFamily="34" charset="0"/>
              </a:rPr>
              <a:t>28,000+</a:t>
            </a:r>
            <a:endParaRPr lang="en-US" sz="3200" b="0" dirty="0">
              <a:solidFill>
                <a:srgbClr val="25567E"/>
              </a:solidFill>
              <a:effectLst/>
            </a:endParaRPr>
          </a:p>
          <a:p>
            <a:pPr algn="ctr" rtl="0">
              <a:buNone/>
            </a:pPr>
            <a:r>
              <a:rPr lang="en-US" sz="2000" b="1" i="0" u="none" strike="noStrike" dirty="0">
                <a:effectLst/>
                <a:latin typeface="Calibri" panose="020F0502020204030204" pitchFamily="34" charset="0"/>
              </a:rPr>
              <a:t>Chemical Companies in EU</a:t>
            </a:r>
            <a:endParaRPr lang="en-IN" sz="2000" b="1" dirty="0"/>
          </a:p>
        </p:txBody>
      </p:sp>
      <p:sp>
        <p:nvSpPr>
          <p:cNvPr id="131" name="TextBox 130">
            <a:extLst>
              <a:ext uri="{FF2B5EF4-FFF2-40B4-BE49-F238E27FC236}">
                <a16:creationId xmlns:a16="http://schemas.microsoft.com/office/drawing/2014/main" id="{0E009DCC-6DAB-34BC-1EB2-C1DC86BF3FB3}"/>
              </a:ext>
            </a:extLst>
          </p:cNvPr>
          <p:cNvSpPr txBox="1"/>
          <p:nvPr/>
        </p:nvSpPr>
        <p:spPr>
          <a:xfrm>
            <a:off x="6750581" y="8509874"/>
            <a:ext cx="4405762" cy="892552"/>
          </a:xfrm>
          <a:prstGeom prst="rect">
            <a:avLst/>
          </a:prstGeom>
          <a:noFill/>
        </p:spPr>
        <p:txBody>
          <a:bodyPr wrap="square">
            <a:spAutoFit/>
          </a:bodyPr>
          <a:lstStyle/>
          <a:p>
            <a:pPr algn="ctr"/>
            <a:r>
              <a:rPr lang="fr-FR" sz="3200" b="1" dirty="0">
                <a:solidFill>
                  <a:srgbClr val="25567E"/>
                </a:solidFill>
                <a:latin typeface="Calibri" panose="020F0502020204030204" pitchFamily="34" charset="0"/>
              </a:rPr>
              <a:t>~€220 Billion</a:t>
            </a:r>
          </a:p>
          <a:p>
            <a:pPr algn="ctr"/>
            <a:r>
              <a:rPr lang="fr-FR" sz="2000" b="1" dirty="0">
                <a:latin typeface="Calibri" panose="020F0502020204030204" pitchFamily="34" charset="0"/>
              </a:rPr>
              <a:t>EU Chemical Exports (2024)</a:t>
            </a:r>
          </a:p>
        </p:txBody>
      </p:sp>
      <p:sp>
        <p:nvSpPr>
          <p:cNvPr id="132" name="TextBox 131">
            <a:extLst>
              <a:ext uri="{FF2B5EF4-FFF2-40B4-BE49-F238E27FC236}">
                <a16:creationId xmlns:a16="http://schemas.microsoft.com/office/drawing/2014/main" id="{FEAF36D7-25C2-BA21-901A-6A232BA8DF37}"/>
              </a:ext>
            </a:extLst>
          </p:cNvPr>
          <p:cNvSpPr txBox="1"/>
          <p:nvPr/>
        </p:nvSpPr>
        <p:spPr>
          <a:xfrm>
            <a:off x="12037353" y="8509874"/>
            <a:ext cx="4405762" cy="892552"/>
          </a:xfrm>
          <a:prstGeom prst="rect">
            <a:avLst/>
          </a:prstGeom>
          <a:noFill/>
        </p:spPr>
        <p:txBody>
          <a:bodyPr wrap="square">
            <a:spAutoFit/>
          </a:bodyPr>
          <a:lstStyle/>
          <a:p>
            <a:pPr algn="ctr"/>
            <a:r>
              <a:rPr lang="en-IN" sz="3200" b="1" dirty="0">
                <a:solidFill>
                  <a:srgbClr val="25567E"/>
                </a:solidFill>
                <a:latin typeface="Calibri" panose="020F0502020204030204" pitchFamily="34" charset="0"/>
              </a:rPr>
              <a:t>Antwerp–Rhine Corridor</a:t>
            </a:r>
          </a:p>
          <a:p>
            <a:pPr algn="ctr"/>
            <a:r>
              <a:rPr lang="en-IN" sz="2000" b="1" dirty="0">
                <a:latin typeface="Calibri" panose="020F0502020204030204" pitchFamily="34" charset="0"/>
              </a:rPr>
              <a:t>Strategic Hub</a:t>
            </a:r>
          </a:p>
        </p:txBody>
      </p:sp>
    </p:spTree>
    <p:extLst>
      <p:ext uri="{BB962C8B-B14F-4D97-AF65-F5344CB8AC3E}">
        <p14:creationId xmlns:p14="http://schemas.microsoft.com/office/powerpoint/2010/main" val="2592743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E17C3-F2C7-33B0-FF61-7EB7BD579935}"/>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E6FA68F3-8E41-7095-2CC2-AAAD4D97BF04}"/>
              </a:ext>
            </a:extLst>
          </p:cNvPr>
          <p:cNvGrpSpPr/>
          <p:nvPr/>
        </p:nvGrpSpPr>
        <p:grpSpPr>
          <a:xfrm>
            <a:off x="642799" y="2942420"/>
            <a:ext cx="2667808" cy="2017351"/>
            <a:chOff x="642799" y="2746477"/>
            <a:chExt cx="2667808" cy="2017351"/>
          </a:xfrm>
        </p:grpSpPr>
        <p:sp>
          <p:nvSpPr>
            <p:cNvPr id="67" name="Google Shape;102;p13">
              <a:extLst>
                <a:ext uri="{FF2B5EF4-FFF2-40B4-BE49-F238E27FC236}">
                  <a16:creationId xmlns:a16="http://schemas.microsoft.com/office/drawing/2014/main" id="{2F9E740D-3294-2D2E-07D6-F728E924F807}"/>
                </a:ext>
              </a:extLst>
            </p:cNvPr>
            <p:cNvSpPr/>
            <p:nvPr/>
          </p:nvSpPr>
          <p:spPr>
            <a:xfrm>
              <a:off x="649901" y="2746477"/>
              <a:ext cx="2660706" cy="2017351"/>
            </a:xfrm>
            <a:prstGeom prst="rect">
              <a:avLst/>
            </a:prstGeom>
            <a:solidFill>
              <a:srgbClr val="FFFFFF"/>
            </a:solidFill>
            <a:ln w="9525" cap="flat" cmpd="sng">
              <a:solidFill>
                <a:srgbClr val="E2E8F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8" name="Google Shape;103;p13">
              <a:extLst>
                <a:ext uri="{FF2B5EF4-FFF2-40B4-BE49-F238E27FC236}">
                  <a16:creationId xmlns:a16="http://schemas.microsoft.com/office/drawing/2014/main" id="{86DD5192-67DC-3426-92CA-3F612BE6DFED}"/>
                </a:ext>
              </a:extLst>
            </p:cNvPr>
            <p:cNvSpPr/>
            <p:nvPr/>
          </p:nvSpPr>
          <p:spPr>
            <a:xfrm>
              <a:off x="642799" y="2746477"/>
              <a:ext cx="2661520" cy="126812"/>
            </a:xfrm>
            <a:prstGeom prst="rect">
              <a:avLst/>
            </a:prstGeom>
            <a:solidFill>
              <a:srgbClr val="25567E"/>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6" name="Group 25">
            <a:extLst>
              <a:ext uri="{FF2B5EF4-FFF2-40B4-BE49-F238E27FC236}">
                <a16:creationId xmlns:a16="http://schemas.microsoft.com/office/drawing/2014/main" id="{A962C677-4A40-C60F-8B51-E06A59342BA4}"/>
              </a:ext>
            </a:extLst>
          </p:cNvPr>
          <p:cNvGrpSpPr/>
          <p:nvPr/>
        </p:nvGrpSpPr>
        <p:grpSpPr>
          <a:xfrm>
            <a:off x="3433724" y="2942420"/>
            <a:ext cx="2667808" cy="2017351"/>
            <a:chOff x="642799" y="2746477"/>
            <a:chExt cx="2667808" cy="2017351"/>
          </a:xfrm>
        </p:grpSpPr>
        <p:sp>
          <p:nvSpPr>
            <p:cNvPr id="27" name="Google Shape;102;p13">
              <a:extLst>
                <a:ext uri="{FF2B5EF4-FFF2-40B4-BE49-F238E27FC236}">
                  <a16:creationId xmlns:a16="http://schemas.microsoft.com/office/drawing/2014/main" id="{1BFA4CE2-CDE3-8973-B8B6-BC13E05418AE}"/>
                </a:ext>
              </a:extLst>
            </p:cNvPr>
            <p:cNvSpPr/>
            <p:nvPr/>
          </p:nvSpPr>
          <p:spPr>
            <a:xfrm>
              <a:off x="649901" y="2746477"/>
              <a:ext cx="2660706" cy="2017351"/>
            </a:xfrm>
            <a:prstGeom prst="rect">
              <a:avLst/>
            </a:prstGeom>
            <a:solidFill>
              <a:srgbClr val="FFFFFF"/>
            </a:solidFill>
            <a:ln w="9525" cap="flat" cmpd="sng">
              <a:solidFill>
                <a:srgbClr val="E2E8F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8" name="Google Shape;103;p13">
              <a:extLst>
                <a:ext uri="{FF2B5EF4-FFF2-40B4-BE49-F238E27FC236}">
                  <a16:creationId xmlns:a16="http://schemas.microsoft.com/office/drawing/2014/main" id="{0EDB3D7B-2CC2-9C31-E4CD-D21B6FC57DBA}"/>
                </a:ext>
              </a:extLst>
            </p:cNvPr>
            <p:cNvSpPr/>
            <p:nvPr/>
          </p:nvSpPr>
          <p:spPr>
            <a:xfrm>
              <a:off x="642799" y="2746477"/>
              <a:ext cx="2661520" cy="126812"/>
            </a:xfrm>
            <a:prstGeom prst="rect">
              <a:avLst/>
            </a:prstGeom>
            <a:solidFill>
              <a:srgbClr val="1F5CCB"/>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9" name="Group 28">
            <a:extLst>
              <a:ext uri="{FF2B5EF4-FFF2-40B4-BE49-F238E27FC236}">
                <a16:creationId xmlns:a16="http://schemas.microsoft.com/office/drawing/2014/main" id="{C3D0086B-F800-74DD-8492-31E0F7669B8C}"/>
              </a:ext>
            </a:extLst>
          </p:cNvPr>
          <p:cNvGrpSpPr/>
          <p:nvPr/>
        </p:nvGrpSpPr>
        <p:grpSpPr>
          <a:xfrm>
            <a:off x="6171393" y="2942420"/>
            <a:ext cx="2667808" cy="2017351"/>
            <a:chOff x="642799" y="2746477"/>
            <a:chExt cx="2667808" cy="2017351"/>
          </a:xfrm>
        </p:grpSpPr>
        <p:sp>
          <p:nvSpPr>
            <p:cNvPr id="30" name="Google Shape;102;p13">
              <a:extLst>
                <a:ext uri="{FF2B5EF4-FFF2-40B4-BE49-F238E27FC236}">
                  <a16:creationId xmlns:a16="http://schemas.microsoft.com/office/drawing/2014/main" id="{B599C512-C033-0BE4-0D01-B6CE467F8D02}"/>
                </a:ext>
              </a:extLst>
            </p:cNvPr>
            <p:cNvSpPr/>
            <p:nvPr/>
          </p:nvSpPr>
          <p:spPr>
            <a:xfrm>
              <a:off x="649901" y="2746477"/>
              <a:ext cx="2660706" cy="2017351"/>
            </a:xfrm>
            <a:prstGeom prst="rect">
              <a:avLst/>
            </a:prstGeom>
            <a:solidFill>
              <a:srgbClr val="FFFFFF"/>
            </a:solidFill>
            <a:ln w="9525" cap="flat" cmpd="sng">
              <a:solidFill>
                <a:srgbClr val="E2E8F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103;p13">
              <a:extLst>
                <a:ext uri="{FF2B5EF4-FFF2-40B4-BE49-F238E27FC236}">
                  <a16:creationId xmlns:a16="http://schemas.microsoft.com/office/drawing/2014/main" id="{4B8E1143-12AC-844B-644B-D3DAE3AB6A51}"/>
                </a:ext>
              </a:extLst>
            </p:cNvPr>
            <p:cNvSpPr/>
            <p:nvPr/>
          </p:nvSpPr>
          <p:spPr>
            <a:xfrm>
              <a:off x="642799" y="2746477"/>
              <a:ext cx="2661520" cy="126812"/>
            </a:xfrm>
            <a:prstGeom prst="rect">
              <a:avLst/>
            </a:prstGeom>
            <a:solidFill>
              <a:srgbClr val="598BE5"/>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grpSp>
      <p:sp>
        <p:nvSpPr>
          <p:cNvPr id="2" name="Title 1">
            <a:extLst>
              <a:ext uri="{FF2B5EF4-FFF2-40B4-BE49-F238E27FC236}">
                <a16:creationId xmlns:a16="http://schemas.microsoft.com/office/drawing/2014/main" id="{37B3472D-C7C9-9E89-AD6B-79571BEEA853}"/>
              </a:ext>
            </a:extLst>
          </p:cNvPr>
          <p:cNvSpPr>
            <a:spLocks noGrp="1"/>
          </p:cNvSpPr>
          <p:nvPr>
            <p:ph type="title"/>
          </p:nvPr>
        </p:nvSpPr>
        <p:spPr/>
        <p:txBody>
          <a:bodyPr anchor="ctr"/>
          <a:lstStyle/>
          <a:p>
            <a:r>
              <a:rPr lang="en-IN" sz="4400" spc="20" dirty="0">
                <a:solidFill>
                  <a:srgbClr val="FFFFFF"/>
                </a:solidFill>
                <a:latin typeface="+mn-lt"/>
              </a:rPr>
              <a:t>Chemical distribution market: Europe</a:t>
            </a:r>
            <a:endParaRPr lang="en-US" sz="4400" spc="20" dirty="0">
              <a:solidFill>
                <a:srgbClr val="FFFFFF"/>
              </a:solidFill>
              <a:latin typeface="+mn-lt"/>
            </a:endParaRPr>
          </a:p>
        </p:txBody>
      </p:sp>
      <p:sp>
        <p:nvSpPr>
          <p:cNvPr id="65" name="TextBox 64">
            <a:extLst>
              <a:ext uri="{FF2B5EF4-FFF2-40B4-BE49-F238E27FC236}">
                <a16:creationId xmlns:a16="http://schemas.microsoft.com/office/drawing/2014/main" id="{38EF2ECA-58E0-DA02-CEFC-FF1995B66D67}"/>
              </a:ext>
            </a:extLst>
          </p:cNvPr>
          <p:cNvSpPr txBox="1"/>
          <p:nvPr/>
        </p:nvSpPr>
        <p:spPr>
          <a:xfrm>
            <a:off x="0" y="1349267"/>
            <a:ext cx="18303145" cy="584775"/>
          </a:xfrm>
          <a:prstGeom prst="rect">
            <a:avLst/>
          </a:prstGeom>
          <a:noFill/>
        </p:spPr>
        <p:txBody>
          <a:bodyPr wrap="square">
            <a:spAutoFit/>
          </a:bodyPr>
          <a:lstStyle>
            <a:defPPr>
              <a:defRPr lang="en-US"/>
            </a:defPPr>
            <a:lvl1pPr algn="ctr" defTabSz="1371600">
              <a:buClr>
                <a:srgbClr val="44546A"/>
              </a:buClr>
              <a:buSzPts val="2200"/>
              <a:defRPr sz="3200" kern="0">
                <a:solidFill>
                  <a:srgbClr val="000000"/>
                </a:solidFill>
                <a:latin typeface="Calibri" panose="020F0502020204030204" pitchFamily="34" charset="0"/>
                <a:cs typeface="Calibri" panose="020F0502020204030204" pitchFamily="34" charset="0"/>
              </a:defRPr>
            </a:lvl1pPr>
          </a:lstStyle>
          <a:p>
            <a:r>
              <a:rPr lang="en-US" dirty="0"/>
              <a:t>Europe's two most strategic chemical distribution hubs</a:t>
            </a:r>
          </a:p>
        </p:txBody>
      </p:sp>
      <p:sp>
        <p:nvSpPr>
          <p:cNvPr id="84" name="Google Shape;102;p13">
            <a:extLst>
              <a:ext uri="{FF2B5EF4-FFF2-40B4-BE49-F238E27FC236}">
                <a16:creationId xmlns:a16="http://schemas.microsoft.com/office/drawing/2014/main" id="{C9ADCE09-CF22-44AC-F8A2-261D89C28770}"/>
              </a:ext>
            </a:extLst>
          </p:cNvPr>
          <p:cNvSpPr/>
          <p:nvPr/>
        </p:nvSpPr>
        <p:spPr>
          <a:xfrm>
            <a:off x="629747" y="2168168"/>
            <a:ext cx="8209454" cy="604611"/>
          </a:xfrm>
          <a:prstGeom prst="rect">
            <a:avLst/>
          </a:prstGeom>
          <a:solidFill>
            <a:srgbClr val="25567E"/>
          </a:solidFill>
          <a:ln w="9525" cap="flat" cmpd="sng">
            <a:solidFill>
              <a:srgbClr val="E2E8F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9" name="TextBox 108">
            <a:extLst>
              <a:ext uri="{FF2B5EF4-FFF2-40B4-BE49-F238E27FC236}">
                <a16:creationId xmlns:a16="http://schemas.microsoft.com/office/drawing/2014/main" id="{7B4025E2-02E1-2A94-D5DE-9EB8024F0A09}"/>
              </a:ext>
            </a:extLst>
          </p:cNvPr>
          <p:cNvSpPr txBox="1"/>
          <p:nvPr/>
        </p:nvSpPr>
        <p:spPr>
          <a:xfrm>
            <a:off x="627090" y="9721733"/>
            <a:ext cx="15739196" cy="369332"/>
          </a:xfrm>
          <a:prstGeom prst="rect">
            <a:avLst/>
          </a:prstGeom>
          <a:noFill/>
        </p:spPr>
        <p:txBody>
          <a:bodyPr wrap="square">
            <a:spAutoFit/>
          </a:bodyPr>
          <a:lstStyle>
            <a:defPPr>
              <a:defRPr lang="en-US"/>
            </a:defPPr>
            <a:lvl1pPr>
              <a:buNone/>
              <a:defRPr sz="2400" b="1" i="0" u="none" strike="noStrike">
                <a:solidFill>
                  <a:schemeClr val="bg1"/>
                </a:solidFill>
                <a:effectLst/>
                <a:latin typeface="+mj-lt"/>
              </a:defRPr>
            </a:lvl1pPr>
          </a:lstStyle>
          <a:p>
            <a:r>
              <a:rPr lang="en-IN" sz="1800" b="0" dirty="0">
                <a:latin typeface="Calibri" panose="020F0502020204030204" pitchFamily="34" charset="0"/>
              </a:rPr>
              <a:t>Sources: Grand View Research | Fortune Business Insights | GlobeNewswire,   2025  |  VCI (German Chemical Industry)  |  </a:t>
            </a:r>
            <a:r>
              <a:rPr lang="en-IN" sz="1800" b="0" dirty="0" err="1">
                <a:latin typeface="Calibri" panose="020F0502020204030204" pitchFamily="34" charset="0"/>
              </a:rPr>
              <a:t>Essenscia</a:t>
            </a:r>
            <a:r>
              <a:rPr lang="en-IN" sz="1800" b="0" dirty="0">
                <a:latin typeface="Calibri" panose="020F0502020204030204" pitchFamily="34" charset="0"/>
              </a:rPr>
              <a:t> Belgium</a:t>
            </a:r>
            <a:endParaRPr lang="en-IN" sz="1800" b="0" dirty="0"/>
          </a:p>
        </p:txBody>
      </p:sp>
      <p:sp>
        <p:nvSpPr>
          <p:cNvPr id="70" name="Google Shape;105;p13">
            <a:extLst>
              <a:ext uri="{FF2B5EF4-FFF2-40B4-BE49-F238E27FC236}">
                <a16:creationId xmlns:a16="http://schemas.microsoft.com/office/drawing/2014/main" id="{C2957328-9191-7700-C7D6-D69C0687B566}"/>
              </a:ext>
            </a:extLst>
          </p:cNvPr>
          <p:cNvSpPr txBox="1"/>
          <p:nvPr/>
        </p:nvSpPr>
        <p:spPr>
          <a:xfrm>
            <a:off x="627090" y="3487306"/>
            <a:ext cx="2677229" cy="1015663"/>
          </a:xfrm>
          <a:prstGeom prst="rect">
            <a:avLst/>
          </a:prstGeom>
          <a:noFill/>
          <a:ln>
            <a:noFill/>
          </a:ln>
        </p:spPr>
        <p:txBody>
          <a:bodyPr spcFirstLastPara="1" wrap="square" lIns="0" tIns="0" rIns="0" bIns="0" anchor="t" anchorCtr="0">
            <a:spAutoFit/>
          </a:bodyPr>
          <a:lstStyle/>
          <a:p>
            <a:pPr algn="ctr"/>
            <a:r>
              <a:rPr lang="en-US" sz="6600" b="1" dirty="0">
                <a:solidFill>
                  <a:srgbClr val="25567E"/>
                </a:solidFill>
                <a:latin typeface="Calibri" panose="020F0502020204030204" pitchFamily="34" charset="0"/>
              </a:rPr>
              <a:t>~$22B</a:t>
            </a:r>
            <a:endParaRPr lang="en-US" sz="6600" dirty="0">
              <a:solidFill>
                <a:srgbClr val="25567E"/>
              </a:solidFill>
            </a:endParaRPr>
          </a:p>
        </p:txBody>
      </p:sp>
      <p:sp>
        <p:nvSpPr>
          <p:cNvPr id="3" name="Google Shape;266;p15">
            <a:extLst>
              <a:ext uri="{FF2B5EF4-FFF2-40B4-BE49-F238E27FC236}">
                <a16:creationId xmlns:a16="http://schemas.microsoft.com/office/drawing/2014/main" id="{73CAD864-2669-FD2A-9FFF-73A908B2C329}"/>
              </a:ext>
            </a:extLst>
          </p:cNvPr>
          <p:cNvSpPr txBox="1"/>
          <p:nvPr/>
        </p:nvSpPr>
        <p:spPr>
          <a:xfrm>
            <a:off x="745358" y="3216372"/>
            <a:ext cx="2558961" cy="276999"/>
          </a:xfrm>
          <a:prstGeom prst="rect">
            <a:avLst/>
          </a:prstGeom>
          <a:noFill/>
          <a:ln>
            <a:noFill/>
          </a:ln>
        </p:spPr>
        <p:txBody>
          <a:bodyPr spcFirstLastPara="1" wrap="square" lIns="0" tIns="0" rIns="0" bIns="0" anchor="t" anchorCtr="0">
            <a:spAutoFit/>
          </a:bodyPr>
          <a:lstStyle/>
          <a:p>
            <a:r>
              <a:rPr lang="en-US" dirty="0">
                <a:latin typeface="Calibri" panose="020F0502020204030204" pitchFamily="34" charset="0"/>
              </a:rPr>
              <a:t>Market Size (2024)</a:t>
            </a:r>
            <a:endParaRPr lang="en-US" dirty="0"/>
          </a:p>
        </p:txBody>
      </p:sp>
      <p:sp>
        <p:nvSpPr>
          <p:cNvPr id="5" name="Google Shape;268;p15">
            <a:extLst>
              <a:ext uri="{FF2B5EF4-FFF2-40B4-BE49-F238E27FC236}">
                <a16:creationId xmlns:a16="http://schemas.microsoft.com/office/drawing/2014/main" id="{CFBFBC66-39C0-2503-7916-95FF20DAF8CB}"/>
              </a:ext>
            </a:extLst>
          </p:cNvPr>
          <p:cNvSpPr txBox="1"/>
          <p:nvPr/>
        </p:nvSpPr>
        <p:spPr>
          <a:xfrm>
            <a:off x="733610" y="4589237"/>
            <a:ext cx="2314044" cy="276999"/>
          </a:xfrm>
          <a:prstGeom prst="rect">
            <a:avLst/>
          </a:prstGeom>
          <a:noFill/>
          <a:ln>
            <a:noFill/>
          </a:ln>
        </p:spPr>
        <p:txBody>
          <a:bodyPr spcFirstLastPara="1" wrap="square" lIns="0" tIns="0" rIns="0" bIns="0" anchor="t" anchorCtr="0">
            <a:spAutoFit/>
          </a:bodyPr>
          <a:lstStyle/>
          <a:p>
            <a:r>
              <a:rPr lang="en-US" i="1" dirty="0">
                <a:latin typeface="Calibri" panose="020F0502020204030204" pitchFamily="34" charset="0"/>
              </a:rPr>
              <a:t>2024 Estimate</a:t>
            </a:r>
            <a:endParaRPr lang="en-US" dirty="0"/>
          </a:p>
        </p:txBody>
      </p:sp>
      <p:sp>
        <p:nvSpPr>
          <p:cNvPr id="90" name="Google Shape;105;p13">
            <a:extLst>
              <a:ext uri="{FF2B5EF4-FFF2-40B4-BE49-F238E27FC236}">
                <a16:creationId xmlns:a16="http://schemas.microsoft.com/office/drawing/2014/main" id="{8551FC9A-6761-602D-03DD-A16AD719F1C4}"/>
              </a:ext>
            </a:extLst>
          </p:cNvPr>
          <p:cNvSpPr txBox="1"/>
          <p:nvPr/>
        </p:nvSpPr>
        <p:spPr>
          <a:xfrm>
            <a:off x="3424765" y="3487306"/>
            <a:ext cx="2670479" cy="1015663"/>
          </a:xfrm>
          <a:prstGeom prst="rect">
            <a:avLst/>
          </a:prstGeom>
          <a:noFill/>
          <a:ln>
            <a:noFill/>
          </a:ln>
        </p:spPr>
        <p:txBody>
          <a:bodyPr spcFirstLastPara="1" wrap="square" lIns="0" tIns="0" rIns="0" bIns="0" anchor="t" anchorCtr="0">
            <a:spAutoFit/>
          </a:bodyPr>
          <a:lstStyle/>
          <a:p>
            <a:pPr algn="ctr"/>
            <a:r>
              <a:rPr lang="en-IN" sz="6600" b="1" dirty="0">
                <a:solidFill>
                  <a:srgbClr val="1F5CCB"/>
                </a:solidFill>
                <a:latin typeface="Calibri" panose="020F0502020204030204" pitchFamily="34" charset="0"/>
              </a:rPr>
              <a:t>~26%</a:t>
            </a:r>
            <a:endParaRPr lang="en-IN" sz="6600" dirty="0">
              <a:solidFill>
                <a:srgbClr val="1F5CCB"/>
              </a:solidFill>
            </a:endParaRPr>
          </a:p>
        </p:txBody>
      </p:sp>
      <p:sp>
        <p:nvSpPr>
          <p:cNvPr id="6" name="Google Shape;271;p15">
            <a:extLst>
              <a:ext uri="{FF2B5EF4-FFF2-40B4-BE49-F238E27FC236}">
                <a16:creationId xmlns:a16="http://schemas.microsoft.com/office/drawing/2014/main" id="{B00B6FCA-A06B-CFAD-94D6-7D9AF936C4F1}"/>
              </a:ext>
            </a:extLst>
          </p:cNvPr>
          <p:cNvSpPr txBox="1"/>
          <p:nvPr/>
        </p:nvSpPr>
        <p:spPr>
          <a:xfrm>
            <a:off x="3543033" y="3216372"/>
            <a:ext cx="2486292" cy="276999"/>
          </a:xfrm>
          <a:prstGeom prst="rect">
            <a:avLst/>
          </a:prstGeom>
          <a:noFill/>
          <a:ln>
            <a:noFill/>
          </a:ln>
        </p:spPr>
        <p:txBody>
          <a:bodyPr spcFirstLastPara="1" wrap="square" lIns="0" tIns="0" rIns="0" bIns="0" anchor="t" anchorCtr="0">
            <a:spAutoFit/>
          </a:bodyPr>
          <a:lstStyle>
            <a:defPPr>
              <a:defRPr lang="en-US"/>
            </a:defPPr>
            <a:lvl1pPr marR="0" lvl="0" indent="0">
              <a:spcBef>
                <a:spcPts val="0"/>
              </a:spcBef>
              <a:spcAft>
                <a:spcPts val="0"/>
              </a:spcAft>
              <a:buNone/>
              <a:defRPr b="0" i="0">
                <a:latin typeface="Calibri"/>
                <a:ea typeface="Calibri"/>
                <a:cs typeface="Calibri"/>
              </a:defRPr>
            </a:lvl1pPr>
          </a:lstStyle>
          <a:p>
            <a:r>
              <a:rPr lang="en-IN" dirty="0">
                <a:latin typeface="Calibri" panose="020F0502020204030204" pitchFamily="34" charset="0"/>
              </a:rPr>
              <a:t>EU Market Share</a:t>
            </a:r>
            <a:endParaRPr lang="en-IN" dirty="0"/>
          </a:p>
        </p:txBody>
      </p:sp>
      <p:sp>
        <p:nvSpPr>
          <p:cNvPr id="8" name="Google Shape;273;p15">
            <a:extLst>
              <a:ext uri="{FF2B5EF4-FFF2-40B4-BE49-F238E27FC236}">
                <a16:creationId xmlns:a16="http://schemas.microsoft.com/office/drawing/2014/main" id="{C1A1A4D6-DD38-DC78-F78F-94C032613CC4}"/>
              </a:ext>
            </a:extLst>
          </p:cNvPr>
          <p:cNvSpPr txBox="1"/>
          <p:nvPr/>
        </p:nvSpPr>
        <p:spPr>
          <a:xfrm>
            <a:off x="3543033" y="4589237"/>
            <a:ext cx="2552211" cy="276999"/>
          </a:xfrm>
          <a:prstGeom prst="rect">
            <a:avLst/>
          </a:prstGeom>
          <a:noFill/>
          <a:ln>
            <a:noFill/>
          </a:ln>
        </p:spPr>
        <p:txBody>
          <a:bodyPr spcFirstLastPara="1" wrap="square" lIns="0" tIns="0" rIns="0" bIns="0" anchor="t" anchorCtr="0">
            <a:spAutoFit/>
          </a:bodyPr>
          <a:lstStyle>
            <a:defPPr>
              <a:defRPr lang="en-US"/>
            </a:defPPr>
            <a:lvl1pPr marR="0" lvl="0" indent="0">
              <a:spcBef>
                <a:spcPts val="0"/>
              </a:spcBef>
              <a:spcAft>
                <a:spcPts val="0"/>
              </a:spcAft>
              <a:buNone/>
              <a:defRPr b="0" i="1">
                <a:latin typeface="Calibri"/>
                <a:ea typeface="Calibri"/>
                <a:cs typeface="Calibri"/>
              </a:defRPr>
            </a:lvl1pPr>
          </a:lstStyle>
          <a:p>
            <a:r>
              <a:rPr lang="en-IN" dirty="0">
                <a:latin typeface="Calibri" panose="020F0502020204030204" pitchFamily="34" charset="0"/>
              </a:rPr>
              <a:t>Largest in EU</a:t>
            </a:r>
            <a:endParaRPr lang="en-IN" dirty="0"/>
          </a:p>
        </p:txBody>
      </p:sp>
      <p:sp>
        <p:nvSpPr>
          <p:cNvPr id="94" name="Google Shape;105;p13">
            <a:extLst>
              <a:ext uri="{FF2B5EF4-FFF2-40B4-BE49-F238E27FC236}">
                <a16:creationId xmlns:a16="http://schemas.microsoft.com/office/drawing/2014/main" id="{896F0D5B-2AE7-8951-ED85-A238309D5749}"/>
              </a:ext>
            </a:extLst>
          </p:cNvPr>
          <p:cNvSpPr txBox="1"/>
          <p:nvPr/>
        </p:nvSpPr>
        <p:spPr>
          <a:xfrm>
            <a:off x="6178495" y="3487306"/>
            <a:ext cx="2654418" cy="101566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600" b="1" i="0" dirty="0">
                <a:solidFill>
                  <a:srgbClr val="598BE5"/>
                </a:solidFill>
                <a:latin typeface="Calibri"/>
                <a:ea typeface="Calibri"/>
                <a:cs typeface="Calibri"/>
                <a:sym typeface="Calibri"/>
              </a:rPr>
              <a:t>~5.1%</a:t>
            </a:r>
            <a:endParaRPr sz="6600" dirty="0">
              <a:solidFill>
                <a:srgbClr val="598BE5"/>
              </a:solidFill>
            </a:endParaRPr>
          </a:p>
        </p:txBody>
      </p:sp>
      <p:sp>
        <p:nvSpPr>
          <p:cNvPr id="9" name="Google Shape;276;p15">
            <a:extLst>
              <a:ext uri="{FF2B5EF4-FFF2-40B4-BE49-F238E27FC236}">
                <a16:creationId xmlns:a16="http://schemas.microsoft.com/office/drawing/2014/main" id="{AB9002D0-10EB-AB56-F4CA-8F2C4722F5D5}"/>
              </a:ext>
            </a:extLst>
          </p:cNvPr>
          <p:cNvSpPr txBox="1"/>
          <p:nvPr/>
        </p:nvSpPr>
        <p:spPr>
          <a:xfrm>
            <a:off x="6273474" y="3216372"/>
            <a:ext cx="2491908" cy="276999"/>
          </a:xfrm>
          <a:prstGeom prst="rect">
            <a:avLst/>
          </a:prstGeom>
          <a:noFill/>
          <a:ln>
            <a:noFill/>
          </a:ln>
        </p:spPr>
        <p:txBody>
          <a:bodyPr spcFirstLastPara="1" wrap="square" lIns="0" tIns="0" rIns="0" bIns="0" anchor="t" anchorCtr="0">
            <a:spAutoFit/>
          </a:bodyPr>
          <a:lstStyle>
            <a:defPPr>
              <a:defRPr lang="en-US"/>
            </a:defPPr>
            <a:lvl1pPr marR="0" lvl="0" indent="0">
              <a:spcBef>
                <a:spcPts val="0"/>
              </a:spcBef>
              <a:spcAft>
                <a:spcPts val="0"/>
              </a:spcAft>
              <a:buNone/>
              <a:defRPr b="0" i="0">
                <a:latin typeface="Calibri"/>
                <a:ea typeface="Calibri"/>
                <a:cs typeface="Calibri"/>
              </a:defRPr>
            </a:lvl1pPr>
          </a:lstStyle>
          <a:p>
            <a:r>
              <a:rPr lang="en-US" dirty="0">
                <a:latin typeface="Calibri" panose="020F0502020204030204" pitchFamily="34" charset="0"/>
              </a:rPr>
              <a:t>CAGR (2024–2035)</a:t>
            </a:r>
            <a:endParaRPr lang="en-US" dirty="0"/>
          </a:p>
        </p:txBody>
      </p:sp>
      <p:sp>
        <p:nvSpPr>
          <p:cNvPr id="11" name="Google Shape;278;p15">
            <a:extLst>
              <a:ext uri="{FF2B5EF4-FFF2-40B4-BE49-F238E27FC236}">
                <a16:creationId xmlns:a16="http://schemas.microsoft.com/office/drawing/2014/main" id="{E8C3AC59-10F3-ECB9-7F93-4CAAE5881C1B}"/>
              </a:ext>
            </a:extLst>
          </p:cNvPr>
          <p:cNvSpPr txBox="1"/>
          <p:nvPr/>
        </p:nvSpPr>
        <p:spPr>
          <a:xfrm>
            <a:off x="6279026" y="4589237"/>
            <a:ext cx="2560989" cy="276999"/>
          </a:xfrm>
          <a:prstGeom prst="rect">
            <a:avLst/>
          </a:prstGeom>
          <a:noFill/>
          <a:ln>
            <a:noFill/>
          </a:ln>
        </p:spPr>
        <p:txBody>
          <a:bodyPr spcFirstLastPara="1" wrap="square" lIns="0" tIns="0" rIns="0" bIns="0" anchor="t" anchorCtr="0">
            <a:spAutoFit/>
          </a:bodyPr>
          <a:lstStyle>
            <a:defPPr>
              <a:defRPr lang="en-US"/>
            </a:defPPr>
            <a:lvl1pPr marR="0" lvl="0" indent="0">
              <a:spcBef>
                <a:spcPts val="0"/>
              </a:spcBef>
              <a:spcAft>
                <a:spcPts val="0"/>
              </a:spcAft>
              <a:buNone/>
              <a:defRPr b="0" i="1">
                <a:latin typeface="Calibri"/>
                <a:ea typeface="Calibri"/>
                <a:cs typeface="Calibri"/>
              </a:defRPr>
            </a:lvl1pPr>
          </a:lstStyle>
          <a:p>
            <a:r>
              <a:rPr lang="en-US" dirty="0">
                <a:latin typeface="Calibri" panose="020F0502020204030204" pitchFamily="34" charset="0"/>
              </a:rPr>
              <a:t>Forecasted growth</a:t>
            </a:r>
            <a:endParaRPr lang="en-US" dirty="0"/>
          </a:p>
        </p:txBody>
      </p:sp>
      <p:sp>
        <p:nvSpPr>
          <p:cNvPr id="113" name="Google Shape;102;p13">
            <a:extLst>
              <a:ext uri="{FF2B5EF4-FFF2-40B4-BE49-F238E27FC236}">
                <a16:creationId xmlns:a16="http://schemas.microsoft.com/office/drawing/2014/main" id="{E57A4EFD-CB40-9A88-8DAB-4B9EDC66952C}"/>
              </a:ext>
            </a:extLst>
          </p:cNvPr>
          <p:cNvSpPr/>
          <p:nvPr/>
        </p:nvSpPr>
        <p:spPr>
          <a:xfrm>
            <a:off x="604280" y="5230705"/>
            <a:ext cx="8228634" cy="4026766"/>
          </a:xfrm>
          <a:prstGeom prst="rect">
            <a:avLst/>
          </a:prstGeom>
          <a:solidFill>
            <a:schemeClr val="bg1">
              <a:lumMod val="95000"/>
            </a:schemeClr>
          </a:solidFill>
          <a:ln w="9525" cap="flat" cmpd="sng">
            <a:solidFill>
              <a:srgbClr val="25567E"/>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endParaRPr sz="2400" dirty="0">
              <a:solidFill>
                <a:schemeClr val="dk1"/>
              </a:solidFill>
              <a:latin typeface="Calibri"/>
              <a:ea typeface="Calibri"/>
              <a:cs typeface="Calibri"/>
              <a:sym typeface="Calibri"/>
            </a:endParaRPr>
          </a:p>
        </p:txBody>
      </p:sp>
      <p:sp>
        <p:nvSpPr>
          <p:cNvPr id="123" name="TextBox 122">
            <a:extLst>
              <a:ext uri="{FF2B5EF4-FFF2-40B4-BE49-F238E27FC236}">
                <a16:creationId xmlns:a16="http://schemas.microsoft.com/office/drawing/2014/main" id="{0C6F9E89-7EDD-8950-AEB9-DEEBE3D63C58}"/>
              </a:ext>
            </a:extLst>
          </p:cNvPr>
          <p:cNvSpPr txBox="1"/>
          <p:nvPr/>
        </p:nvSpPr>
        <p:spPr>
          <a:xfrm>
            <a:off x="768215" y="2218564"/>
            <a:ext cx="7888105" cy="461665"/>
          </a:xfrm>
          <a:prstGeom prst="rect">
            <a:avLst/>
          </a:prstGeom>
          <a:noFill/>
        </p:spPr>
        <p:txBody>
          <a:bodyPr wrap="square">
            <a:spAutoFit/>
          </a:bodyPr>
          <a:lstStyle>
            <a:defPPr>
              <a:defRPr lang="en-US"/>
            </a:defPPr>
            <a:lvl1pPr>
              <a:buNone/>
              <a:defRPr sz="2400" b="1" i="0" u="none" strike="noStrike">
                <a:solidFill>
                  <a:schemeClr val="bg1"/>
                </a:solidFill>
                <a:effectLst/>
              </a:defRPr>
            </a:lvl1pPr>
          </a:lstStyle>
          <a:p>
            <a:r>
              <a:rPr lang="en-IN" dirty="0"/>
              <a:t>Germany</a:t>
            </a:r>
          </a:p>
        </p:txBody>
      </p:sp>
      <p:sp>
        <p:nvSpPr>
          <p:cNvPr id="130" name="TextBox 129">
            <a:extLst>
              <a:ext uri="{FF2B5EF4-FFF2-40B4-BE49-F238E27FC236}">
                <a16:creationId xmlns:a16="http://schemas.microsoft.com/office/drawing/2014/main" id="{66C80631-BB91-B5B2-218B-C73E857D00FF}"/>
              </a:ext>
            </a:extLst>
          </p:cNvPr>
          <p:cNvSpPr txBox="1"/>
          <p:nvPr/>
        </p:nvSpPr>
        <p:spPr>
          <a:xfrm>
            <a:off x="745357" y="5463237"/>
            <a:ext cx="8087555" cy="461665"/>
          </a:xfrm>
          <a:prstGeom prst="rect">
            <a:avLst/>
          </a:prstGeom>
          <a:noFill/>
        </p:spPr>
        <p:txBody>
          <a:bodyPr wrap="square">
            <a:spAutoFit/>
          </a:bodyPr>
          <a:lstStyle/>
          <a:p>
            <a:pPr algn="ctr"/>
            <a:r>
              <a:rPr lang="en-IN" sz="2400" b="1" dirty="0">
                <a:solidFill>
                  <a:srgbClr val="25567E"/>
                </a:solidFill>
              </a:rPr>
              <a:t>Key highlights</a:t>
            </a:r>
          </a:p>
        </p:txBody>
      </p:sp>
      <p:sp>
        <p:nvSpPr>
          <p:cNvPr id="12" name="Google Shape;102;p13">
            <a:extLst>
              <a:ext uri="{FF2B5EF4-FFF2-40B4-BE49-F238E27FC236}">
                <a16:creationId xmlns:a16="http://schemas.microsoft.com/office/drawing/2014/main" id="{E145BE3B-73B5-B2A4-658A-1593700ACC00}"/>
              </a:ext>
            </a:extLst>
          </p:cNvPr>
          <p:cNvSpPr/>
          <p:nvPr/>
        </p:nvSpPr>
        <p:spPr>
          <a:xfrm>
            <a:off x="9310333" y="2168168"/>
            <a:ext cx="8209454" cy="604611"/>
          </a:xfrm>
          <a:prstGeom prst="rect">
            <a:avLst/>
          </a:prstGeom>
          <a:solidFill>
            <a:schemeClr val="tx2">
              <a:lumMod val="60000"/>
              <a:lumOff val="40000"/>
            </a:schemeClr>
          </a:solidFill>
          <a:ln w="9525" cap="flat" cmpd="sng">
            <a:solidFill>
              <a:srgbClr val="E2E8F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2" name="TextBox 21">
            <a:extLst>
              <a:ext uri="{FF2B5EF4-FFF2-40B4-BE49-F238E27FC236}">
                <a16:creationId xmlns:a16="http://schemas.microsoft.com/office/drawing/2014/main" id="{C71630C2-6B08-1216-8236-0A74DB275189}"/>
              </a:ext>
            </a:extLst>
          </p:cNvPr>
          <p:cNvSpPr txBox="1"/>
          <p:nvPr/>
        </p:nvSpPr>
        <p:spPr>
          <a:xfrm>
            <a:off x="9448801" y="2218564"/>
            <a:ext cx="7888105" cy="461665"/>
          </a:xfrm>
          <a:prstGeom prst="rect">
            <a:avLst/>
          </a:prstGeom>
          <a:noFill/>
        </p:spPr>
        <p:txBody>
          <a:bodyPr wrap="square">
            <a:spAutoFit/>
          </a:bodyPr>
          <a:lstStyle>
            <a:defPPr>
              <a:defRPr lang="en-US"/>
            </a:defPPr>
            <a:lvl1pPr>
              <a:buNone/>
              <a:defRPr sz="2400" b="1" i="0" u="none" strike="noStrike">
                <a:solidFill>
                  <a:schemeClr val="bg1"/>
                </a:solidFill>
                <a:effectLst/>
              </a:defRPr>
            </a:lvl1pPr>
          </a:lstStyle>
          <a:p>
            <a:r>
              <a:rPr lang="en-IN" dirty="0"/>
              <a:t>Belgium</a:t>
            </a:r>
          </a:p>
        </p:txBody>
      </p:sp>
      <p:grpSp>
        <p:nvGrpSpPr>
          <p:cNvPr id="51" name="Group 50">
            <a:extLst>
              <a:ext uri="{FF2B5EF4-FFF2-40B4-BE49-F238E27FC236}">
                <a16:creationId xmlns:a16="http://schemas.microsoft.com/office/drawing/2014/main" id="{4A6897A5-097F-2648-9E36-A4F13F5FE217}"/>
              </a:ext>
            </a:extLst>
          </p:cNvPr>
          <p:cNvGrpSpPr/>
          <p:nvPr/>
        </p:nvGrpSpPr>
        <p:grpSpPr>
          <a:xfrm>
            <a:off x="9292524" y="2942420"/>
            <a:ext cx="2667808" cy="2017351"/>
            <a:chOff x="642799" y="2746477"/>
            <a:chExt cx="2667808" cy="2017351"/>
          </a:xfrm>
        </p:grpSpPr>
        <p:sp>
          <p:nvSpPr>
            <p:cNvPr id="52" name="Google Shape;102;p13">
              <a:extLst>
                <a:ext uri="{FF2B5EF4-FFF2-40B4-BE49-F238E27FC236}">
                  <a16:creationId xmlns:a16="http://schemas.microsoft.com/office/drawing/2014/main" id="{261A0D61-27CB-44E6-DED1-D5AACAA6B141}"/>
                </a:ext>
              </a:extLst>
            </p:cNvPr>
            <p:cNvSpPr/>
            <p:nvPr/>
          </p:nvSpPr>
          <p:spPr>
            <a:xfrm>
              <a:off x="649901" y="2746477"/>
              <a:ext cx="2660706" cy="2017351"/>
            </a:xfrm>
            <a:prstGeom prst="rect">
              <a:avLst/>
            </a:prstGeom>
            <a:solidFill>
              <a:srgbClr val="FFFFFF"/>
            </a:solidFill>
            <a:ln w="9525" cap="flat" cmpd="sng">
              <a:solidFill>
                <a:srgbClr val="E2E8F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3" name="Google Shape;103;p13">
              <a:extLst>
                <a:ext uri="{FF2B5EF4-FFF2-40B4-BE49-F238E27FC236}">
                  <a16:creationId xmlns:a16="http://schemas.microsoft.com/office/drawing/2014/main" id="{92A1E1BF-DF4A-2D62-7BE3-96BC3474034A}"/>
                </a:ext>
              </a:extLst>
            </p:cNvPr>
            <p:cNvSpPr/>
            <p:nvPr/>
          </p:nvSpPr>
          <p:spPr>
            <a:xfrm>
              <a:off x="642799" y="2746477"/>
              <a:ext cx="2661520" cy="126812"/>
            </a:xfrm>
            <a:prstGeom prst="rect">
              <a:avLst/>
            </a:prstGeom>
            <a:solidFill>
              <a:schemeClr val="tx2">
                <a:lumMod val="75000"/>
              </a:schemeClr>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4" name="Group 53">
            <a:extLst>
              <a:ext uri="{FF2B5EF4-FFF2-40B4-BE49-F238E27FC236}">
                <a16:creationId xmlns:a16="http://schemas.microsoft.com/office/drawing/2014/main" id="{40F621BC-CE55-6E65-88CD-D8C50BB08D5D}"/>
              </a:ext>
            </a:extLst>
          </p:cNvPr>
          <p:cNvGrpSpPr/>
          <p:nvPr/>
        </p:nvGrpSpPr>
        <p:grpSpPr>
          <a:xfrm>
            <a:off x="12083449" y="2942420"/>
            <a:ext cx="2667808" cy="2017351"/>
            <a:chOff x="642799" y="2746477"/>
            <a:chExt cx="2667808" cy="2017351"/>
          </a:xfrm>
        </p:grpSpPr>
        <p:sp>
          <p:nvSpPr>
            <p:cNvPr id="55" name="Google Shape;102;p13">
              <a:extLst>
                <a:ext uri="{FF2B5EF4-FFF2-40B4-BE49-F238E27FC236}">
                  <a16:creationId xmlns:a16="http://schemas.microsoft.com/office/drawing/2014/main" id="{853EF9E1-3CE0-F5C5-9699-62CECB1F52AB}"/>
                </a:ext>
              </a:extLst>
            </p:cNvPr>
            <p:cNvSpPr/>
            <p:nvPr/>
          </p:nvSpPr>
          <p:spPr>
            <a:xfrm>
              <a:off x="649901" y="2746477"/>
              <a:ext cx="2660706" cy="2017351"/>
            </a:xfrm>
            <a:prstGeom prst="rect">
              <a:avLst/>
            </a:prstGeom>
            <a:solidFill>
              <a:srgbClr val="FFFFFF"/>
            </a:solidFill>
            <a:ln w="9525" cap="flat" cmpd="sng">
              <a:solidFill>
                <a:srgbClr val="E2E8F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6" name="Google Shape;103;p13">
              <a:extLst>
                <a:ext uri="{FF2B5EF4-FFF2-40B4-BE49-F238E27FC236}">
                  <a16:creationId xmlns:a16="http://schemas.microsoft.com/office/drawing/2014/main" id="{5969357A-ACDD-D371-CF8A-53999BB4678B}"/>
                </a:ext>
              </a:extLst>
            </p:cNvPr>
            <p:cNvSpPr/>
            <p:nvPr/>
          </p:nvSpPr>
          <p:spPr>
            <a:xfrm>
              <a:off x="642799" y="2746477"/>
              <a:ext cx="2661520" cy="126812"/>
            </a:xfrm>
            <a:prstGeom prst="rect">
              <a:avLst/>
            </a:prstGeom>
            <a:solidFill>
              <a:schemeClr val="accent1">
                <a:lumMod val="75000"/>
              </a:schemeClr>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7" name="Group 56">
            <a:extLst>
              <a:ext uri="{FF2B5EF4-FFF2-40B4-BE49-F238E27FC236}">
                <a16:creationId xmlns:a16="http://schemas.microsoft.com/office/drawing/2014/main" id="{CF9E1B29-A072-439E-A6B3-6A6DB3217D7A}"/>
              </a:ext>
            </a:extLst>
          </p:cNvPr>
          <p:cNvGrpSpPr/>
          <p:nvPr/>
        </p:nvGrpSpPr>
        <p:grpSpPr>
          <a:xfrm>
            <a:off x="14821118" y="2942420"/>
            <a:ext cx="2667808" cy="2017351"/>
            <a:chOff x="642799" y="2746477"/>
            <a:chExt cx="2667808" cy="2017351"/>
          </a:xfrm>
        </p:grpSpPr>
        <p:sp>
          <p:nvSpPr>
            <p:cNvPr id="58" name="Google Shape;102;p13">
              <a:extLst>
                <a:ext uri="{FF2B5EF4-FFF2-40B4-BE49-F238E27FC236}">
                  <a16:creationId xmlns:a16="http://schemas.microsoft.com/office/drawing/2014/main" id="{FDA524F0-79B6-2860-34CB-BFE754F765B0}"/>
                </a:ext>
              </a:extLst>
            </p:cNvPr>
            <p:cNvSpPr/>
            <p:nvPr/>
          </p:nvSpPr>
          <p:spPr>
            <a:xfrm>
              <a:off x="649901" y="2746477"/>
              <a:ext cx="2660706" cy="2017351"/>
            </a:xfrm>
            <a:prstGeom prst="rect">
              <a:avLst/>
            </a:prstGeom>
            <a:solidFill>
              <a:srgbClr val="FFFFFF"/>
            </a:solidFill>
            <a:ln w="9525" cap="flat" cmpd="sng">
              <a:solidFill>
                <a:srgbClr val="E2E8F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9" name="Google Shape;103;p13">
              <a:extLst>
                <a:ext uri="{FF2B5EF4-FFF2-40B4-BE49-F238E27FC236}">
                  <a16:creationId xmlns:a16="http://schemas.microsoft.com/office/drawing/2014/main" id="{19A7DF74-BC92-1F0B-D66D-85C76E3FA691}"/>
                </a:ext>
              </a:extLst>
            </p:cNvPr>
            <p:cNvSpPr/>
            <p:nvPr/>
          </p:nvSpPr>
          <p:spPr>
            <a:xfrm>
              <a:off x="642799" y="2746477"/>
              <a:ext cx="2661520" cy="126812"/>
            </a:xfrm>
            <a:prstGeom prst="rect">
              <a:avLst/>
            </a:prstGeom>
            <a:solidFill>
              <a:schemeClr val="accent5">
                <a:lumMod val="75000"/>
              </a:schemeClr>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grpSp>
      <p:sp>
        <p:nvSpPr>
          <p:cNvPr id="60" name="Google Shape;105;p13">
            <a:extLst>
              <a:ext uri="{FF2B5EF4-FFF2-40B4-BE49-F238E27FC236}">
                <a16:creationId xmlns:a16="http://schemas.microsoft.com/office/drawing/2014/main" id="{7F726002-CC18-42DB-C5DE-EB4920FAB626}"/>
              </a:ext>
            </a:extLst>
          </p:cNvPr>
          <p:cNvSpPr txBox="1"/>
          <p:nvPr/>
        </p:nvSpPr>
        <p:spPr>
          <a:xfrm>
            <a:off x="9276815" y="3487306"/>
            <a:ext cx="2677229" cy="1015663"/>
          </a:xfrm>
          <a:prstGeom prst="rect">
            <a:avLst/>
          </a:prstGeom>
          <a:noFill/>
          <a:ln>
            <a:noFill/>
          </a:ln>
        </p:spPr>
        <p:txBody>
          <a:bodyPr spcFirstLastPara="1" wrap="square" lIns="0" tIns="0" rIns="0" bIns="0" anchor="t" anchorCtr="0">
            <a:spAutoFit/>
          </a:bodyPr>
          <a:lstStyle/>
          <a:p>
            <a:pPr algn="ctr"/>
            <a:r>
              <a:rPr lang="en-US" sz="6600" b="1" dirty="0">
                <a:solidFill>
                  <a:schemeClr val="tx2">
                    <a:lumMod val="75000"/>
                  </a:schemeClr>
                </a:solidFill>
                <a:ea typeface="Calibri"/>
                <a:cs typeface="Calibri"/>
                <a:sym typeface="Calibri"/>
              </a:rPr>
              <a:t>~$10B</a:t>
            </a:r>
            <a:endParaRPr lang="en-US" sz="6600" dirty="0">
              <a:solidFill>
                <a:schemeClr val="tx2">
                  <a:lumMod val="75000"/>
                </a:schemeClr>
              </a:solidFill>
            </a:endParaRPr>
          </a:p>
        </p:txBody>
      </p:sp>
      <p:sp>
        <p:nvSpPr>
          <p:cNvPr id="61" name="Google Shape;266;p15">
            <a:extLst>
              <a:ext uri="{FF2B5EF4-FFF2-40B4-BE49-F238E27FC236}">
                <a16:creationId xmlns:a16="http://schemas.microsoft.com/office/drawing/2014/main" id="{33BA710B-2D21-3F0C-D168-DD8909A27D72}"/>
              </a:ext>
            </a:extLst>
          </p:cNvPr>
          <p:cNvSpPr txBox="1"/>
          <p:nvPr/>
        </p:nvSpPr>
        <p:spPr>
          <a:xfrm>
            <a:off x="9395083" y="3216372"/>
            <a:ext cx="2558961" cy="276999"/>
          </a:xfrm>
          <a:prstGeom prst="rect">
            <a:avLst/>
          </a:prstGeom>
          <a:noFill/>
          <a:ln>
            <a:noFill/>
          </a:ln>
        </p:spPr>
        <p:txBody>
          <a:bodyPr spcFirstLastPara="1" wrap="square" lIns="0" tIns="0" rIns="0" bIns="0" anchor="t" anchorCtr="0">
            <a:spAutoFit/>
          </a:bodyPr>
          <a:lstStyle/>
          <a:p>
            <a:r>
              <a:rPr lang="en-US" dirty="0">
                <a:latin typeface="Calibri" panose="020F0502020204030204" pitchFamily="34" charset="0"/>
              </a:rPr>
              <a:t>Market Size (2024)</a:t>
            </a:r>
            <a:endParaRPr lang="en-US" dirty="0"/>
          </a:p>
        </p:txBody>
      </p:sp>
      <p:sp>
        <p:nvSpPr>
          <p:cNvPr id="62" name="Google Shape;268;p15">
            <a:extLst>
              <a:ext uri="{FF2B5EF4-FFF2-40B4-BE49-F238E27FC236}">
                <a16:creationId xmlns:a16="http://schemas.microsoft.com/office/drawing/2014/main" id="{61FBB0BB-A600-28F1-A2BC-B260CD2876AC}"/>
              </a:ext>
            </a:extLst>
          </p:cNvPr>
          <p:cNvSpPr txBox="1"/>
          <p:nvPr/>
        </p:nvSpPr>
        <p:spPr>
          <a:xfrm>
            <a:off x="9383335" y="4589237"/>
            <a:ext cx="2314044" cy="276999"/>
          </a:xfrm>
          <a:prstGeom prst="rect">
            <a:avLst/>
          </a:prstGeom>
          <a:noFill/>
          <a:ln>
            <a:noFill/>
          </a:ln>
        </p:spPr>
        <p:txBody>
          <a:bodyPr spcFirstLastPara="1" wrap="square" lIns="0" tIns="0" rIns="0" bIns="0" anchor="t" anchorCtr="0">
            <a:spAutoFit/>
          </a:bodyPr>
          <a:lstStyle/>
          <a:p>
            <a:r>
              <a:rPr lang="en-US" i="1" dirty="0">
                <a:latin typeface="Calibri" panose="020F0502020204030204" pitchFamily="34" charset="0"/>
              </a:rPr>
              <a:t>2024 Estimate</a:t>
            </a:r>
            <a:endParaRPr lang="en-US" dirty="0"/>
          </a:p>
        </p:txBody>
      </p:sp>
      <p:sp>
        <p:nvSpPr>
          <p:cNvPr id="63" name="Google Shape;105;p13">
            <a:extLst>
              <a:ext uri="{FF2B5EF4-FFF2-40B4-BE49-F238E27FC236}">
                <a16:creationId xmlns:a16="http://schemas.microsoft.com/office/drawing/2014/main" id="{567F8433-BDDF-39A9-55E4-FC1ABBD6A9E6}"/>
              </a:ext>
            </a:extLst>
          </p:cNvPr>
          <p:cNvSpPr txBox="1"/>
          <p:nvPr/>
        </p:nvSpPr>
        <p:spPr>
          <a:xfrm>
            <a:off x="12074490" y="3487306"/>
            <a:ext cx="2670479" cy="1015663"/>
          </a:xfrm>
          <a:prstGeom prst="rect">
            <a:avLst/>
          </a:prstGeom>
          <a:noFill/>
          <a:ln>
            <a:noFill/>
          </a:ln>
        </p:spPr>
        <p:txBody>
          <a:bodyPr spcFirstLastPara="1" wrap="square" lIns="0" tIns="0" rIns="0" bIns="0" anchor="t" anchorCtr="0">
            <a:spAutoFit/>
          </a:bodyPr>
          <a:lstStyle/>
          <a:p>
            <a:pPr lvl="0" algn="ctr"/>
            <a:r>
              <a:rPr lang="en-US" sz="6600" b="1" dirty="0">
                <a:solidFill>
                  <a:schemeClr val="accent1">
                    <a:lumMod val="75000"/>
                  </a:schemeClr>
                </a:solidFill>
                <a:ea typeface="Calibri"/>
                <a:cs typeface="Calibri"/>
                <a:sym typeface="Calibri"/>
              </a:rPr>
              <a:t>~11%</a:t>
            </a:r>
            <a:endParaRPr lang="en-US" sz="6600" dirty="0">
              <a:solidFill>
                <a:schemeClr val="accent1">
                  <a:lumMod val="75000"/>
                </a:schemeClr>
              </a:solidFill>
            </a:endParaRPr>
          </a:p>
        </p:txBody>
      </p:sp>
      <p:sp>
        <p:nvSpPr>
          <p:cNvPr id="69" name="Google Shape;271;p15">
            <a:extLst>
              <a:ext uri="{FF2B5EF4-FFF2-40B4-BE49-F238E27FC236}">
                <a16:creationId xmlns:a16="http://schemas.microsoft.com/office/drawing/2014/main" id="{3E101B74-127B-7177-A657-27FA13A1C6DF}"/>
              </a:ext>
            </a:extLst>
          </p:cNvPr>
          <p:cNvSpPr txBox="1"/>
          <p:nvPr/>
        </p:nvSpPr>
        <p:spPr>
          <a:xfrm>
            <a:off x="12192758" y="3216372"/>
            <a:ext cx="2486292" cy="276999"/>
          </a:xfrm>
          <a:prstGeom prst="rect">
            <a:avLst/>
          </a:prstGeom>
          <a:noFill/>
          <a:ln>
            <a:noFill/>
          </a:ln>
        </p:spPr>
        <p:txBody>
          <a:bodyPr spcFirstLastPara="1" wrap="square" lIns="0" tIns="0" rIns="0" bIns="0" anchor="t" anchorCtr="0">
            <a:spAutoFit/>
          </a:bodyPr>
          <a:lstStyle>
            <a:defPPr>
              <a:defRPr lang="en-US"/>
            </a:defPPr>
            <a:lvl1pPr marR="0" lvl="0" indent="0">
              <a:spcBef>
                <a:spcPts val="0"/>
              </a:spcBef>
              <a:spcAft>
                <a:spcPts val="0"/>
              </a:spcAft>
              <a:buNone/>
              <a:defRPr b="0" i="0">
                <a:latin typeface="Calibri"/>
                <a:ea typeface="Calibri"/>
                <a:cs typeface="Calibri"/>
              </a:defRPr>
            </a:lvl1pPr>
          </a:lstStyle>
          <a:p>
            <a:r>
              <a:rPr lang="en-IN" dirty="0">
                <a:latin typeface="Calibri" panose="020F0502020204030204" pitchFamily="34" charset="0"/>
              </a:rPr>
              <a:t>EU Market Share</a:t>
            </a:r>
            <a:endParaRPr lang="en-IN" dirty="0"/>
          </a:p>
        </p:txBody>
      </p:sp>
      <p:sp>
        <p:nvSpPr>
          <p:cNvPr id="71" name="Google Shape;273;p15">
            <a:extLst>
              <a:ext uri="{FF2B5EF4-FFF2-40B4-BE49-F238E27FC236}">
                <a16:creationId xmlns:a16="http://schemas.microsoft.com/office/drawing/2014/main" id="{F3C79D2B-DD79-E66E-C6F1-03B74B3CC8E1}"/>
              </a:ext>
            </a:extLst>
          </p:cNvPr>
          <p:cNvSpPr txBox="1"/>
          <p:nvPr/>
        </p:nvSpPr>
        <p:spPr>
          <a:xfrm>
            <a:off x="12192758" y="4589237"/>
            <a:ext cx="2552211" cy="276999"/>
          </a:xfrm>
          <a:prstGeom prst="rect">
            <a:avLst/>
          </a:prstGeom>
          <a:noFill/>
          <a:ln>
            <a:noFill/>
          </a:ln>
        </p:spPr>
        <p:txBody>
          <a:bodyPr spcFirstLastPara="1" wrap="square" lIns="0" tIns="0" rIns="0" bIns="0" anchor="t" anchorCtr="0">
            <a:spAutoFit/>
          </a:bodyPr>
          <a:lstStyle>
            <a:defPPr>
              <a:defRPr lang="en-US"/>
            </a:defPPr>
            <a:lvl1pPr marR="0" lvl="0" indent="0">
              <a:spcBef>
                <a:spcPts val="0"/>
              </a:spcBef>
              <a:spcAft>
                <a:spcPts val="0"/>
              </a:spcAft>
              <a:buNone/>
              <a:defRPr b="0" i="1">
                <a:latin typeface="Calibri"/>
                <a:ea typeface="Calibri"/>
                <a:cs typeface="Calibri"/>
              </a:defRPr>
            </a:lvl1pPr>
          </a:lstStyle>
          <a:p>
            <a:r>
              <a:rPr lang="en-IN" dirty="0">
                <a:latin typeface="Calibri" panose="020F0502020204030204" pitchFamily="34" charset="0"/>
              </a:rPr>
              <a:t>3rd Largest in EU</a:t>
            </a:r>
            <a:endParaRPr lang="en-IN" dirty="0"/>
          </a:p>
        </p:txBody>
      </p:sp>
      <p:sp>
        <p:nvSpPr>
          <p:cNvPr id="82" name="Google Shape;105;p13">
            <a:extLst>
              <a:ext uri="{FF2B5EF4-FFF2-40B4-BE49-F238E27FC236}">
                <a16:creationId xmlns:a16="http://schemas.microsoft.com/office/drawing/2014/main" id="{FCB72306-9AC7-DDE2-CC8C-2F07B604CD1F}"/>
              </a:ext>
            </a:extLst>
          </p:cNvPr>
          <p:cNvSpPr txBox="1"/>
          <p:nvPr/>
        </p:nvSpPr>
        <p:spPr>
          <a:xfrm>
            <a:off x="14828220" y="3487306"/>
            <a:ext cx="2654418" cy="101566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600" b="1" i="0" dirty="0">
                <a:solidFill>
                  <a:schemeClr val="accent5">
                    <a:lumMod val="75000"/>
                  </a:schemeClr>
                </a:solidFill>
                <a:latin typeface="Calibri"/>
                <a:ea typeface="Calibri"/>
                <a:cs typeface="Calibri"/>
                <a:sym typeface="Calibri"/>
              </a:rPr>
              <a:t>~</a:t>
            </a:r>
            <a:r>
              <a:rPr lang="en-IN" sz="6600" b="1" i="0" dirty="0">
                <a:solidFill>
                  <a:schemeClr val="accent5">
                    <a:lumMod val="75000"/>
                  </a:schemeClr>
                </a:solidFill>
                <a:latin typeface="Calibri"/>
                <a:ea typeface="Calibri"/>
                <a:cs typeface="Calibri"/>
                <a:sym typeface="Calibri"/>
              </a:rPr>
              <a:t>5.7</a:t>
            </a:r>
            <a:r>
              <a:rPr lang="en-US" sz="6600" b="1" i="0" dirty="0">
                <a:solidFill>
                  <a:schemeClr val="accent5">
                    <a:lumMod val="75000"/>
                  </a:schemeClr>
                </a:solidFill>
                <a:latin typeface="Calibri"/>
                <a:ea typeface="Calibri"/>
                <a:cs typeface="Calibri"/>
                <a:sym typeface="Calibri"/>
              </a:rPr>
              <a:t>%</a:t>
            </a:r>
            <a:endParaRPr sz="6600" dirty="0">
              <a:solidFill>
                <a:schemeClr val="accent5">
                  <a:lumMod val="75000"/>
                </a:schemeClr>
              </a:solidFill>
            </a:endParaRPr>
          </a:p>
        </p:txBody>
      </p:sp>
      <p:sp>
        <p:nvSpPr>
          <p:cNvPr id="83" name="Google Shape;276;p15">
            <a:extLst>
              <a:ext uri="{FF2B5EF4-FFF2-40B4-BE49-F238E27FC236}">
                <a16:creationId xmlns:a16="http://schemas.microsoft.com/office/drawing/2014/main" id="{157E9C41-697F-7321-AD5C-95494BC85206}"/>
              </a:ext>
            </a:extLst>
          </p:cNvPr>
          <p:cNvSpPr txBox="1"/>
          <p:nvPr/>
        </p:nvSpPr>
        <p:spPr>
          <a:xfrm>
            <a:off x="14923199" y="3216372"/>
            <a:ext cx="2491908" cy="276999"/>
          </a:xfrm>
          <a:prstGeom prst="rect">
            <a:avLst/>
          </a:prstGeom>
          <a:noFill/>
          <a:ln>
            <a:noFill/>
          </a:ln>
        </p:spPr>
        <p:txBody>
          <a:bodyPr spcFirstLastPara="1" wrap="square" lIns="0" tIns="0" rIns="0" bIns="0" anchor="t" anchorCtr="0">
            <a:spAutoFit/>
          </a:bodyPr>
          <a:lstStyle>
            <a:defPPr>
              <a:defRPr lang="en-US"/>
            </a:defPPr>
            <a:lvl1pPr marR="0" lvl="0" indent="0">
              <a:spcBef>
                <a:spcPts val="0"/>
              </a:spcBef>
              <a:spcAft>
                <a:spcPts val="0"/>
              </a:spcAft>
              <a:buNone/>
              <a:defRPr b="0" i="0">
                <a:latin typeface="Calibri"/>
                <a:ea typeface="Calibri"/>
                <a:cs typeface="Calibri"/>
              </a:defRPr>
            </a:lvl1pPr>
          </a:lstStyle>
          <a:p>
            <a:r>
              <a:rPr lang="en-US" dirty="0">
                <a:latin typeface="Calibri" panose="020F0502020204030204" pitchFamily="34" charset="0"/>
              </a:rPr>
              <a:t>CAGR (2024–2035)</a:t>
            </a:r>
            <a:endParaRPr lang="en-US" dirty="0"/>
          </a:p>
        </p:txBody>
      </p:sp>
      <p:sp>
        <p:nvSpPr>
          <p:cNvPr id="89" name="Google Shape;278;p15">
            <a:extLst>
              <a:ext uri="{FF2B5EF4-FFF2-40B4-BE49-F238E27FC236}">
                <a16:creationId xmlns:a16="http://schemas.microsoft.com/office/drawing/2014/main" id="{BDFAB3BA-D512-F570-9A80-392185C0075E}"/>
              </a:ext>
            </a:extLst>
          </p:cNvPr>
          <p:cNvSpPr txBox="1"/>
          <p:nvPr/>
        </p:nvSpPr>
        <p:spPr>
          <a:xfrm>
            <a:off x="14928751" y="4589237"/>
            <a:ext cx="2560989" cy="276999"/>
          </a:xfrm>
          <a:prstGeom prst="rect">
            <a:avLst/>
          </a:prstGeom>
          <a:noFill/>
          <a:ln>
            <a:noFill/>
          </a:ln>
        </p:spPr>
        <p:txBody>
          <a:bodyPr spcFirstLastPara="1" wrap="square" lIns="0" tIns="0" rIns="0" bIns="0" anchor="t" anchorCtr="0">
            <a:spAutoFit/>
          </a:bodyPr>
          <a:lstStyle>
            <a:defPPr>
              <a:defRPr lang="en-US"/>
            </a:defPPr>
            <a:lvl1pPr marR="0" lvl="0" indent="0">
              <a:spcBef>
                <a:spcPts val="0"/>
              </a:spcBef>
              <a:spcAft>
                <a:spcPts val="0"/>
              </a:spcAft>
              <a:buNone/>
              <a:defRPr b="0" i="1">
                <a:latin typeface="Calibri"/>
                <a:ea typeface="Calibri"/>
                <a:cs typeface="Calibri"/>
              </a:defRPr>
            </a:lvl1pPr>
          </a:lstStyle>
          <a:p>
            <a:r>
              <a:rPr lang="en-US" dirty="0">
                <a:latin typeface="Calibri" panose="020F0502020204030204" pitchFamily="34" charset="0"/>
              </a:rPr>
              <a:t>Forecasted growth</a:t>
            </a:r>
            <a:endParaRPr lang="en-US" dirty="0"/>
          </a:p>
        </p:txBody>
      </p:sp>
      <p:sp>
        <p:nvSpPr>
          <p:cNvPr id="91" name="Google Shape;102;p13">
            <a:extLst>
              <a:ext uri="{FF2B5EF4-FFF2-40B4-BE49-F238E27FC236}">
                <a16:creationId xmlns:a16="http://schemas.microsoft.com/office/drawing/2014/main" id="{7560526F-34AC-3ABD-DA4C-AF351AECC52C}"/>
              </a:ext>
            </a:extLst>
          </p:cNvPr>
          <p:cNvSpPr/>
          <p:nvPr/>
        </p:nvSpPr>
        <p:spPr>
          <a:xfrm>
            <a:off x="9310333" y="5230705"/>
            <a:ext cx="8228634" cy="4026766"/>
          </a:xfrm>
          <a:prstGeom prst="rect">
            <a:avLst/>
          </a:prstGeom>
          <a:solidFill>
            <a:schemeClr val="bg1">
              <a:lumMod val="95000"/>
            </a:schemeClr>
          </a:solidFill>
          <a:ln w="9525" cap="flat" cmpd="sng">
            <a:solidFill>
              <a:srgbClr val="25567E"/>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3" name="TextBox 92">
            <a:extLst>
              <a:ext uri="{FF2B5EF4-FFF2-40B4-BE49-F238E27FC236}">
                <a16:creationId xmlns:a16="http://schemas.microsoft.com/office/drawing/2014/main" id="{1F7A5525-6739-8C02-A03D-D91B07DD5964}"/>
              </a:ext>
            </a:extLst>
          </p:cNvPr>
          <p:cNvSpPr txBox="1"/>
          <p:nvPr/>
        </p:nvSpPr>
        <p:spPr>
          <a:xfrm>
            <a:off x="9451410" y="5463237"/>
            <a:ext cx="8087555" cy="461665"/>
          </a:xfrm>
          <a:prstGeom prst="rect">
            <a:avLst/>
          </a:prstGeom>
          <a:noFill/>
        </p:spPr>
        <p:txBody>
          <a:bodyPr wrap="square">
            <a:spAutoFit/>
          </a:bodyPr>
          <a:lstStyle/>
          <a:p>
            <a:pPr algn="ctr"/>
            <a:r>
              <a:rPr lang="en-IN" sz="2400" b="1" dirty="0">
                <a:solidFill>
                  <a:srgbClr val="25567E"/>
                </a:solidFill>
              </a:rPr>
              <a:t>Key highlights</a:t>
            </a:r>
          </a:p>
        </p:txBody>
      </p:sp>
      <p:sp>
        <p:nvSpPr>
          <p:cNvPr id="138" name="TextBox 137">
            <a:extLst>
              <a:ext uri="{FF2B5EF4-FFF2-40B4-BE49-F238E27FC236}">
                <a16:creationId xmlns:a16="http://schemas.microsoft.com/office/drawing/2014/main" id="{CFD87734-DB47-2F0A-5C55-C0CBD5D83B5B}"/>
              </a:ext>
            </a:extLst>
          </p:cNvPr>
          <p:cNvSpPr txBox="1"/>
          <p:nvPr/>
        </p:nvSpPr>
        <p:spPr>
          <a:xfrm>
            <a:off x="733610" y="6125034"/>
            <a:ext cx="7922710" cy="2554545"/>
          </a:xfrm>
          <a:prstGeom prst="rect">
            <a:avLst/>
          </a:prstGeom>
          <a:noFill/>
        </p:spPr>
        <p:txBody>
          <a:bodyPr wrap="square">
            <a:spAutoFit/>
          </a:bodyPr>
          <a:lstStyle/>
          <a:p>
            <a:r>
              <a:rPr lang="en-US" sz="2000" dirty="0"/>
              <a:t>The German </a:t>
            </a:r>
            <a:r>
              <a:rPr lang="en-US" sz="2000" b="1" dirty="0"/>
              <a:t>chemical and pharma sector generates €220 billion</a:t>
            </a:r>
            <a:r>
              <a:rPr lang="en-US" sz="2000" dirty="0"/>
              <a:t> in annual sales, representing </a:t>
            </a:r>
            <a:r>
              <a:rPr lang="en-US" sz="2000" b="1" dirty="0"/>
              <a:t>27% of total EU chemical output</a:t>
            </a:r>
            <a:r>
              <a:rPr lang="en-US" sz="2000" dirty="0"/>
              <a:t> - making it the undisputed </a:t>
            </a:r>
            <a:r>
              <a:rPr lang="en-US" sz="2000" dirty="0" err="1"/>
              <a:t>centre</a:t>
            </a:r>
            <a:r>
              <a:rPr lang="en-US" sz="2000" dirty="0"/>
              <a:t> of European chemical activity.</a:t>
            </a:r>
          </a:p>
          <a:p>
            <a:endParaRPr lang="en-US" sz="2000" dirty="0"/>
          </a:p>
          <a:p>
            <a:r>
              <a:rPr lang="en-US" sz="2000" dirty="0"/>
              <a:t>Germany's specialty chemicals sector is </a:t>
            </a:r>
            <a:r>
              <a:rPr lang="en-US" sz="2000" b="1" dirty="0"/>
              <a:t>projected to grow at a CAGR of 5.1% through 2035</a:t>
            </a:r>
            <a:r>
              <a:rPr lang="en-US" sz="2000" dirty="0"/>
              <a:t>, with the focus on fine chemicals, coatings, adhesives, and EV battery materials, areas where German engineering expertise creates a durable competitive advantage.</a:t>
            </a:r>
          </a:p>
        </p:txBody>
      </p:sp>
      <p:sp>
        <p:nvSpPr>
          <p:cNvPr id="139" name="TextBox 138">
            <a:extLst>
              <a:ext uri="{FF2B5EF4-FFF2-40B4-BE49-F238E27FC236}">
                <a16:creationId xmlns:a16="http://schemas.microsoft.com/office/drawing/2014/main" id="{BED6AB39-8E6A-5C4A-49F2-129796639277}"/>
              </a:ext>
            </a:extLst>
          </p:cNvPr>
          <p:cNvSpPr txBox="1"/>
          <p:nvPr/>
        </p:nvSpPr>
        <p:spPr>
          <a:xfrm>
            <a:off x="9492397" y="6125034"/>
            <a:ext cx="7922710" cy="2123658"/>
          </a:xfrm>
          <a:prstGeom prst="rect">
            <a:avLst/>
          </a:prstGeom>
          <a:noFill/>
        </p:spPr>
        <p:txBody>
          <a:bodyPr wrap="square">
            <a:spAutoFit/>
          </a:bodyPr>
          <a:lstStyle/>
          <a:p>
            <a:pPr marL="285750" indent="-285750">
              <a:buFont typeface="Arial" panose="020B0604020202020204" pitchFamily="34" charset="0"/>
              <a:buChar char="•"/>
            </a:pPr>
            <a:r>
              <a:rPr lang="en-US" dirty="0"/>
              <a:t>Port of Antwerp: Europe's largest integrated chemical cluster</a:t>
            </a:r>
            <a:br>
              <a:rPr lang="en-US" sz="2000" dirty="0"/>
            </a:br>
            <a:endParaRPr lang="en-US" sz="2000" dirty="0"/>
          </a:p>
          <a:p>
            <a:pPr marL="285750" indent="-285750">
              <a:buFont typeface="Arial" panose="020B0604020202020204" pitchFamily="34" charset="0"/>
              <a:buChar char="•"/>
            </a:pPr>
            <a:r>
              <a:rPr lang="en-US" dirty="0"/>
              <a:t>60M+ </a:t>
            </a:r>
            <a:r>
              <a:rPr lang="en-US" dirty="0" err="1"/>
              <a:t>tonnes</a:t>
            </a:r>
            <a:r>
              <a:rPr lang="en-US" dirty="0"/>
              <a:t> of chemicals handled annually through Antwerp</a:t>
            </a:r>
            <a:endParaRPr lang="en-US" sz="2000" dirty="0"/>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dirty="0"/>
              <a:t>150+ chemical companies incl. 3 world-scale crackers</a:t>
            </a:r>
            <a:endParaRPr lang="en-US" sz="2000" dirty="0"/>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dirty="0"/>
              <a:t>Belgium exports ~60% of its total chemical production</a:t>
            </a:r>
            <a:endParaRPr lang="en-US" sz="2000" dirty="0"/>
          </a:p>
        </p:txBody>
      </p:sp>
    </p:spTree>
    <p:extLst>
      <p:ext uri="{BB962C8B-B14F-4D97-AF65-F5344CB8AC3E}">
        <p14:creationId xmlns:p14="http://schemas.microsoft.com/office/powerpoint/2010/main" val="3333757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10"/>
          <p:cNvSpPr/>
          <p:nvPr/>
        </p:nvSpPr>
        <p:spPr>
          <a:xfrm>
            <a:off x="-1" y="7469554"/>
            <a:ext cx="18326099" cy="1719448"/>
          </a:xfrm>
          <a:prstGeom prst="rect">
            <a:avLst/>
          </a:prstGeom>
          <a:solidFill>
            <a:srgbClr val="F2F2F2"/>
          </a:solidFill>
          <a:ln w="9525" cap="flat" cmpd="sng">
            <a:solidFill>
              <a:schemeClr val="dk2"/>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8" name="Google Shape;508;p10"/>
          <p:cNvSpPr/>
          <p:nvPr/>
        </p:nvSpPr>
        <p:spPr>
          <a:xfrm>
            <a:off x="1310778" y="1890831"/>
            <a:ext cx="1992668" cy="1992668"/>
          </a:xfrm>
          <a:prstGeom prst="ellipse">
            <a:avLst/>
          </a:prstGeom>
          <a:solidFill>
            <a:srgbClr val="038F01"/>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191919"/>
              </a:solidFill>
              <a:latin typeface="Calibri"/>
              <a:ea typeface="Calibri"/>
              <a:cs typeface="Calibri"/>
              <a:sym typeface="Calibri"/>
            </a:endParaRPr>
          </a:p>
        </p:txBody>
      </p:sp>
      <p:sp>
        <p:nvSpPr>
          <p:cNvPr id="509" name="Google Shape;509;p10"/>
          <p:cNvSpPr/>
          <p:nvPr/>
        </p:nvSpPr>
        <p:spPr>
          <a:xfrm>
            <a:off x="1438504" y="2009539"/>
            <a:ext cx="1755253" cy="1755253"/>
          </a:xfrm>
          <a:prstGeom prst="ellipse">
            <a:avLst/>
          </a:prstGeom>
          <a:solidFill>
            <a:srgbClr val="25567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191919"/>
              </a:solidFill>
              <a:latin typeface="Calibri"/>
              <a:ea typeface="Calibri"/>
              <a:cs typeface="Calibri"/>
              <a:sym typeface="Calibri"/>
            </a:endParaRPr>
          </a:p>
        </p:txBody>
      </p:sp>
      <p:sp>
        <p:nvSpPr>
          <p:cNvPr id="510" name="Google Shape;510;p10"/>
          <p:cNvSpPr/>
          <p:nvPr/>
        </p:nvSpPr>
        <p:spPr>
          <a:xfrm>
            <a:off x="7937338" y="1890831"/>
            <a:ext cx="1992668" cy="1992668"/>
          </a:xfrm>
          <a:prstGeom prst="ellipse">
            <a:avLst/>
          </a:prstGeom>
          <a:solidFill>
            <a:srgbClr val="038F01"/>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191919"/>
              </a:solidFill>
              <a:latin typeface="Calibri"/>
              <a:ea typeface="Calibri"/>
              <a:cs typeface="Calibri"/>
              <a:sym typeface="Calibri"/>
            </a:endParaRPr>
          </a:p>
        </p:txBody>
      </p:sp>
      <p:sp>
        <p:nvSpPr>
          <p:cNvPr id="511" name="Google Shape;511;p10"/>
          <p:cNvSpPr/>
          <p:nvPr/>
        </p:nvSpPr>
        <p:spPr>
          <a:xfrm>
            <a:off x="8065064" y="2009539"/>
            <a:ext cx="1755253" cy="1755253"/>
          </a:xfrm>
          <a:prstGeom prst="ellipse">
            <a:avLst/>
          </a:prstGeom>
          <a:solidFill>
            <a:srgbClr val="25567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191919"/>
              </a:solidFill>
              <a:latin typeface="Calibri"/>
              <a:ea typeface="Calibri"/>
              <a:cs typeface="Calibri"/>
              <a:sym typeface="Calibri"/>
            </a:endParaRPr>
          </a:p>
        </p:txBody>
      </p:sp>
      <p:sp>
        <p:nvSpPr>
          <p:cNvPr id="512" name="Google Shape;512;p10"/>
          <p:cNvSpPr/>
          <p:nvPr/>
        </p:nvSpPr>
        <p:spPr>
          <a:xfrm>
            <a:off x="4624058" y="1890831"/>
            <a:ext cx="1992668" cy="1992668"/>
          </a:xfrm>
          <a:prstGeom prst="ellipse">
            <a:avLst/>
          </a:prstGeom>
          <a:solidFill>
            <a:srgbClr val="038F01"/>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191919"/>
              </a:solidFill>
              <a:latin typeface="Calibri"/>
              <a:ea typeface="Calibri"/>
              <a:cs typeface="Calibri"/>
              <a:sym typeface="Calibri"/>
            </a:endParaRPr>
          </a:p>
        </p:txBody>
      </p:sp>
      <p:sp>
        <p:nvSpPr>
          <p:cNvPr id="513" name="Google Shape;513;p10"/>
          <p:cNvSpPr/>
          <p:nvPr/>
        </p:nvSpPr>
        <p:spPr>
          <a:xfrm>
            <a:off x="4751784" y="2009539"/>
            <a:ext cx="1755253" cy="1755253"/>
          </a:xfrm>
          <a:prstGeom prst="ellipse">
            <a:avLst/>
          </a:prstGeom>
          <a:solidFill>
            <a:srgbClr val="25567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191919"/>
              </a:solidFill>
              <a:latin typeface="Calibri"/>
              <a:ea typeface="Calibri"/>
              <a:cs typeface="Calibri"/>
              <a:sym typeface="Calibri"/>
            </a:endParaRPr>
          </a:p>
        </p:txBody>
      </p:sp>
      <p:sp>
        <p:nvSpPr>
          <p:cNvPr id="514" name="Google Shape;514;p10"/>
          <p:cNvSpPr/>
          <p:nvPr/>
        </p:nvSpPr>
        <p:spPr>
          <a:xfrm>
            <a:off x="11250618" y="1890831"/>
            <a:ext cx="1992668" cy="1992668"/>
          </a:xfrm>
          <a:prstGeom prst="ellipse">
            <a:avLst/>
          </a:prstGeom>
          <a:solidFill>
            <a:srgbClr val="038F01"/>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191919"/>
              </a:solidFill>
              <a:latin typeface="Calibri"/>
              <a:ea typeface="Calibri"/>
              <a:cs typeface="Calibri"/>
              <a:sym typeface="Calibri"/>
            </a:endParaRPr>
          </a:p>
        </p:txBody>
      </p:sp>
      <p:sp>
        <p:nvSpPr>
          <p:cNvPr id="515" name="Google Shape;515;p10"/>
          <p:cNvSpPr/>
          <p:nvPr/>
        </p:nvSpPr>
        <p:spPr>
          <a:xfrm>
            <a:off x="11369325" y="2023549"/>
            <a:ext cx="1755253" cy="1755253"/>
          </a:xfrm>
          <a:prstGeom prst="ellipse">
            <a:avLst/>
          </a:prstGeom>
          <a:solidFill>
            <a:srgbClr val="25567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191919"/>
              </a:solidFill>
              <a:latin typeface="Calibri"/>
              <a:ea typeface="Calibri"/>
              <a:cs typeface="Calibri"/>
              <a:sym typeface="Calibri"/>
            </a:endParaRPr>
          </a:p>
        </p:txBody>
      </p:sp>
      <p:sp>
        <p:nvSpPr>
          <p:cNvPr id="516" name="Google Shape;516;p10"/>
          <p:cNvSpPr/>
          <p:nvPr/>
        </p:nvSpPr>
        <p:spPr>
          <a:xfrm>
            <a:off x="14563898" y="1890831"/>
            <a:ext cx="1992668" cy="1992668"/>
          </a:xfrm>
          <a:prstGeom prst="ellipse">
            <a:avLst/>
          </a:prstGeom>
          <a:solidFill>
            <a:srgbClr val="038F0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191919"/>
              </a:solidFill>
              <a:latin typeface="Calibri"/>
              <a:ea typeface="Calibri"/>
              <a:cs typeface="Calibri"/>
              <a:sym typeface="Calibri"/>
            </a:endParaRPr>
          </a:p>
        </p:txBody>
      </p:sp>
      <p:sp>
        <p:nvSpPr>
          <p:cNvPr id="517" name="Google Shape;517;p10"/>
          <p:cNvSpPr/>
          <p:nvPr/>
        </p:nvSpPr>
        <p:spPr>
          <a:xfrm>
            <a:off x="14691624" y="2009539"/>
            <a:ext cx="1755253" cy="1755253"/>
          </a:xfrm>
          <a:prstGeom prst="ellipse">
            <a:avLst/>
          </a:prstGeom>
          <a:solidFill>
            <a:srgbClr val="25567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191919"/>
              </a:solidFill>
              <a:latin typeface="Calibri"/>
              <a:ea typeface="Calibri"/>
              <a:cs typeface="Calibri"/>
              <a:sym typeface="Calibri"/>
            </a:endParaRPr>
          </a:p>
        </p:txBody>
      </p:sp>
      <p:sp>
        <p:nvSpPr>
          <p:cNvPr id="518" name="Google Shape;518;p10"/>
          <p:cNvSpPr/>
          <p:nvPr/>
        </p:nvSpPr>
        <p:spPr>
          <a:xfrm>
            <a:off x="1744267" y="2432534"/>
            <a:ext cx="1143727" cy="909263"/>
          </a:xfrm>
          <a:custGeom>
            <a:avLst/>
            <a:gdLst/>
            <a:ahLst/>
            <a:cxnLst/>
            <a:rect l="l" t="t" r="r" b="b"/>
            <a:pathLst>
              <a:path w="1143727" h="909263" extrusionOk="0">
                <a:moveTo>
                  <a:pt x="0" y="0"/>
                </a:moveTo>
                <a:lnTo>
                  <a:pt x="1143727" y="0"/>
                </a:lnTo>
                <a:lnTo>
                  <a:pt x="1143727" y="909263"/>
                </a:lnTo>
                <a:lnTo>
                  <a:pt x="0" y="909263"/>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191919"/>
              </a:solidFill>
              <a:latin typeface="Calibri"/>
              <a:ea typeface="Calibri"/>
              <a:cs typeface="Calibri"/>
              <a:sym typeface="Calibri"/>
            </a:endParaRPr>
          </a:p>
        </p:txBody>
      </p:sp>
      <p:sp>
        <p:nvSpPr>
          <p:cNvPr id="519" name="Google Shape;519;p10"/>
          <p:cNvSpPr/>
          <p:nvPr/>
        </p:nvSpPr>
        <p:spPr>
          <a:xfrm>
            <a:off x="8531619" y="2432534"/>
            <a:ext cx="914982" cy="909263"/>
          </a:xfrm>
          <a:custGeom>
            <a:avLst/>
            <a:gdLst/>
            <a:ahLst/>
            <a:cxnLst/>
            <a:rect l="l" t="t" r="r" b="b"/>
            <a:pathLst>
              <a:path w="914982" h="909263" extrusionOk="0">
                <a:moveTo>
                  <a:pt x="0" y="0"/>
                </a:moveTo>
                <a:lnTo>
                  <a:pt x="914982" y="0"/>
                </a:lnTo>
                <a:lnTo>
                  <a:pt x="914982" y="909263"/>
                </a:lnTo>
                <a:lnTo>
                  <a:pt x="0" y="90926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191919"/>
              </a:solidFill>
              <a:latin typeface="Calibri"/>
              <a:ea typeface="Calibri"/>
              <a:cs typeface="Calibri"/>
              <a:sym typeface="Calibri"/>
            </a:endParaRPr>
          </a:p>
        </p:txBody>
      </p:sp>
      <p:sp>
        <p:nvSpPr>
          <p:cNvPr id="520" name="Google Shape;520;p10"/>
          <p:cNvSpPr/>
          <p:nvPr/>
        </p:nvSpPr>
        <p:spPr>
          <a:xfrm>
            <a:off x="15174860" y="2332727"/>
            <a:ext cx="919470" cy="1091359"/>
          </a:xfrm>
          <a:custGeom>
            <a:avLst/>
            <a:gdLst/>
            <a:ahLst/>
            <a:cxnLst/>
            <a:rect l="l" t="t" r="r" b="b"/>
            <a:pathLst>
              <a:path w="919470" h="1091359" extrusionOk="0">
                <a:moveTo>
                  <a:pt x="0" y="0"/>
                </a:moveTo>
                <a:lnTo>
                  <a:pt x="919470" y="0"/>
                </a:lnTo>
                <a:lnTo>
                  <a:pt x="919470" y="1091359"/>
                </a:lnTo>
                <a:lnTo>
                  <a:pt x="0" y="109135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191919"/>
              </a:solidFill>
              <a:latin typeface="Calibri"/>
              <a:ea typeface="Calibri"/>
              <a:cs typeface="Calibri"/>
              <a:sym typeface="Calibri"/>
            </a:endParaRPr>
          </a:p>
        </p:txBody>
      </p:sp>
      <p:sp>
        <p:nvSpPr>
          <p:cNvPr id="521" name="Google Shape;521;p10"/>
          <p:cNvSpPr txBox="1"/>
          <p:nvPr/>
        </p:nvSpPr>
        <p:spPr>
          <a:xfrm>
            <a:off x="-1" y="341760"/>
            <a:ext cx="18287999" cy="615553"/>
          </a:xfrm>
          <a:prstGeom prst="rect">
            <a:avLst/>
          </a:prstGeom>
          <a:noFill/>
          <a:ln>
            <a:noFill/>
          </a:ln>
        </p:spPr>
        <p:txBody>
          <a:bodyPr spcFirstLastPara="1" wrap="square" lIns="182850" tIns="182850" rIns="182850" bIns="182850" anchor="ctr" anchorCtr="0">
            <a:noAutofit/>
          </a:bodyPr>
          <a:lstStyle/>
          <a:p>
            <a:pPr algn="ctr">
              <a:spcBef>
                <a:spcPct val="0"/>
              </a:spcBef>
              <a:buClr>
                <a:schemeClr val="lt1"/>
              </a:buClr>
              <a:buSzPts val="4400"/>
            </a:pPr>
            <a:r>
              <a:rPr lang="en-US" sz="4400" b="1" spc="20" dirty="0">
                <a:solidFill>
                  <a:srgbClr val="FFFFFF"/>
                </a:solidFill>
                <a:ea typeface="+mj-ea"/>
                <a:cs typeface="+mj-cs"/>
                <a:sym typeface="Dosis"/>
              </a:rPr>
              <a:t>Challenges in European chemical distribution industry</a:t>
            </a:r>
            <a:endParaRPr lang="en-US" sz="4400" b="1" spc="20" dirty="0">
              <a:solidFill>
                <a:srgbClr val="FFFFFF"/>
              </a:solidFill>
              <a:ea typeface="+mj-ea"/>
              <a:cs typeface="+mj-cs"/>
              <a:sym typeface="Arial"/>
            </a:endParaRPr>
          </a:p>
        </p:txBody>
      </p:sp>
      <p:sp>
        <p:nvSpPr>
          <p:cNvPr id="522" name="Google Shape;522;p10"/>
          <p:cNvSpPr txBox="1"/>
          <p:nvPr/>
        </p:nvSpPr>
        <p:spPr>
          <a:xfrm>
            <a:off x="927869" y="4279078"/>
            <a:ext cx="2744755" cy="707886"/>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2280"/>
              <a:buFont typeface="Calibri"/>
              <a:buNone/>
            </a:pPr>
            <a:r>
              <a:rPr lang="en-US" sz="2000" b="1" i="0" u="none" strike="noStrike" cap="none" dirty="0">
                <a:solidFill>
                  <a:srgbClr val="000000"/>
                </a:solidFill>
                <a:latin typeface="Calibri"/>
                <a:ea typeface="Calibri"/>
                <a:cs typeface="Calibri"/>
                <a:sym typeface="Calibri"/>
              </a:rPr>
              <a:t>Logistics &amp; Supply Chain Intricacies</a:t>
            </a:r>
            <a:endParaRPr sz="12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523" name="Google Shape;523;p10"/>
          <p:cNvSpPr txBox="1"/>
          <p:nvPr/>
        </p:nvSpPr>
        <p:spPr>
          <a:xfrm>
            <a:off x="4131218" y="4279078"/>
            <a:ext cx="2963748" cy="707886"/>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2280"/>
              <a:buFont typeface="Calibri"/>
              <a:buNone/>
            </a:pPr>
            <a:r>
              <a:rPr lang="en-US" sz="2000" b="1" i="0" u="none" strike="noStrike" cap="none" dirty="0">
                <a:solidFill>
                  <a:srgbClr val="000000"/>
                </a:solidFill>
                <a:latin typeface="Calibri"/>
                <a:ea typeface="Calibri"/>
                <a:cs typeface="Calibri"/>
                <a:sym typeface="Calibri"/>
              </a:rPr>
              <a:t>Sustainability &amp; Environmental Concerns</a:t>
            </a:r>
            <a:endParaRPr sz="12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524" name="Google Shape;524;p10"/>
          <p:cNvSpPr txBox="1"/>
          <p:nvPr/>
        </p:nvSpPr>
        <p:spPr>
          <a:xfrm>
            <a:off x="736019" y="5265765"/>
            <a:ext cx="2973600" cy="1723549"/>
          </a:xfrm>
          <a:prstGeom prst="rect">
            <a:avLst/>
          </a:prstGeom>
          <a:noFill/>
          <a:ln>
            <a:noFill/>
          </a:ln>
        </p:spPr>
        <p:txBody>
          <a:bodyPr spcFirstLastPara="1" wrap="square" lIns="0" tIns="0" rIns="0" bIns="0" anchor="t" anchorCtr="0">
            <a:spAutoFit/>
          </a:bodyPr>
          <a:lstStyle/>
          <a:p>
            <a:pPr marL="285750" marR="0" lvl="0" indent="-285750" rtl="0">
              <a:lnSpc>
                <a:spcPct val="100000"/>
              </a:lnSpc>
              <a:spcBef>
                <a:spcPts val="0"/>
              </a:spcBef>
              <a:spcAft>
                <a:spcPts val="0"/>
              </a:spcAft>
              <a:buClr>
                <a:srgbClr val="000000"/>
              </a:buClr>
              <a:buSzPts val="1536"/>
              <a:buFont typeface="Arial"/>
              <a:buChar char="•"/>
            </a:pPr>
            <a:r>
              <a:rPr lang="en-US" sz="1600" b="0" i="0" u="none" strike="noStrike" cap="none">
                <a:solidFill>
                  <a:srgbClr val="000000"/>
                </a:solidFill>
                <a:latin typeface="Calibri"/>
                <a:ea typeface="Calibri"/>
                <a:cs typeface="Calibri"/>
                <a:sym typeface="Calibri"/>
              </a:rPr>
              <a:t>Coordinating a complex logistics chain with diverse sourcing locations </a:t>
            </a:r>
            <a:endParaRPr sz="1800" b="0" i="0" u="none" strike="noStrike" cap="none">
              <a:solidFill>
                <a:srgbClr val="191919"/>
              </a:solidFill>
              <a:latin typeface="Calibri"/>
              <a:ea typeface="Calibri"/>
              <a:cs typeface="Calibri"/>
              <a:sym typeface="Calibri"/>
            </a:endParaRPr>
          </a:p>
          <a:p>
            <a:pPr marL="285750" marR="0" lvl="0" indent="-285750" rtl="0">
              <a:lnSpc>
                <a:spcPct val="100000"/>
              </a:lnSpc>
              <a:spcBef>
                <a:spcPts val="0"/>
              </a:spcBef>
              <a:spcAft>
                <a:spcPts val="0"/>
              </a:spcAft>
              <a:buClr>
                <a:srgbClr val="000000"/>
              </a:buClr>
              <a:buSzPts val="1536"/>
              <a:buFont typeface="Arial"/>
              <a:buChar char="•"/>
            </a:pPr>
            <a:r>
              <a:rPr lang="en-US" sz="1600" b="0" i="0" u="none" strike="noStrike" cap="none">
                <a:solidFill>
                  <a:srgbClr val="000000"/>
                </a:solidFill>
                <a:latin typeface="Calibri"/>
                <a:ea typeface="Calibri"/>
                <a:cs typeface="Calibri"/>
                <a:sym typeface="Calibri"/>
              </a:rPr>
              <a:t>Strict import requirements poses a significant challenge for the chemical distribution industry.</a:t>
            </a:r>
            <a:endParaRPr sz="1800" b="0" i="0" u="none" strike="noStrike" cap="none">
              <a:solidFill>
                <a:schemeClr val="dk1"/>
              </a:solidFill>
              <a:latin typeface="Calibri"/>
              <a:ea typeface="Calibri"/>
              <a:cs typeface="Calibri"/>
              <a:sym typeface="Calibri"/>
            </a:endParaRPr>
          </a:p>
        </p:txBody>
      </p:sp>
      <p:sp>
        <p:nvSpPr>
          <p:cNvPr id="525" name="Google Shape;525;p10"/>
          <p:cNvSpPr txBox="1"/>
          <p:nvPr/>
        </p:nvSpPr>
        <p:spPr>
          <a:xfrm>
            <a:off x="4063010" y="5259440"/>
            <a:ext cx="3114763" cy="1723549"/>
          </a:xfrm>
          <a:prstGeom prst="rect">
            <a:avLst/>
          </a:prstGeom>
          <a:noFill/>
          <a:ln>
            <a:noFill/>
          </a:ln>
        </p:spPr>
        <p:txBody>
          <a:bodyPr spcFirstLastPara="1" wrap="square" lIns="0" tIns="0" rIns="0" bIns="0" anchor="t" anchorCtr="0">
            <a:spAutoFit/>
          </a:bodyPr>
          <a:lstStyle/>
          <a:p>
            <a:pPr marL="285750" marR="0" lvl="0" indent="-285750" rtl="0">
              <a:lnSpc>
                <a:spcPct val="100000"/>
              </a:lnSpc>
              <a:spcBef>
                <a:spcPts val="0"/>
              </a:spcBef>
              <a:spcAft>
                <a:spcPts val="0"/>
              </a:spcAft>
              <a:buClr>
                <a:srgbClr val="000000"/>
              </a:buClr>
              <a:buSzPts val="1536"/>
              <a:buFont typeface="Arial"/>
              <a:buChar char="•"/>
            </a:pPr>
            <a:r>
              <a:rPr lang="en-US" sz="1600" b="0" i="0" u="none" strike="noStrike" cap="none" dirty="0">
                <a:solidFill>
                  <a:srgbClr val="000000"/>
                </a:solidFill>
                <a:latin typeface="Calibri"/>
                <a:ea typeface="Calibri"/>
                <a:cs typeface="Calibri"/>
                <a:sym typeface="Calibri"/>
              </a:rPr>
              <a:t>Balancing sustainability with regulatory compliance is challenging.</a:t>
            </a:r>
            <a:endParaRPr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285750" marR="0" lvl="0" indent="-285750" rtl="0">
              <a:lnSpc>
                <a:spcPct val="100000"/>
              </a:lnSpc>
              <a:spcBef>
                <a:spcPts val="0"/>
              </a:spcBef>
              <a:spcAft>
                <a:spcPts val="0"/>
              </a:spcAft>
              <a:buClr>
                <a:srgbClr val="000000"/>
              </a:buClr>
              <a:buSzPts val="1536"/>
              <a:buFont typeface="Arial"/>
              <a:buChar char="•"/>
            </a:pPr>
            <a:r>
              <a:rPr lang="en-US" sz="1600" b="0" i="0" u="none" strike="noStrike" cap="none" dirty="0">
                <a:solidFill>
                  <a:srgbClr val="000000"/>
                </a:solidFill>
                <a:latin typeface="Calibri"/>
                <a:ea typeface="Calibri"/>
                <a:cs typeface="Calibri"/>
                <a:sym typeface="Calibri"/>
              </a:rPr>
              <a:t>Navigating the complexities of implementing TQM and HSE systems presents significant obstacles.</a:t>
            </a:r>
            <a:endParaRPr sz="1800" b="0" i="0" u="none" strike="noStrike" cap="none" dirty="0">
              <a:solidFill>
                <a:schemeClr val="dk1"/>
              </a:solidFill>
              <a:latin typeface="Calibri"/>
              <a:ea typeface="Calibri"/>
              <a:cs typeface="Calibri"/>
              <a:sym typeface="Calibri"/>
            </a:endParaRPr>
          </a:p>
        </p:txBody>
      </p:sp>
      <p:sp>
        <p:nvSpPr>
          <p:cNvPr id="526" name="Google Shape;526;p10"/>
          <p:cNvSpPr txBox="1"/>
          <p:nvPr/>
        </p:nvSpPr>
        <p:spPr>
          <a:xfrm>
            <a:off x="7771622" y="4368381"/>
            <a:ext cx="2744755" cy="615553"/>
          </a:xfrm>
          <a:prstGeom prst="rect">
            <a:avLst/>
          </a:prstGeom>
          <a:noFill/>
          <a:ln>
            <a:noFill/>
          </a:ln>
        </p:spPr>
        <p:txBody>
          <a:bodyPr spcFirstLastPara="1" wrap="square" lIns="0" tIns="0" rIns="0" bIns="0" anchor="t" anchorCtr="0">
            <a:spAutoFit/>
          </a:bodyPr>
          <a:lstStyle/>
          <a:p>
            <a:pPr algn="ctr">
              <a:buClr>
                <a:srgbClr val="000000"/>
              </a:buClr>
              <a:buSzPts val="2280"/>
            </a:pPr>
            <a:r>
              <a:rPr lang="en-IN" sz="2000" b="1" i="0" u="none" strike="noStrike">
                <a:solidFill>
                  <a:srgbClr val="000000"/>
                </a:solidFill>
                <a:effectLst/>
                <a:latin typeface="Calibri" panose="020F0502020204030204" pitchFamily="34" charset="0"/>
                <a:cs typeface="Calibri" panose="020F0502020204030204" pitchFamily="34" charset="0"/>
              </a:rPr>
              <a:t>High Energy</a:t>
            </a:r>
            <a:br>
              <a:rPr lang="en-IN" sz="2000" b="1" i="0" u="none" strike="noStrike">
                <a:solidFill>
                  <a:srgbClr val="000000"/>
                </a:solidFill>
                <a:effectLst/>
                <a:latin typeface="Calibri" panose="020F0502020204030204" pitchFamily="34" charset="0"/>
                <a:cs typeface="Calibri" panose="020F0502020204030204" pitchFamily="34" charset="0"/>
              </a:rPr>
            </a:br>
            <a:r>
              <a:rPr lang="en-IN" sz="2000" b="1" i="0" u="none" strike="noStrike">
                <a:solidFill>
                  <a:srgbClr val="000000"/>
                </a:solidFill>
                <a:effectLst/>
                <a:latin typeface="Calibri" panose="020F0502020204030204" pitchFamily="34" charset="0"/>
                <a:cs typeface="Calibri" panose="020F0502020204030204" pitchFamily="34" charset="0"/>
              </a:rPr>
              <a:t> Costs</a:t>
            </a:r>
            <a:endParaRPr lang="en-IN" sz="2000" b="1">
              <a:effectLst/>
              <a:latin typeface="Calibri" panose="020F0502020204030204" pitchFamily="34" charset="0"/>
              <a:cs typeface="Calibri" panose="020F0502020204030204" pitchFamily="34" charset="0"/>
            </a:endParaRPr>
          </a:p>
        </p:txBody>
      </p:sp>
      <p:sp>
        <p:nvSpPr>
          <p:cNvPr id="527" name="Google Shape;527;p10"/>
          <p:cNvSpPr txBox="1"/>
          <p:nvPr/>
        </p:nvSpPr>
        <p:spPr>
          <a:xfrm>
            <a:off x="7531164" y="5266868"/>
            <a:ext cx="3114763" cy="1969770"/>
          </a:xfrm>
          <a:prstGeom prst="rect">
            <a:avLst/>
          </a:prstGeom>
          <a:noFill/>
          <a:ln>
            <a:noFill/>
          </a:ln>
        </p:spPr>
        <p:txBody>
          <a:bodyPr spcFirstLastPara="1" wrap="square" lIns="0" tIns="0" rIns="0" bIns="0" anchor="t" anchorCtr="0">
            <a:spAutoFit/>
          </a:bodyPr>
          <a:lstStyle>
            <a:defPPr>
              <a:defRPr lang="en-US"/>
            </a:defPPr>
            <a:lvl1pPr marL="285750" marR="0" lvl="0" indent="-285750" algn="just">
              <a:lnSpc>
                <a:spcPct val="100000"/>
              </a:lnSpc>
              <a:spcBef>
                <a:spcPts val="0"/>
              </a:spcBef>
              <a:spcAft>
                <a:spcPts val="0"/>
              </a:spcAft>
              <a:buClr>
                <a:srgbClr val="000000"/>
              </a:buClr>
              <a:buSzPts val="1536"/>
              <a:buFont typeface="Arial"/>
              <a:buChar char="•"/>
              <a:defRPr sz="1600" b="0" i="0" u="none" strike="noStrike" cap="none">
                <a:solidFill>
                  <a:srgbClr val="000000"/>
                </a:solidFill>
                <a:latin typeface="Calibri"/>
                <a:ea typeface="Calibri"/>
                <a:cs typeface="Calibri"/>
              </a:defRPr>
            </a:lvl1pPr>
          </a:lstStyle>
          <a:p>
            <a:pPr algn="l"/>
            <a:r>
              <a:rPr lang="en-IN"/>
              <a:t>The specialty chemicals industry faces rising energy prices, significantly impacting production costs. </a:t>
            </a:r>
          </a:p>
          <a:p>
            <a:pPr algn="l"/>
            <a:r>
              <a:rPr lang="en-IN"/>
              <a:t>Companies must adopt energy-efficient processes and explore alternative energy sources to remain competitive.</a:t>
            </a:r>
          </a:p>
        </p:txBody>
      </p:sp>
      <p:sp>
        <p:nvSpPr>
          <p:cNvPr id="528" name="Google Shape;528;p10"/>
          <p:cNvSpPr txBox="1"/>
          <p:nvPr/>
        </p:nvSpPr>
        <p:spPr>
          <a:xfrm>
            <a:off x="10879025" y="4279078"/>
            <a:ext cx="2740142" cy="707886"/>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2280"/>
              <a:buFont typeface="Calibri"/>
              <a:buNone/>
            </a:pPr>
            <a:r>
              <a:rPr lang="en-US" sz="2000" b="1" i="0" u="none" strike="noStrike" cap="none" dirty="0">
                <a:solidFill>
                  <a:srgbClr val="000000"/>
                </a:solidFill>
                <a:latin typeface="Calibri"/>
                <a:ea typeface="Calibri"/>
                <a:cs typeface="Calibri"/>
                <a:sym typeface="Calibri"/>
              </a:rPr>
              <a:t>Global </a:t>
            </a:r>
            <a:br>
              <a:rPr lang="en-US" sz="2000" b="1" i="0" u="none" strike="noStrike" cap="none" dirty="0">
                <a:solidFill>
                  <a:srgbClr val="000000"/>
                </a:solidFill>
                <a:latin typeface="Calibri"/>
                <a:ea typeface="Calibri"/>
                <a:cs typeface="Calibri"/>
                <a:sym typeface="Calibri"/>
              </a:rPr>
            </a:br>
            <a:r>
              <a:rPr lang="en-US" sz="2000" b="1" i="0" u="none" strike="noStrike" cap="none" dirty="0">
                <a:solidFill>
                  <a:srgbClr val="000000"/>
                </a:solidFill>
                <a:latin typeface="Calibri"/>
                <a:ea typeface="Calibri"/>
                <a:cs typeface="Calibri"/>
                <a:sym typeface="Calibri"/>
              </a:rPr>
              <a:t>Competition</a:t>
            </a:r>
            <a:endParaRPr sz="12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529" name="Google Shape;529;p10"/>
          <p:cNvSpPr txBox="1"/>
          <p:nvPr/>
        </p:nvSpPr>
        <p:spPr>
          <a:xfrm>
            <a:off x="14000506" y="4265077"/>
            <a:ext cx="3436392" cy="615553"/>
          </a:xfrm>
          <a:prstGeom prst="rect">
            <a:avLst/>
          </a:prstGeom>
          <a:noFill/>
          <a:ln>
            <a:noFill/>
          </a:ln>
        </p:spPr>
        <p:txBody>
          <a:bodyPr spcFirstLastPara="1" wrap="square" lIns="0" tIns="0" rIns="0" bIns="0" anchor="t" anchorCtr="0">
            <a:spAutoFit/>
          </a:bodyPr>
          <a:lstStyle/>
          <a:p>
            <a:pPr algn="ctr">
              <a:buClr>
                <a:srgbClr val="000000"/>
              </a:buClr>
              <a:buSzPts val="2280"/>
            </a:pPr>
            <a:r>
              <a:rPr lang="en-IN" sz="2000" b="1" i="0" u="none" strike="noStrike">
                <a:solidFill>
                  <a:srgbClr val="000000"/>
                </a:solidFill>
                <a:effectLst/>
                <a:latin typeface="Calibri" panose="020F0502020204030204" pitchFamily="34" charset="0"/>
                <a:cs typeface="Calibri" panose="020F0502020204030204" pitchFamily="34" charset="0"/>
              </a:rPr>
              <a:t>Global Overcapacity &amp; Regulatory Changes</a:t>
            </a:r>
            <a:endParaRPr lang="en-IN" sz="2000" b="1">
              <a:effectLst/>
              <a:latin typeface="Calibri" panose="020F0502020204030204" pitchFamily="34" charset="0"/>
              <a:cs typeface="Calibri" panose="020F0502020204030204" pitchFamily="34" charset="0"/>
            </a:endParaRPr>
          </a:p>
        </p:txBody>
      </p:sp>
      <p:sp>
        <p:nvSpPr>
          <p:cNvPr id="530" name="Google Shape;530;p10"/>
          <p:cNvSpPr txBox="1"/>
          <p:nvPr/>
        </p:nvSpPr>
        <p:spPr>
          <a:xfrm>
            <a:off x="10999318" y="5259439"/>
            <a:ext cx="2973600" cy="1723549"/>
          </a:xfrm>
          <a:prstGeom prst="rect">
            <a:avLst/>
          </a:prstGeom>
          <a:noFill/>
          <a:ln>
            <a:noFill/>
          </a:ln>
        </p:spPr>
        <p:txBody>
          <a:bodyPr spcFirstLastPara="1" wrap="square" lIns="0" tIns="0" rIns="0" bIns="0" anchor="t" anchorCtr="0">
            <a:spAutoFit/>
          </a:bodyPr>
          <a:lstStyle/>
          <a:p>
            <a:pPr marL="285750" lvl="0" indent="-285750">
              <a:buClr>
                <a:srgbClr val="000000"/>
              </a:buClr>
              <a:buSzPts val="1536"/>
              <a:buFont typeface="Arial"/>
              <a:buChar char="•"/>
            </a:pPr>
            <a:r>
              <a:rPr lang="en-US" sz="1600">
                <a:solidFill>
                  <a:srgbClr val="000000"/>
                </a:solidFill>
                <a:latin typeface="Calibri"/>
                <a:cs typeface="Calibri"/>
                <a:sym typeface="Calibri"/>
              </a:rPr>
              <a:t>Competing with established global chemical distributors poses a formidable challenge.</a:t>
            </a:r>
            <a:endParaRPr sz="1600">
              <a:solidFill>
                <a:srgbClr val="000000"/>
              </a:solidFill>
              <a:latin typeface="Calibri"/>
              <a:cs typeface="Calibri"/>
              <a:sym typeface="Roboto"/>
            </a:endParaRPr>
          </a:p>
          <a:p>
            <a:pPr marL="285750" lvl="0" indent="-285750">
              <a:buClr>
                <a:srgbClr val="000000"/>
              </a:buClr>
              <a:buSzPts val="1536"/>
              <a:buFont typeface="Arial"/>
              <a:buChar char="•"/>
            </a:pPr>
            <a:r>
              <a:rPr lang="en-US" sz="1600">
                <a:solidFill>
                  <a:srgbClr val="000000"/>
                </a:solidFill>
                <a:latin typeface="Calibri"/>
                <a:cs typeface="Calibri"/>
                <a:sym typeface="Calibri"/>
              </a:rPr>
              <a:t>Addressing barriers to innovation and market expansion presents additional hurdles.</a:t>
            </a:r>
            <a:endParaRPr sz="1600">
              <a:solidFill>
                <a:srgbClr val="000000"/>
              </a:solidFill>
              <a:latin typeface="Calibri"/>
              <a:cs typeface="Calibri"/>
              <a:sym typeface="Roboto"/>
            </a:endParaRPr>
          </a:p>
        </p:txBody>
      </p:sp>
      <p:sp>
        <p:nvSpPr>
          <p:cNvPr id="531" name="Google Shape;531;p10"/>
          <p:cNvSpPr txBox="1"/>
          <p:nvPr/>
        </p:nvSpPr>
        <p:spPr>
          <a:xfrm>
            <a:off x="14318522" y="5227309"/>
            <a:ext cx="3423717" cy="1969770"/>
          </a:xfrm>
          <a:prstGeom prst="rect">
            <a:avLst/>
          </a:prstGeom>
          <a:noFill/>
          <a:ln>
            <a:noFill/>
          </a:ln>
        </p:spPr>
        <p:txBody>
          <a:bodyPr spcFirstLastPara="1" wrap="square" lIns="0" tIns="0" rIns="0" bIns="0" anchor="t" anchorCtr="0">
            <a:spAutoFit/>
          </a:bodyPr>
          <a:lstStyle/>
          <a:p>
            <a:pPr marL="285750" indent="-285750">
              <a:buClr>
                <a:srgbClr val="000000"/>
              </a:buClr>
              <a:buSzPts val="1536"/>
              <a:buFont typeface="Arial"/>
              <a:buChar char="•"/>
            </a:pPr>
            <a:r>
              <a:rPr lang="en-IN" sz="1600" dirty="0">
                <a:solidFill>
                  <a:srgbClr val="000000"/>
                </a:solidFill>
                <a:latin typeface="Calibri"/>
                <a:cs typeface="Calibri"/>
              </a:rPr>
              <a:t>Excess production capacity in key markets leads to pricing pressures and reduced margins.</a:t>
            </a:r>
          </a:p>
          <a:p>
            <a:pPr marL="285750" indent="-285750">
              <a:buClr>
                <a:srgbClr val="000000"/>
              </a:buClr>
              <a:buSzPts val="1536"/>
              <a:buFont typeface="Arial"/>
              <a:buChar char="•"/>
            </a:pPr>
            <a:r>
              <a:rPr lang="en-IN" sz="1600" dirty="0">
                <a:solidFill>
                  <a:srgbClr val="000000"/>
                </a:solidFill>
                <a:latin typeface="Calibri"/>
                <a:cs typeface="Calibri"/>
              </a:rPr>
              <a:t>Frequent regulatory updates across regions require companies to continuously adapt to compliance requirements, increasing operational complexity.</a:t>
            </a:r>
            <a:endParaRPr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533" name="Google Shape;533;p10"/>
          <p:cNvSpPr txBox="1"/>
          <p:nvPr/>
        </p:nvSpPr>
        <p:spPr>
          <a:xfrm>
            <a:off x="365193" y="9668728"/>
            <a:ext cx="16740872" cy="461665"/>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FFFFFF"/>
              </a:buClr>
              <a:buSzPts val="2400"/>
              <a:buFont typeface="Calibri"/>
              <a:buNone/>
            </a:pPr>
            <a:r>
              <a:rPr lang="en-IN" sz="2400" b="1" i="0" u="none" strike="noStrike" cap="none" dirty="0" err="1">
                <a:solidFill>
                  <a:srgbClr val="FFFFFF"/>
                </a:solidFill>
                <a:latin typeface="Calibri"/>
                <a:ea typeface="Calibri"/>
                <a:cs typeface="Calibri"/>
                <a:sym typeface="Calibri"/>
              </a:rPr>
              <a:t>BloomchemAG</a:t>
            </a:r>
            <a:r>
              <a:rPr lang="en-US" sz="2400" b="1" i="0" u="none" strike="noStrike" cap="none" dirty="0">
                <a:solidFill>
                  <a:srgbClr val="FFFFFF"/>
                </a:solidFill>
                <a:latin typeface="Calibri"/>
                <a:ea typeface="Calibri"/>
                <a:cs typeface="Calibri"/>
                <a:sym typeface="Calibri"/>
              </a:rPr>
              <a:t>: Navigating Challenges, Ensuring Compliance, and Delivering Excellence in a Dynamic Chemical Landscape</a:t>
            </a:r>
            <a:endParaRPr sz="2400" b="0" i="0" u="none" strike="noStrike" cap="none" dirty="0">
              <a:solidFill>
                <a:srgbClr val="FFFFFF"/>
              </a:solidFill>
              <a:latin typeface="Calibri"/>
              <a:ea typeface="Calibri"/>
              <a:cs typeface="Calibri"/>
              <a:sym typeface="Calibri"/>
            </a:endParaRPr>
          </a:p>
        </p:txBody>
      </p:sp>
      <p:pic>
        <p:nvPicPr>
          <p:cNvPr id="535" name="Google Shape;535;p10" descr="Sustainability with solid fill"/>
          <p:cNvPicPr preferRelativeResize="0"/>
          <p:nvPr/>
        </p:nvPicPr>
        <p:blipFill rotWithShape="1">
          <a:blip r:embed="rId6">
            <a:alphaModFix/>
          </a:blip>
          <a:srcRect/>
          <a:stretch/>
        </p:blipFill>
        <p:spPr>
          <a:xfrm>
            <a:off x="5129480" y="2340381"/>
            <a:ext cx="1023883" cy="1023883"/>
          </a:xfrm>
          <a:prstGeom prst="rect">
            <a:avLst/>
          </a:prstGeom>
          <a:noFill/>
          <a:ln>
            <a:noFill/>
          </a:ln>
        </p:spPr>
      </p:pic>
      <p:pic>
        <p:nvPicPr>
          <p:cNvPr id="536" name="Google Shape;536;p10" descr="Influencer with solid fill"/>
          <p:cNvPicPr preferRelativeResize="0"/>
          <p:nvPr/>
        </p:nvPicPr>
        <p:blipFill rotWithShape="1">
          <a:blip r:embed="rId7">
            <a:alphaModFix/>
          </a:blip>
          <a:srcRect/>
          <a:stretch/>
        </p:blipFill>
        <p:spPr>
          <a:xfrm>
            <a:off x="11756195" y="2332727"/>
            <a:ext cx="1041854" cy="1041854"/>
          </a:xfrm>
          <a:prstGeom prst="rect">
            <a:avLst/>
          </a:prstGeom>
          <a:noFill/>
          <a:ln>
            <a:noFill/>
          </a:ln>
        </p:spPr>
      </p:pic>
      <p:sp>
        <p:nvSpPr>
          <p:cNvPr id="537" name="Google Shape;537;p10"/>
          <p:cNvSpPr txBox="1"/>
          <p:nvPr/>
        </p:nvSpPr>
        <p:spPr>
          <a:xfrm>
            <a:off x="367691" y="8100659"/>
            <a:ext cx="17669298" cy="923330"/>
          </a:xfrm>
          <a:prstGeom prst="rect">
            <a:avLst/>
          </a:prstGeom>
          <a:noFill/>
          <a:ln>
            <a:noFill/>
          </a:ln>
        </p:spPr>
        <p:txBody>
          <a:bodyPr spcFirstLastPara="1" wrap="square" lIns="91425" tIns="45700" rIns="91425" bIns="45700" anchor="t" anchorCtr="0">
            <a:spAutoFit/>
          </a:bodyPr>
          <a:lstStyle/>
          <a:p>
            <a:pPr marL="342900" lvl="0" indent="-342900">
              <a:buClr>
                <a:srgbClr val="0D0D0D"/>
              </a:buClr>
              <a:buSzPts val="1800"/>
              <a:buFont typeface="Arial"/>
              <a:buChar char="•"/>
            </a:pPr>
            <a:r>
              <a:rPr lang="en-US" sz="1800" b="0" i="0" u="none" strike="noStrike" cap="none" dirty="0">
                <a:solidFill>
                  <a:srgbClr val="0D0D0D"/>
                </a:solidFill>
                <a:ea typeface="Calibri"/>
                <a:cs typeface="Calibri"/>
                <a:sym typeface="Calibri"/>
              </a:rPr>
              <a:t>German regulations such as </a:t>
            </a:r>
            <a:r>
              <a:rPr lang="en-US" kern="100" dirty="0">
                <a:latin typeface="Aptos" panose="020B0004020202020204" pitchFamily="34" charset="0"/>
                <a:ea typeface="Aptos" panose="020B0004020202020204" pitchFamily="34" charset="0"/>
                <a:cs typeface="Mangal" panose="02040503050203030202" pitchFamily="18" charset="0"/>
              </a:rPr>
              <a:t>EU REACH</a:t>
            </a:r>
            <a:r>
              <a:rPr lang="en-US" sz="1800" b="0" i="0" u="none" strike="noStrike" cap="none" dirty="0">
                <a:solidFill>
                  <a:srgbClr val="0D0D0D"/>
                </a:solidFill>
                <a:ea typeface="Calibri"/>
                <a:cs typeface="Calibri"/>
                <a:sym typeface="Calibri"/>
              </a:rPr>
              <a:t> escalate compliance burdens for chemical distributors, causing complexity and potential fines, disrupting business operations.</a:t>
            </a:r>
            <a:endParaRPr sz="1400" b="0" i="0" u="none" strike="noStrike" cap="none" dirty="0">
              <a:solidFill>
                <a:srgbClr val="000000"/>
              </a:solidFill>
              <a:ea typeface="Calibri" panose="020F0502020204030204" pitchFamily="34" charset="0"/>
              <a:cs typeface="Calibri" panose="020F0502020204030204" pitchFamily="34" charset="0"/>
              <a:sym typeface="Arial"/>
            </a:endParaRPr>
          </a:p>
          <a:p>
            <a:pPr marL="342900" lvl="0" indent="-342900">
              <a:buClr>
                <a:srgbClr val="0D0D0D"/>
              </a:buClr>
              <a:buSzPts val="1800"/>
              <a:buFont typeface="Arial"/>
              <a:buChar char="•"/>
            </a:pPr>
            <a:r>
              <a:rPr lang="en-US" kern="100" dirty="0">
                <a:latin typeface="Aptos" panose="020B0004020202020204" pitchFamily="34" charset="0"/>
                <a:ea typeface="Aptos" panose="020B0004020202020204" pitchFamily="34" charset="0"/>
                <a:cs typeface="Mangal" panose="02040503050203030202" pitchFamily="18" charset="0"/>
              </a:rPr>
              <a:t>EU REACH</a:t>
            </a:r>
            <a:r>
              <a:rPr lang="en-US" sz="1800" b="0" i="0" u="none" strike="noStrike" cap="none" dirty="0">
                <a:solidFill>
                  <a:srgbClr val="0D0D0D"/>
                </a:solidFill>
                <a:ea typeface="Calibri"/>
                <a:cs typeface="Calibri"/>
                <a:sym typeface="Calibri"/>
              </a:rPr>
              <a:t> mandates supply chain transparency, necessitating the monitoring and resolution of </a:t>
            </a:r>
            <a:r>
              <a:rPr lang="en-US" sz="1800" b="0" i="0" u="none" strike="noStrike" cap="none" dirty="0" err="1">
                <a:solidFill>
                  <a:srgbClr val="0D0D0D"/>
                </a:solidFill>
                <a:ea typeface="Calibri"/>
                <a:cs typeface="Calibri"/>
                <a:sym typeface="Calibri"/>
              </a:rPr>
              <a:t>labour</a:t>
            </a:r>
            <a:r>
              <a:rPr lang="en-US" sz="1800" b="0" i="0" u="none" strike="noStrike" cap="none" dirty="0">
                <a:solidFill>
                  <a:srgbClr val="0D0D0D"/>
                </a:solidFill>
                <a:ea typeface="Calibri"/>
                <a:cs typeface="Calibri"/>
                <a:sym typeface="Calibri"/>
              </a:rPr>
              <a:t> and environmental violations.</a:t>
            </a:r>
            <a:endParaRPr sz="1400" b="0" i="0" u="none" strike="noStrike" cap="none" dirty="0">
              <a:solidFill>
                <a:srgbClr val="000000"/>
              </a:solidFill>
              <a:ea typeface="Calibri" panose="020F0502020204030204" pitchFamily="34" charset="0"/>
              <a:cs typeface="Calibri" panose="020F0502020204030204" pitchFamily="34" charset="0"/>
              <a:sym typeface="Arial"/>
            </a:endParaRPr>
          </a:p>
          <a:p>
            <a:pPr marL="342900" marR="0" lvl="0" indent="-342900" algn="l" rtl="0">
              <a:lnSpc>
                <a:spcPct val="100000"/>
              </a:lnSpc>
              <a:spcBef>
                <a:spcPts val="0"/>
              </a:spcBef>
              <a:spcAft>
                <a:spcPts val="0"/>
              </a:spcAft>
              <a:buClr>
                <a:srgbClr val="0D0D0D"/>
              </a:buClr>
              <a:buSzPts val="1800"/>
              <a:buFont typeface="Arial"/>
              <a:buChar char="•"/>
            </a:pPr>
            <a:r>
              <a:rPr lang="en-US" sz="1800" b="0" i="0" u="none" strike="noStrike" cap="none" dirty="0">
                <a:solidFill>
                  <a:srgbClr val="0D0D0D"/>
                </a:solidFill>
                <a:ea typeface="Calibri"/>
                <a:cs typeface="Calibri"/>
                <a:sym typeface="Calibri"/>
              </a:rPr>
              <a:t>Chemical distributors from India, China, and Vietnam encounter hurdles aligning with German regulations and broader EU initiatives like Carbon Border Adjustment Mechanism (CBAM).</a:t>
            </a:r>
            <a:endParaRPr sz="1400" b="0" i="0" u="none" strike="noStrike" cap="none" dirty="0">
              <a:solidFill>
                <a:srgbClr val="000000"/>
              </a:solidFill>
              <a:ea typeface="Calibri" panose="020F0502020204030204" pitchFamily="34" charset="0"/>
              <a:cs typeface="Calibri" panose="020F0502020204030204" pitchFamily="34" charset="0"/>
              <a:sym typeface="Arial"/>
            </a:endParaRPr>
          </a:p>
        </p:txBody>
      </p:sp>
      <p:sp>
        <p:nvSpPr>
          <p:cNvPr id="538" name="Google Shape;538;p10"/>
          <p:cNvSpPr txBox="1"/>
          <p:nvPr/>
        </p:nvSpPr>
        <p:spPr>
          <a:xfrm>
            <a:off x="367690" y="7624492"/>
            <a:ext cx="92202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1A76B1"/>
                </a:solidFill>
                <a:ea typeface="Calibri" panose="020F0502020204030204" pitchFamily="34" charset="0"/>
                <a:cs typeface="Calibri" panose="020F0502020204030204" pitchFamily="34" charset="0"/>
                <a:sym typeface="Arial"/>
              </a:rPr>
              <a:t>Additional Regulatory Challenges:</a:t>
            </a:r>
            <a:endParaRPr sz="2000" b="1" i="0" u="none" strike="noStrike" cap="none" dirty="0">
              <a:solidFill>
                <a:srgbClr val="1A76B1"/>
              </a:solidFill>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72" name="Google Shape;472;p66"/>
          <p:cNvSpPr txBox="1"/>
          <p:nvPr/>
        </p:nvSpPr>
        <p:spPr>
          <a:xfrm>
            <a:off x="4123300" y="6353140"/>
            <a:ext cx="4213876" cy="572464"/>
          </a:xfrm>
          <a:prstGeom prst="rect">
            <a:avLst/>
          </a:prstGeom>
          <a:noFill/>
          <a:ln>
            <a:noFill/>
          </a:ln>
        </p:spPr>
        <p:txBody>
          <a:bodyPr spcFirstLastPara="1" wrap="square" lIns="0" tIns="0" rIns="0" bIns="0" anchor="t" anchorCtr="0">
            <a:spAutoFit/>
          </a:bodyPr>
          <a:lstStyle/>
          <a:p>
            <a:pPr marL="0" marR="0" lvl="0" indent="0" algn="l" rtl="0">
              <a:lnSpc>
                <a:spcPct val="155050"/>
              </a:lnSpc>
              <a:spcBef>
                <a:spcPts val="0"/>
              </a:spcBef>
              <a:spcAft>
                <a:spcPts val="0"/>
              </a:spcAft>
              <a:buClr>
                <a:srgbClr val="070779"/>
              </a:buClr>
              <a:buSzPts val="2000"/>
              <a:buFont typeface="Calibri"/>
              <a:buNone/>
            </a:pPr>
            <a:r>
              <a:rPr lang="en-US" sz="2400" b="1" i="0" u="none" strike="noStrike" cap="none" dirty="0">
                <a:latin typeface="Calibri"/>
                <a:ea typeface="Calibri"/>
                <a:cs typeface="Calibri"/>
                <a:sym typeface="Calibri"/>
              </a:rPr>
              <a:t>Innovation </a:t>
            </a:r>
            <a:endParaRPr sz="2400" b="1" i="0" u="none" strike="noStrike" cap="none" dirty="0">
              <a:latin typeface="Calibri"/>
              <a:ea typeface="Calibri"/>
              <a:cs typeface="Calibri"/>
              <a:sym typeface="Calibri"/>
            </a:endParaRPr>
          </a:p>
        </p:txBody>
      </p:sp>
      <p:sp>
        <p:nvSpPr>
          <p:cNvPr id="474" name="Google Shape;474;p66"/>
          <p:cNvSpPr/>
          <p:nvPr/>
        </p:nvSpPr>
        <p:spPr>
          <a:xfrm>
            <a:off x="1154147" y="1796736"/>
            <a:ext cx="5036400" cy="3745068"/>
          </a:xfrm>
          <a:custGeom>
            <a:avLst/>
            <a:gdLst/>
            <a:ahLst/>
            <a:cxnLst/>
            <a:rect l="l" t="t" r="r" b="b"/>
            <a:pathLst>
              <a:path w="2086401" h="1345380" extrusionOk="0">
                <a:moveTo>
                  <a:pt x="1961941" y="59690"/>
                </a:moveTo>
                <a:cubicBezTo>
                  <a:pt x="1997501" y="59690"/>
                  <a:pt x="2026711" y="88900"/>
                  <a:pt x="2026711" y="124460"/>
                </a:cubicBezTo>
                <a:lnTo>
                  <a:pt x="2026711" y="1220920"/>
                </a:lnTo>
                <a:cubicBezTo>
                  <a:pt x="2026711" y="1256480"/>
                  <a:pt x="1997501" y="1285690"/>
                  <a:pt x="1961941" y="1285690"/>
                </a:cubicBezTo>
                <a:lnTo>
                  <a:pt x="124460" y="1285690"/>
                </a:lnTo>
                <a:cubicBezTo>
                  <a:pt x="88900" y="1285690"/>
                  <a:pt x="59690" y="1256480"/>
                  <a:pt x="59690" y="1220920"/>
                </a:cubicBezTo>
                <a:lnTo>
                  <a:pt x="59690" y="124460"/>
                </a:lnTo>
                <a:cubicBezTo>
                  <a:pt x="59690" y="88900"/>
                  <a:pt x="88900" y="59690"/>
                  <a:pt x="124460" y="59690"/>
                </a:cubicBezTo>
                <a:lnTo>
                  <a:pt x="1961941" y="59690"/>
                </a:lnTo>
                <a:moveTo>
                  <a:pt x="1961941" y="0"/>
                </a:moveTo>
                <a:lnTo>
                  <a:pt x="124460" y="0"/>
                </a:lnTo>
                <a:cubicBezTo>
                  <a:pt x="55880" y="0"/>
                  <a:pt x="0" y="55880"/>
                  <a:pt x="0" y="124460"/>
                </a:cubicBezTo>
                <a:lnTo>
                  <a:pt x="0" y="1220920"/>
                </a:lnTo>
                <a:cubicBezTo>
                  <a:pt x="0" y="1289500"/>
                  <a:pt x="55880" y="1345380"/>
                  <a:pt x="124460" y="1345380"/>
                </a:cubicBezTo>
                <a:lnTo>
                  <a:pt x="1961941" y="1345380"/>
                </a:lnTo>
                <a:cubicBezTo>
                  <a:pt x="2030521" y="1345380"/>
                  <a:pt x="2086401" y="1289500"/>
                  <a:pt x="2086401" y="1220920"/>
                </a:cubicBezTo>
                <a:lnTo>
                  <a:pt x="2086401" y="124460"/>
                </a:lnTo>
                <a:cubicBezTo>
                  <a:pt x="2086401" y="55880"/>
                  <a:pt x="2030521" y="0"/>
                  <a:pt x="1961941" y="0"/>
                </a:cubicBezTo>
                <a:close/>
              </a:path>
            </a:pathLst>
          </a:custGeom>
          <a:solidFill>
            <a:srgbClr val="038F0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191919"/>
              </a:solidFill>
              <a:latin typeface="Calibri"/>
              <a:ea typeface="Calibri"/>
              <a:cs typeface="Calibri"/>
              <a:sym typeface="Calibri"/>
            </a:endParaRPr>
          </a:p>
        </p:txBody>
      </p:sp>
      <p:sp>
        <p:nvSpPr>
          <p:cNvPr id="475" name="Google Shape;475;p66"/>
          <p:cNvSpPr txBox="1"/>
          <p:nvPr/>
        </p:nvSpPr>
        <p:spPr>
          <a:xfrm>
            <a:off x="1440746" y="1998645"/>
            <a:ext cx="1098710" cy="861774"/>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12F71"/>
              </a:buClr>
              <a:buSzPts val="4000"/>
              <a:buFont typeface="Calibri"/>
              <a:buNone/>
            </a:pPr>
            <a:r>
              <a:rPr lang="en-US" sz="4000" b="0" i="0" u="none" strike="noStrike" cap="none" dirty="0">
                <a:latin typeface="Calibri"/>
                <a:ea typeface="Calibri"/>
                <a:cs typeface="Calibri"/>
                <a:sym typeface="Calibri"/>
              </a:rPr>
              <a:t>1</a:t>
            </a:r>
            <a:endParaRPr sz="1400" b="0" i="0" u="none" strike="noStrike" cap="none" dirty="0">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76" name="Google Shape;476;p66"/>
          <p:cNvSpPr txBox="1"/>
          <p:nvPr/>
        </p:nvSpPr>
        <p:spPr>
          <a:xfrm>
            <a:off x="4123300" y="6914847"/>
            <a:ext cx="4440465" cy="1920526"/>
          </a:xfrm>
          <a:prstGeom prst="rect">
            <a:avLst/>
          </a:prstGeom>
          <a:noFill/>
          <a:ln>
            <a:noFill/>
          </a:ln>
        </p:spPr>
        <p:txBody>
          <a:bodyPr spcFirstLastPara="1" wrap="square" lIns="0" tIns="0" rIns="0" bIns="0" anchor="t" anchorCtr="0">
            <a:spAutoFit/>
          </a:bodyPr>
          <a:lstStyle/>
          <a:p>
            <a:pPr marL="0" marR="0" lvl="0" indent="0" algn="just" rtl="0">
              <a:lnSpc>
                <a:spcPct val="103888"/>
              </a:lnSpc>
              <a:spcBef>
                <a:spcPts val="0"/>
              </a:spcBef>
              <a:spcAft>
                <a:spcPts val="0"/>
              </a:spcAft>
              <a:buClr>
                <a:srgbClr val="191919"/>
              </a:buClr>
              <a:buSzPts val="1800"/>
              <a:buFont typeface="Calibri"/>
              <a:buNone/>
            </a:pPr>
            <a:r>
              <a:rPr lang="en-IN" sz="2000"/>
              <a:t>Investing in logistics is essential for staying competitive in the specialty chemicals industry. Indian companies must increase expenditure to 10% of revenue by the end of 2025 to drive innovation and technological advancements.</a:t>
            </a:r>
            <a:endParaRPr sz="1900" b="0" i="0" u="none" strike="noStrike" cap="none">
              <a:solidFill>
                <a:srgbClr val="191919"/>
              </a:solidFill>
              <a:latin typeface="Calibri"/>
              <a:ea typeface="Calibri"/>
              <a:cs typeface="Calibri"/>
              <a:sym typeface="Calibri"/>
            </a:endParaRPr>
          </a:p>
        </p:txBody>
      </p:sp>
      <p:sp>
        <p:nvSpPr>
          <p:cNvPr id="478" name="Google Shape;478;p66"/>
          <p:cNvSpPr/>
          <p:nvPr/>
        </p:nvSpPr>
        <p:spPr>
          <a:xfrm>
            <a:off x="6612069" y="1779431"/>
            <a:ext cx="5036400" cy="3745067"/>
          </a:xfrm>
          <a:custGeom>
            <a:avLst/>
            <a:gdLst/>
            <a:ahLst/>
            <a:cxnLst/>
            <a:rect l="l" t="t" r="r" b="b"/>
            <a:pathLst>
              <a:path w="2086401" h="1345380" extrusionOk="0">
                <a:moveTo>
                  <a:pt x="1961941" y="59690"/>
                </a:moveTo>
                <a:cubicBezTo>
                  <a:pt x="1997501" y="59690"/>
                  <a:pt x="2026711" y="88900"/>
                  <a:pt x="2026711" y="124460"/>
                </a:cubicBezTo>
                <a:lnTo>
                  <a:pt x="2026711" y="1220920"/>
                </a:lnTo>
                <a:cubicBezTo>
                  <a:pt x="2026711" y="1256480"/>
                  <a:pt x="1997501" y="1285690"/>
                  <a:pt x="1961941" y="1285690"/>
                </a:cubicBezTo>
                <a:lnTo>
                  <a:pt x="124460" y="1285690"/>
                </a:lnTo>
                <a:cubicBezTo>
                  <a:pt x="88900" y="1285690"/>
                  <a:pt x="59690" y="1256480"/>
                  <a:pt x="59690" y="1220920"/>
                </a:cubicBezTo>
                <a:lnTo>
                  <a:pt x="59690" y="124460"/>
                </a:lnTo>
                <a:cubicBezTo>
                  <a:pt x="59690" y="88900"/>
                  <a:pt x="88900" y="59690"/>
                  <a:pt x="124460" y="59690"/>
                </a:cubicBezTo>
                <a:lnTo>
                  <a:pt x="1961941" y="59690"/>
                </a:lnTo>
                <a:moveTo>
                  <a:pt x="1961941" y="0"/>
                </a:moveTo>
                <a:lnTo>
                  <a:pt x="124460" y="0"/>
                </a:lnTo>
                <a:cubicBezTo>
                  <a:pt x="55880" y="0"/>
                  <a:pt x="0" y="55880"/>
                  <a:pt x="0" y="124460"/>
                </a:cubicBezTo>
                <a:lnTo>
                  <a:pt x="0" y="1220920"/>
                </a:lnTo>
                <a:cubicBezTo>
                  <a:pt x="0" y="1289500"/>
                  <a:pt x="55880" y="1345380"/>
                  <a:pt x="124460" y="1345380"/>
                </a:cubicBezTo>
                <a:lnTo>
                  <a:pt x="1961941" y="1345380"/>
                </a:lnTo>
                <a:cubicBezTo>
                  <a:pt x="2030521" y="1345380"/>
                  <a:pt x="2086401" y="1289500"/>
                  <a:pt x="2086401" y="1220920"/>
                </a:cubicBezTo>
                <a:lnTo>
                  <a:pt x="2086401" y="124460"/>
                </a:lnTo>
                <a:cubicBezTo>
                  <a:pt x="2086401" y="55880"/>
                  <a:pt x="2030521" y="0"/>
                  <a:pt x="1961941" y="0"/>
                </a:cubicBezTo>
                <a:close/>
              </a:path>
            </a:pathLst>
          </a:custGeom>
          <a:solidFill>
            <a:srgbClr val="038F0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191919"/>
              </a:solidFill>
              <a:latin typeface="Calibri"/>
              <a:ea typeface="Calibri"/>
              <a:cs typeface="Calibri"/>
              <a:sym typeface="Calibri"/>
            </a:endParaRPr>
          </a:p>
        </p:txBody>
      </p:sp>
      <p:sp>
        <p:nvSpPr>
          <p:cNvPr id="479" name="Google Shape;479;p66"/>
          <p:cNvSpPr txBox="1"/>
          <p:nvPr/>
        </p:nvSpPr>
        <p:spPr>
          <a:xfrm>
            <a:off x="6885402" y="1916555"/>
            <a:ext cx="1050267" cy="861774"/>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12F71"/>
              </a:buClr>
              <a:buSzPts val="4000"/>
              <a:buFont typeface="Calibri"/>
              <a:buNone/>
            </a:pPr>
            <a:r>
              <a:rPr lang="en-US" sz="4000" b="0" i="0" u="none" strike="noStrike" cap="none" dirty="0">
                <a:latin typeface="Calibri"/>
                <a:ea typeface="Calibri"/>
                <a:cs typeface="Calibri"/>
                <a:sym typeface="Calibri"/>
              </a:rPr>
              <a:t>2</a:t>
            </a:r>
            <a:endParaRPr sz="1400" b="0" i="0" u="none" strike="noStrike" cap="none" dirty="0">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80" name="Google Shape;480;p66"/>
          <p:cNvSpPr txBox="1"/>
          <p:nvPr/>
        </p:nvSpPr>
        <p:spPr>
          <a:xfrm>
            <a:off x="1440746" y="2619515"/>
            <a:ext cx="4091135" cy="572464"/>
          </a:xfrm>
          <a:prstGeom prst="rect">
            <a:avLst/>
          </a:prstGeom>
          <a:noFill/>
          <a:ln>
            <a:noFill/>
          </a:ln>
        </p:spPr>
        <p:txBody>
          <a:bodyPr spcFirstLastPara="1" wrap="square" lIns="0" tIns="0" rIns="0" bIns="0" anchor="t" anchorCtr="0">
            <a:spAutoFit/>
          </a:bodyPr>
          <a:lstStyle/>
          <a:p>
            <a:pPr>
              <a:lnSpc>
                <a:spcPct val="155050"/>
              </a:lnSpc>
              <a:buClr>
                <a:srgbClr val="070779"/>
              </a:buClr>
              <a:buSzPts val="2000"/>
            </a:pPr>
            <a:r>
              <a:rPr lang="en-IN" sz="2400" b="1" i="0" u="none" strike="noStrike">
                <a:effectLst/>
                <a:latin typeface="Calibri" panose="020F0502020204030204" pitchFamily="34" charset="0"/>
                <a:cs typeface="Calibri" panose="020F0502020204030204" pitchFamily="34" charset="0"/>
              </a:rPr>
              <a:t>Cost Leadership</a:t>
            </a:r>
            <a:endParaRPr lang="en-IN" sz="2400" b="1">
              <a:effectLst/>
              <a:latin typeface="Calibri" panose="020F0502020204030204" pitchFamily="34" charset="0"/>
              <a:cs typeface="Calibri" panose="020F0502020204030204" pitchFamily="34" charset="0"/>
            </a:endParaRPr>
          </a:p>
        </p:txBody>
      </p:sp>
      <p:sp>
        <p:nvSpPr>
          <p:cNvPr id="481" name="Google Shape;481;p66"/>
          <p:cNvSpPr txBox="1"/>
          <p:nvPr/>
        </p:nvSpPr>
        <p:spPr>
          <a:xfrm>
            <a:off x="1464688" y="3240278"/>
            <a:ext cx="4329315" cy="1846659"/>
          </a:xfrm>
          <a:prstGeom prst="rect">
            <a:avLst/>
          </a:prstGeom>
          <a:noFill/>
          <a:ln>
            <a:noFill/>
          </a:ln>
        </p:spPr>
        <p:txBody>
          <a:bodyPr spcFirstLastPara="1" wrap="square" lIns="0" tIns="0" rIns="0" bIns="0" anchor="t" anchorCtr="0">
            <a:spAutoFit/>
          </a:bodyPr>
          <a:lstStyle/>
          <a:p>
            <a:pPr algn="just">
              <a:buClr>
                <a:srgbClr val="191919"/>
              </a:buClr>
              <a:buSzPts val="1800"/>
            </a:pPr>
            <a:r>
              <a:rPr lang="en-IN" sz="2000" dirty="0"/>
              <a:t>Optimizing procurement and logistics helps companies offer high-quality products at competitive prices. This ensures sustained profitability, market leadership, and a strong competitive edge in the specialty chemicals industry.</a:t>
            </a:r>
            <a:endParaRPr sz="1800" b="0" i="0" u="none" strike="noStrike" cap="none" dirty="0">
              <a:solidFill>
                <a:srgbClr val="191919"/>
              </a:solidFill>
              <a:latin typeface="Calibri"/>
              <a:ea typeface="Calibri"/>
              <a:cs typeface="Calibri"/>
              <a:sym typeface="Calibri"/>
            </a:endParaRPr>
          </a:p>
        </p:txBody>
      </p:sp>
      <p:sp>
        <p:nvSpPr>
          <p:cNvPr id="483" name="Google Shape;483;p66"/>
          <p:cNvSpPr txBox="1"/>
          <p:nvPr/>
        </p:nvSpPr>
        <p:spPr>
          <a:xfrm>
            <a:off x="12371375" y="2570157"/>
            <a:ext cx="4461263" cy="572464"/>
          </a:xfrm>
          <a:prstGeom prst="rect">
            <a:avLst/>
          </a:prstGeom>
          <a:noFill/>
          <a:ln>
            <a:noFill/>
          </a:ln>
        </p:spPr>
        <p:txBody>
          <a:bodyPr spcFirstLastPara="1" wrap="square" lIns="0" tIns="0" rIns="0" bIns="0" anchor="t" anchorCtr="0">
            <a:spAutoFit/>
          </a:bodyPr>
          <a:lstStyle/>
          <a:p>
            <a:pPr>
              <a:lnSpc>
                <a:spcPct val="155050"/>
              </a:lnSpc>
              <a:buClr>
                <a:srgbClr val="070779"/>
              </a:buClr>
              <a:buSzPts val="2000"/>
            </a:pPr>
            <a:r>
              <a:rPr lang="en-IN" sz="2400" b="1" i="0" u="none" strike="noStrike" dirty="0">
                <a:effectLst/>
                <a:latin typeface="Calibri" panose="020F0502020204030204" pitchFamily="34" charset="0"/>
                <a:cs typeface="Calibri" panose="020F0502020204030204" pitchFamily="34" charset="0"/>
              </a:rPr>
              <a:t>Reliable Deliveries</a:t>
            </a:r>
            <a:endParaRPr lang="en-IN" sz="2400" b="1" dirty="0">
              <a:effectLst/>
              <a:latin typeface="Calibri" panose="020F0502020204030204" pitchFamily="34" charset="0"/>
              <a:cs typeface="Calibri" panose="020F0502020204030204" pitchFamily="34" charset="0"/>
            </a:endParaRPr>
          </a:p>
        </p:txBody>
      </p:sp>
      <p:grpSp>
        <p:nvGrpSpPr>
          <p:cNvPr id="484" name="Google Shape;484;p66"/>
          <p:cNvGrpSpPr/>
          <p:nvPr/>
        </p:nvGrpSpPr>
        <p:grpSpPr>
          <a:xfrm>
            <a:off x="12095923" y="1744565"/>
            <a:ext cx="5037930" cy="3745067"/>
            <a:chOff x="1036833" y="2818877"/>
            <a:chExt cx="5037930" cy="3745067"/>
          </a:xfrm>
        </p:grpSpPr>
        <p:sp>
          <p:nvSpPr>
            <p:cNvPr id="485" name="Google Shape;485;p66"/>
            <p:cNvSpPr/>
            <p:nvPr/>
          </p:nvSpPr>
          <p:spPr>
            <a:xfrm>
              <a:off x="1036833" y="2818877"/>
              <a:ext cx="5037930" cy="3745067"/>
            </a:xfrm>
            <a:custGeom>
              <a:avLst/>
              <a:gdLst/>
              <a:ahLst/>
              <a:cxnLst/>
              <a:rect l="l" t="t" r="r" b="b"/>
              <a:pathLst>
                <a:path w="2086401" h="1345380" extrusionOk="0">
                  <a:moveTo>
                    <a:pt x="1961941" y="59690"/>
                  </a:moveTo>
                  <a:cubicBezTo>
                    <a:pt x="1997501" y="59690"/>
                    <a:pt x="2026711" y="88900"/>
                    <a:pt x="2026711" y="124460"/>
                  </a:cubicBezTo>
                  <a:lnTo>
                    <a:pt x="2026711" y="1220920"/>
                  </a:lnTo>
                  <a:cubicBezTo>
                    <a:pt x="2026711" y="1256480"/>
                    <a:pt x="1997501" y="1285690"/>
                    <a:pt x="1961941" y="1285690"/>
                  </a:cubicBezTo>
                  <a:lnTo>
                    <a:pt x="124460" y="1285690"/>
                  </a:lnTo>
                  <a:cubicBezTo>
                    <a:pt x="88900" y="1285690"/>
                    <a:pt x="59690" y="1256480"/>
                    <a:pt x="59690" y="1220920"/>
                  </a:cubicBezTo>
                  <a:lnTo>
                    <a:pt x="59690" y="124460"/>
                  </a:lnTo>
                  <a:cubicBezTo>
                    <a:pt x="59690" y="88900"/>
                    <a:pt x="88900" y="59690"/>
                    <a:pt x="124460" y="59690"/>
                  </a:cubicBezTo>
                  <a:lnTo>
                    <a:pt x="1961941" y="59690"/>
                  </a:lnTo>
                  <a:moveTo>
                    <a:pt x="1961941" y="0"/>
                  </a:moveTo>
                  <a:lnTo>
                    <a:pt x="124460" y="0"/>
                  </a:lnTo>
                  <a:cubicBezTo>
                    <a:pt x="55880" y="0"/>
                    <a:pt x="0" y="55880"/>
                    <a:pt x="0" y="124460"/>
                  </a:cubicBezTo>
                  <a:lnTo>
                    <a:pt x="0" y="1220920"/>
                  </a:lnTo>
                  <a:cubicBezTo>
                    <a:pt x="0" y="1289500"/>
                    <a:pt x="55880" y="1345380"/>
                    <a:pt x="124460" y="1345380"/>
                  </a:cubicBezTo>
                  <a:lnTo>
                    <a:pt x="1961941" y="1345380"/>
                  </a:lnTo>
                  <a:cubicBezTo>
                    <a:pt x="2030521" y="1345380"/>
                    <a:pt x="2086401" y="1289500"/>
                    <a:pt x="2086401" y="1220920"/>
                  </a:cubicBezTo>
                  <a:lnTo>
                    <a:pt x="2086401" y="124460"/>
                  </a:lnTo>
                  <a:cubicBezTo>
                    <a:pt x="2086401" y="55880"/>
                    <a:pt x="2030521" y="0"/>
                    <a:pt x="1961941" y="0"/>
                  </a:cubicBezTo>
                  <a:close/>
                </a:path>
              </a:pathLst>
            </a:custGeom>
            <a:solidFill>
              <a:srgbClr val="038F0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191919"/>
                </a:solidFill>
                <a:latin typeface="Calibri"/>
                <a:ea typeface="Calibri"/>
                <a:cs typeface="Calibri"/>
                <a:sym typeface="Calibri"/>
              </a:endParaRPr>
            </a:p>
          </p:txBody>
        </p:sp>
        <p:sp>
          <p:nvSpPr>
            <p:cNvPr id="486" name="Google Shape;486;p66"/>
            <p:cNvSpPr txBox="1"/>
            <p:nvPr/>
          </p:nvSpPr>
          <p:spPr>
            <a:xfrm>
              <a:off x="1323432" y="3020786"/>
              <a:ext cx="1098710" cy="861774"/>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12F71"/>
                </a:buClr>
                <a:buSzPts val="4000"/>
                <a:buFont typeface="Calibri"/>
                <a:buNone/>
              </a:pPr>
              <a:r>
                <a:rPr lang="en-US" sz="4000" b="0" i="0" u="none" strike="noStrike" cap="none" dirty="0">
                  <a:latin typeface="Calibri"/>
                  <a:ea typeface="Calibri"/>
                  <a:cs typeface="Calibri"/>
                  <a:sym typeface="Calibri"/>
                </a:rPr>
                <a:t>3</a:t>
              </a:r>
              <a:endParaRPr sz="1400" b="0" i="0" u="none" strike="noStrike" cap="none" dirty="0">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87" name="Google Shape;487;p66"/>
            <p:cNvSpPr txBox="1"/>
            <p:nvPr/>
          </p:nvSpPr>
          <p:spPr>
            <a:xfrm>
              <a:off x="1286856" y="4456695"/>
              <a:ext cx="4461263" cy="1826975"/>
            </a:xfrm>
            <a:prstGeom prst="rect">
              <a:avLst/>
            </a:prstGeom>
            <a:noFill/>
            <a:ln>
              <a:noFill/>
            </a:ln>
          </p:spPr>
          <p:txBody>
            <a:bodyPr spcFirstLastPara="1" wrap="square" lIns="0" tIns="0" rIns="0" bIns="0" anchor="t" anchorCtr="0">
              <a:spAutoFit/>
            </a:bodyPr>
            <a:lstStyle/>
            <a:p>
              <a:pPr algn="just"/>
              <a:r>
                <a:rPr lang="en-IN" sz="2000" dirty="0"/>
                <a:t>Consistent and timely deliveries are crucial for supply chain efficiency. Strong logistics, inventory management, and supplier networks help prevent disruptions and build customer trust.</a:t>
              </a:r>
            </a:p>
            <a:p>
              <a:pPr marL="0" marR="0" lvl="0" indent="0" algn="just" rtl="0">
                <a:lnSpc>
                  <a:spcPct val="103888"/>
                </a:lnSpc>
                <a:spcBef>
                  <a:spcPts val="0"/>
                </a:spcBef>
                <a:spcAft>
                  <a:spcPts val="0"/>
                </a:spcAft>
                <a:buClr>
                  <a:srgbClr val="191919"/>
                </a:buClr>
                <a:buSzPts val="1800"/>
                <a:buFont typeface="Calibri"/>
                <a:buNone/>
              </a:pPr>
              <a:endParaRPr sz="1800" b="0" i="0" u="none" strike="noStrike" cap="none" dirty="0">
                <a:solidFill>
                  <a:srgbClr val="191919"/>
                </a:solidFill>
                <a:latin typeface="Calibri"/>
                <a:ea typeface="Calibri"/>
                <a:cs typeface="Calibri"/>
                <a:sym typeface="Calibri"/>
              </a:endParaRPr>
            </a:p>
          </p:txBody>
        </p:sp>
      </p:grpSp>
      <p:sp>
        <p:nvSpPr>
          <p:cNvPr id="489" name="Google Shape;489;p66"/>
          <p:cNvSpPr/>
          <p:nvPr/>
        </p:nvSpPr>
        <p:spPr>
          <a:xfrm>
            <a:off x="3836703" y="5693532"/>
            <a:ext cx="5036400" cy="3745067"/>
          </a:xfrm>
          <a:custGeom>
            <a:avLst/>
            <a:gdLst/>
            <a:ahLst/>
            <a:cxnLst/>
            <a:rect l="l" t="t" r="r" b="b"/>
            <a:pathLst>
              <a:path w="2086401" h="1345380" extrusionOk="0">
                <a:moveTo>
                  <a:pt x="1961941" y="59690"/>
                </a:moveTo>
                <a:cubicBezTo>
                  <a:pt x="1997501" y="59690"/>
                  <a:pt x="2026711" y="88900"/>
                  <a:pt x="2026711" y="124460"/>
                </a:cubicBezTo>
                <a:lnTo>
                  <a:pt x="2026711" y="1220920"/>
                </a:lnTo>
                <a:cubicBezTo>
                  <a:pt x="2026711" y="1256480"/>
                  <a:pt x="1997501" y="1285690"/>
                  <a:pt x="1961941" y="1285690"/>
                </a:cubicBezTo>
                <a:lnTo>
                  <a:pt x="124460" y="1285690"/>
                </a:lnTo>
                <a:cubicBezTo>
                  <a:pt x="88900" y="1285690"/>
                  <a:pt x="59690" y="1256480"/>
                  <a:pt x="59690" y="1220920"/>
                </a:cubicBezTo>
                <a:lnTo>
                  <a:pt x="59690" y="124460"/>
                </a:lnTo>
                <a:cubicBezTo>
                  <a:pt x="59690" y="88900"/>
                  <a:pt x="88900" y="59690"/>
                  <a:pt x="124460" y="59690"/>
                </a:cubicBezTo>
                <a:lnTo>
                  <a:pt x="1961941" y="59690"/>
                </a:lnTo>
                <a:moveTo>
                  <a:pt x="1961941" y="0"/>
                </a:moveTo>
                <a:lnTo>
                  <a:pt x="124460" y="0"/>
                </a:lnTo>
                <a:cubicBezTo>
                  <a:pt x="55880" y="0"/>
                  <a:pt x="0" y="55880"/>
                  <a:pt x="0" y="124460"/>
                </a:cubicBezTo>
                <a:lnTo>
                  <a:pt x="0" y="1220920"/>
                </a:lnTo>
                <a:cubicBezTo>
                  <a:pt x="0" y="1289500"/>
                  <a:pt x="55880" y="1345380"/>
                  <a:pt x="124460" y="1345380"/>
                </a:cubicBezTo>
                <a:lnTo>
                  <a:pt x="1961941" y="1345380"/>
                </a:lnTo>
                <a:cubicBezTo>
                  <a:pt x="2030521" y="1345380"/>
                  <a:pt x="2086401" y="1289500"/>
                  <a:pt x="2086401" y="1220920"/>
                </a:cubicBezTo>
                <a:lnTo>
                  <a:pt x="2086401" y="124460"/>
                </a:lnTo>
                <a:cubicBezTo>
                  <a:pt x="2086401" y="55880"/>
                  <a:pt x="2030521" y="0"/>
                  <a:pt x="1961941" y="0"/>
                </a:cubicBezTo>
                <a:close/>
              </a:path>
            </a:pathLst>
          </a:custGeom>
          <a:solidFill>
            <a:srgbClr val="25567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191919"/>
              </a:solidFill>
              <a:latin typeface="Calibri"/>
              <a:ea typeface="Calibri"/>
              <a:cs typeface="Calibri"/>
              <a:sym typeface="Calibri"/>
            </a:endParaRPr>
          </a:p>
        </p:txBody>
      </p:sp>
      <p:sp>
        <p:nvSpPr>
          <p:cNvPr id="490" name="Google Shape;490;p66"/>
          <p:cNvSpPr txBox="1"/>
          <p:nvPr/>
        </p:nvSpPr>
        <p:spPr>
          <a:xfrm>
            <a:off x="4123300" y="5742968"/>
            <a:ext cx="1050267" cy="861774"/>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12F71"/>
              </a:buClr>
              <a:buSzPts val="4000"/>
              <a:buFont typeface="Calibri"/>
              <a:buNone/>
            </a:pPr>
            <a:r>
              <a:rPr lang="en-US" sz="4000" b="0" i="0" u="none" strike="noStrike" cap="none" dirty="0">
                <a:latin typeface="Calibri"/>
                <a:ea typeface="Calibri"/>
                <a:cs typeface="Calibri"/>
                <a:sym typeface="Calibri"/>
              </a:rPr>
              <a:t>4</a:t>
            </a:r>
            <a:endParaRPr sz="1400" b="0" i="0" u="none" strike="noStrike" cap="none" dirty="0">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91" name="Google Shape;491;p66"/>
          <p:cNvSpPr txBox="1"/>
          <p:nvPr/>
        </p:nvSpPr>
        <p:spPr>
          <a:xfrm>
            <a:off x="6885402" y="2660655"/>
            <a:ext cx="3941625" cy="738664"/>
          </a:xfrm>
          <a:prstGeom prst="rect">
            <a:avLst/>
          </a:prstGeom>
          <a:noFill/>
          <a:ln>
            <a:noFill/>
          </a:ln>
        </p:spPr>
        <p:txBody>
          <a:bodyPr spcFirstLastPara="1" wrap="square" lIns="0" tIns="0" rIns="0" bIns="0" anchor="t" anchorCtr="0">
            <a:spAutoFit/>
          </a:bodyPr>
          <a:lstStyle/>
          <a:p>
            <a:pPr>
              <a:buClr>
                <a:srgbClr val="070779"/>
              </a:buClr>
              <a:buSzPts val="2000"/>
            </a:pPr>
            <a:r>
              <a:rPr lang="en-IN" sz="2400" b="1"/>
              <a:t>Deep &amp; Long-Term Customer Relationships</a:t>
            </a:r>
          </a:p>
        </p:txBody>
      </p:sp>
      <p:sp>
        <p:nvSpPr>
          <p:cNvPr id="492" name="Google Shape;492;p66"/>
          <p:cNvSpPr txBox="1"/>
          <p:nvPr/>
        </p:nvSpPr>
        <p:spPr>
          <a:xfrm>
            <a:off x="6876932" y="3429188"/>
            <a:ext cx="4553068" cy="1846659"/>
          </a:xfrm>
          <a:prstGeom prst="rect">
            <a:avLst/>
          </a:prstGeom>
          <a:noFill/>
          <a:ln>
            <a:noFill/>
          </a:ln>
        </p:spPr>
        <p:txBody>
          <a:bodyPr spcFirstLastPara="1" wrap="square" lIns="0" tIns="0" rIns="0" bIns="0" anchor="t" anchorCtr="0">
            <a:spAutoFit/>
          </a:bodyPr>
          <a:lstStyle/>
          <a:p>
            <a:pPr algn="just">
              <a:buClr>
                <a:srgbClr val="191919"/>
              </a:buClr>
              <a:buSzPts val="1800"/>
            </a:pPr>
            <a:r>
              <a:rPr lang="en-IN" sz="2000" dirty="0"/>
              <a:t>Building trust, transparency, and responsiveness with customers leads to long-term partnerships. Understanding their needs and providing tailored solutions help drive mutual growth and industry leadership.</a:t>
            </a:r>
            <a:endParaRPr dirty="0"/>
          </a:p>
        </p:txBody>
      </p:sp>
      <p:sp>
        <p:nvSpPr>
          <p:cNvPr id="494" name="Google Shape;494;p66"/>
          <p:cNvSpPr txBox="1"/>
          <p:nvPr/>
        </p:nvSpPr>
        <p:spPr>
          <a:xfrm>
            <a:off x="9539591" y="6418716"/>
            <a:ext cx="4217756" cy="572464"/>
          </a:xfrm>
          <a:prstGeom prst="rect">
            <a:avLst/>
          </a:prstGeom>
          <a:noFill/>
          <a:ln>
            <a:noFill/>
          </a:ln>
        </p:spPr>
        <p:txBody>
          <a:bodyPr spcFirstLastPara="1" wrap="square" lIns="0" tIns="0" rIns="0" bIns="0" anchor="t" anchorCtr="0">
            <a:spAutoFit/>
          </a:bodyPr>
          <a:lstStyle/>
          <a:p>
            <a:pPr marL="0" marR="0" lvl="0" indent="0" algn="l" rtl="0">
              <a:lnSpc>
                <a:spcPct val="155050"/>
              </a:lnSpc>
              <a:spcBef>
                <a:spcPts val="0"/>
              </a:spcBef>
              <a:spcAft>
                <a:spcPts val="0"/>
              </a:spcAft>
              <a:buClr>
                <a:srgbClr val="070779"/>
              </a:buClr>
              <a:buSzPts val="2000"/>
              <a:buFont typeface="Calibri"/>
              <a:buNone/>
            </a:pPr>
            <a:r>
              <a:rPr lang="en-US" sz="2400" b="1" i="0" u="none" strike="noStrike" cap="none" dirty="0">
                <a:latin typeface="Calibri"/>
                <a:ea typeface="Calibri"/>
                <a:cs typeface="Calibri"/>
                <a:sym typeface="Calibri"/>
              </a:rPr>
              <a:t>Focus on Sustainability </a:t>
            </a:r>
            <a:endParaRPr sz="2400" b="1" i="0" u="none" strike="noStrike" cap="none" dirty="0">
              <a:latin typeface="Calibri"/>
              <a:ea typeface="Calibri"/>
              <a:cs typeface="Calibri"/>
              <a:sym typeface="Calibri"/>
            </a:endParaRPr>
          </a:p>
        </p:txBody>
      </p:sp>
      <p:grpSp>
        <p:nvGrpSpPr>
          <p:cNvPr id="495" name="Google Shape;495;p66"/>
          <p:cNvGrpSpPr/>
          <p:nvPr/>
        </p:nvGrpSpPr>
        <p:grpSpPr>
          <a:xfrm>
            <a:off x="9260256" y="5702196"/>
            <a:ext cx="5037930" cy="3801979"/>
            <a:chOff x="1036833" y="2818877"/>
            <a:chExt cx="5037930" cy="3801979"/>
          </a:xfrm>
        </p:grpSpPr>
        <p:sp>
          <p:nvSpPr>
            <p:cNvPr id="496" name="Google Shape;496;p66"/>
            <p:cNvSpPr/>
            <p:nvPr/>
          </p:nvSpPr>
          <p:spPr>
            <a:xfrm>
              <a:off x="1036833" y="2818877"/>
              <a:ext cx="5037930" cy="3801979"/>
            </a:xfrm>
            <a:custGeom>
              <a:avLst/>
              <a:gdLst/>
              <a:ahLst/>
              <a:cxnLst/>
              <a:rect l="l" t="t" r="r" b="b"/>
              <a:pathLst>
                <a:path w="2086401" h="1345380" extrusionOk="0">
                  <a:moveTo>
                    <a:pt x="1961941" y="59690"/>
                  </a:moveTo>
                  <a:cubicBezTo>
                    <a:pt x="1997501" y="59690"/>
                    <a:pt x="2026711" y="88900"/>
                    <a:pt x="2026711" y="124460"/>
                  </a:cubicBezTo>
                  <a:lnTo>
                    <a:pt x="2026711" y="1220920"/>
                  </a:lnTo>
                  <a:cubicBezTo>
                    <a:pt x="2026711" y="1256480"/>
                    <a:pt x="1997501" y="1285690"/>
                    <a:pt x="1961941" y="1285690"/>
                  </a:cubicBezTo>
                  <a:lnTo>
                    <a:pt x="124460" y="1285690"/>
                  </a:lnTo>
                  <a:cubicBezTo>
                    <a:pt x="88900" y="1285690"/>
                    <a:pt x="59690" y="1256480"/>
                    <a:pt x="59690" y="1220920"/>
                  </a:cubicBezTo>
                  <a:lnTo>
                    <a:pt x="59690" y="124460"/>
                  </a:lnTo>
                  <a:cubicBezTo>
                    <a:pt x="59690" y="88900"/>
                    <a:pt x="88900" y="59690"/>
                    <a:pt x="124460" y="59690"/>
                  </a:cubicBezTo>
                  <a:lnTo>
                    <a:pt x="1961941" y="59690"/>
                  </a:lnTo>
                  <a:moveTo>
                    <a:pt x="1961941" y="0"/>
                  </a:moveTo>
                  <a:lnTo>
                    <a:pt x="124460" y="0"/>
                  </a:lnTo>
                  <a:cubicBezTo>
                    <a:pt x="55880" y="0"/>
                    <a:pt x="0" y="55880"/>
                    <a:pt x="0" y="124460"/>
                  </a:cubicBezTo>
                  <a:lnTo>
                    <a:pt x="0" y="1220920"/>
                  </a:lnTo>
                  <a:cubicBezTo>
                    <a:pt x="0" y="1289500"/>
                    <a:pt x="55880" y="1345380"/>
                    <a:pt x="124460" y="1345380"/>
                  </a:cubicBezTo>
                  <a:lnTo>
                    <a:pt x="1961941" y="1345380"/>
                  </a:lnTo>
                  <a:cubicBezTo>
                    <a:pt x="2030521" y="1345380"/>
                    <a:pt x="2086401" y="1289500"/>
                    <a:pt x="2086401" y="1220920"/>
                  </a:cubicBezTo>
                  <a:lnTo>
                    <a:pt x="2086401" y="124460"/>
                  </a:lnTo>
                  <a:cubicBezTo>
                    <a:pt x="2086401" y="55880"/>
                    <a:pt x="2030521" y="0"/>
                    <a:pt x="1961941" y="0"/>
                  </a:cubicBezTo>
                  <a:close/>
                </a:path>
              </a:pathLst>
            </a:custGeom>
            <a:solidFill>
              <a:srgbClr val="25567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191919"/>
                </a:solidFill>
                <a:latin typeface="Calibri"/>
                <a:ea typeface="Calibri"/>
                <a:cs typeface="Calibri"/>
                <a:sym typeface="Calibri"/>
              </a:endParaRPr>
            </a:p>
          </p:txBody>
        </p:sp>
        <p:sp>
          <p:nvSpPr>
            <p:cNvPr id="497" name="Google Shape;497;p66"/>
            <p:cNvSpPr txBox="1"/>
            <p:nvPr/>
          </p:nvSpPr>
          <p:spPr>
            <a:xfrm>
              <a:off x="1321077" y="2875789"/>
              <a:ext cx="1098710" cy="861774"/>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12F71"/>
                </a:buClr>
                <a:buSzPts val="4000"/>
                <a:buFont typeface="Calibri"/>
                <a:buNone/>
              </a:pPr>
              <a:r>
                <a:rPr lang="en-US" sz="4000" b="0" i="0" u="none" strike="noStrike" cap="none" dirty="0">
                  <a:latin typeface="Calibri"/>
                  <a:ea typeface="Calibri"/>
                  <a:cs typeface="Calibri"/>
                  <a:sym typeface="Calibri"/>
                </a:rPr>
                <a:t>5</a:t>
              </a:r>
              <a:endParaRPr sz="1400" b="0" i="0" u="none" strike="noStrike" cap="none" dirty="0">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98" name="Google Shape;498;p66"/>
            <p:cNvSpPr txBox="1"/>
            <p:nvPr/>
          </p:nvSpPr>
          <p:spPr>
            <a:xfrm>
              <a:off x="1323432" y="4192665"/>
              <a:ext cx="4440465" cy="1538883"/>
            </a:xfrm>
            <a:prstGeom prst="rect">
              <a:avLst/>
            </a:prstGeom>
            <a:noFill/>
            <a:ln>
              <a:noFill/>
            </a:ln>
          </p:spPr>
          <p:txBody>
            <a:bodyPr spcFirstLastPara="1" wrap="square" lIns="0" tIns="0" rIns="0" bIns="0" anchor="t" anchorCtr="0">
              <a:spAutoFit/>
            </a:bodyPr>
            <a:lstStyle/>
            <a:p>
              <a:pPr algn="just"/>
              <a:r>
                <a:rPr lang="en-IN" sz="2000" dirty="0"/>
                <a:t>Sustainability is critical for long-term success. Compliance with government regulations and science-backed initiatives will shape industry growth and help achieve climate goals.</a:t>
              </a:r>
            </a:p>
          </p:txBody>
        </p:sp>
      </p:grpSp>
      <p:sp>
        <p:nvSpPr>
          <p:cNvPr id="3" name="Title 2">
            <a:extLst>
              <a:ext uri="{FF2B5EF4-FFF2-40B4-BE49-F238E27FC236}">
                <a16:creationId xmlns:a16="http://schemas.microsoft.com/office/drawing/2014/main" id="{641DD8CF-8901-6313-B381-72B29291D237}"/>
              </a:ext>
            </a:extLst>
          </p:cNvPr>
          <p:cNvSpPr>
            <a:spLocks noGrp="1"/>
          </p:cNvSpPr>
          <p:nvPr>
            <p:ph type="title"/>
          </p:nvPr>
        </p:nvSpPr>
        <p:spPr/>
        <p:txBody>
          <a:bodyPr/>
          <a:lstStyle/>
          <a:p>
            <a:pPr>
              <a:buClr>
                <a:schemeClr val="lt1"/>
              </a:buClr>
              <a:buSzPts val="4400"/>
            </a:pPr>
            <a:r>
              <a:rPr lang="en-US" sz="4400" spc="20" dirty="0">
                <a:solidFill>
                  <a:srgbClr val="FFFFFF"/>
                </a:solidFill>
                <a:latin typeface="+mn-lt"/>
                <a:sym typeface="Dosis"/>
              </a:rPr>
              <a:t>Enablers for </a:t>
            </a:r>
            <a:r>
              <a:rPr lang="en-US" sz="4400" spc="20" dirty="0" err="1">
                <a:solidFill>
                  <a:srgbClr val="FFFFFF"/>
                </a:solidFill>
                <a:latin typeface="+mn-lt"/>
                <a:sym typeface="Dosis"/>
              </a:rPr>
              <a:t>BloomchemAG’s</a:t>
            </a:r>
            <a:r>
              <a:rPr lang="en-US" sz="4400" spc="20" dirty="0">
                <a:solidFill>
                  <a:srgbClr val="FFFFFF"/>
                </a:solidFill>
                <a:latin typeface="+mn-lt"/>
                <a:sym typeface="Dosis"/>
              </a:rPr>
              <a:t> growth</a:t>
            </a:r>
            <a:endParaRPr lang="en-IN" sz="4400" spc="20" dirty="0">
              <a:solidFill>
                <a:srgbClr val="FFFFFF"/>
              </a:solidFill>
              <a:latin typeface="+mn-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8" name="Google Shape;578;p12"/>
          <p:cNvSpPr txBox="1"/>
          <p:nvPr/>
        </p:nvSpPr>
        <p:spPr>
          <a:xfrm>
            <a:off x="0" y="278625"/>
            <a:ext cx="18288000" cy="677108"/>
          </a:xfrm>
          <a:prstGeom prst="rect">
            <a:avLst/>
          </a:prstGeom>
          <a:noFill/>
          <a:ln>
            <a:noFill/>
          </a:ln>
        </p:spPr>
        <p:txBody>
          <a:bodyPr spcFirstLastPara="1" wrap="square" lIns="182850" tIns="182850" rIns="182850" bIns="182850" anchor="ctr" anchorCtr="0">
            <a:noAutofit/>
          </a:bodyPr>
          <a:lstStyle/>
          <a:p>
            <a:pPr algn="ctr">
              <a:spcBef>
                <a:spcPct val="0"/>
              </a:spcBef>
              <a:buClr>
                <a:schemeClr val="lt1"/>
              </a:buClr>
              <a:buSzPts val="4400"/>
            </a:pPr>
            <a:r>
              <a:rPr lang="en-US" sz="4400" b="1" spc="20" dirty="0">
                <a:solidFill>
                  <a:srgbClr val="FFFFFF"/>
                </a:solidFill>
                <a:ea typeface="+mj-ea"/>
                <a:cs typeface="+mj-cs"/>
                <a:sym typeface="Dosis"/>
              </a:rPr>
              <a:t>Value development for our stakeholders</a:t>
            </a:r>
            <a:endParaRPr lang="en-US" sz="4400" b="1" spc="20" dirty="0">
              <a:solidFill>
                <a:srgbClr val="FFFFFF"/>
              </a:solidFill>
              <a:ea typeface="+mj-ea"/>
              <a:cs typeface="+mj-cs"/>
              <a:sym typeface="Arial"/>
            </a:endParaRPr>
          </a:p>
        </p:txBody>
      </p:sp>
      <p:sp>
        <p:nvSpPr>
          <p:cNvPr id="579" name="Google Shape;579;p12"/>
          <p:cNvSpPr/>
          <p:nvPr/>
        </p:nvSpPr>
        <p:spPr>
          <a:xfrm>
            <a:off x="296852" y="2250539"/>
            <a:ext cx="7757939" cy="6160030"/>
          </a:xfrm>
          <a:custGeom>
            <a:avLst/>
            <a:gdLst/>
            <a:ahLst/>
            <a:cxnLst/>
            <a:rect l="l" t="t" r="r" b="b"/>
            <a:pathLst>
              <a:path w="2085658" h="1985089" extrusionOk="0">
                <a:moveTo>
                  <a:pt x="28249" y="0"/>
                </a:moveTo>
                <a:lnTo>
                  <a:pt x="2057409" y="0"/>
                </a:lnTo>
                <a:cubicBezTo>
                  <a:pt x="2073010" y="0"/>
                  <a:pt x="2085658" y="12647"/>
                  <a:pt x="2085658" y="28249"/>
                </a:cubicBezTo>
                <a:lnTo>
                  <a:pt x="2085658" y="1956841"/>
                </a:lnTo>
                <a:cubicBezTo>
                  <a:pt x="2085658" y="1972442"/>
                  <a:pt x="2073010" y="1985089"/>
                  <a:pt x="2057409" y="1985089"/>
                </a:cubicBezTo>
                <a:lnTo>
                  <a:pt x="28249" y="1985089"/>
                </a:lnTo>
                <a:cubicBezTo>
                  <a:pt x="12647" y="1985089"/>
                  <a:pt x="0" y="1972442"/>
                  <a:pt x="0" y="1956841"/>
                </a:cubicBezTo>
                <a:lnTo>
                  <a:pt x="0" y="28249"/>
                </a:lnTo>
                <a:cubicBezTo>
                  <a:pt x="0" y="12647"/>
                  <a:pt x="12647" y="0"/>
                  <a:pt x="28249" y="0"/>
                </a:cubicBezTo>
                <a:close/>
              </a:path>
            </a:pathLst>
          </a:custGeom>
          <a:solidFill>
            <a:srgbClr val="038F01">
              <a:alpha val="0"/>
            </a:srgbClr>
          </a:solidFill>
          <a:ln w="47625" cap="rnd" cmpd="sng">
            <a:solidFill>
              <a:srgbClr val="25567E"/>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80" name="Google Shape;580;p12"/>
          <p:cNvGrpSpPr/>
          <p:nvPr/>
        </p:nvGrpSpPr>
        <p:grpSpPr>
          <a:xfrm>
            <a:off x="1248317" y="1677541"/>
            <a:ext cx="5589053" cy="918132"/>
            <a:chOff x="0" y="-47625"/>
            <a:chExt cx="3192922" cy="454025"/>
          </a:xfrm>
          <a:solidFill>
            <a:srgbClr val="1A76B1"/>
          </a:solidFill>
        </p:grpSpPr>
        <p:sp>
          <p:nvSpPr>
            <p:cNvPr id="581" name="Google Shape;581;p12"/>
            <p:cNvSpPr/>
            <p:nvPr/>
          </p:nvSpPr>
          <p:spPr>
            <a:xfrm>
              <a:off x="0" y="0"/>
              <a:ext cx="3192922" cy="406400"/>
            </a:xfrm>
            <a:prstGeom prst="roundRect">
              <a:avLst>
                <a:gd name="adj" fmla="val 16667"/>
              </a:avLst>
            </a:pr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2" name="Google Shape;582;p12"/>
            <p:cNvSpPr/>
            <p:nvPr/>
          </p:nvSpPr>
          <p:spPr>
            <a:xfrm>
              <a:off x="0" y="-47625"/>
              <a:ext cx="3192922" cy="454025"/>
            </a:xfrm>
            <a:prstGeom prst="roundRect">
              <a:avLst>
                <a:gd name="adj" fmla="val 16667"/>
              </a:avLst>
            </a:prstGeom>
            <a:solidFill>
              <a:srgbClr val="25567E"/>
            </a:solidFill>
            <a:ln>
              <a:noFill/>
            </a:ln>
          </p:spPr>
          <p:txBody>
            <a:bodyPr spcFirstLastPara="1" wrap="square" lIns="49225" tIns="49225" rIns="49225" bIns="49225" anchor="ctr" anchorCtr="0">
              <a:noAutofit/>
            </a:bodyPr>
            <a:lstStyle/>
            <a:p>
              <a:pPr marL="0" marR="0" lvl="0" indent="0" algn="ctr" rtl="0">
                <a:lnSpc>
                  <a:spcPct val="171055"/>
                </a:lnSpc>
                <a:spcBef>
                  <a:spcPts val="0"/>
                </a:spcBef>
                <a:spcAft>
                  <a:spcPts val="0"/>
                </a:spcAft>
                <a:buClr>
                  <a:srgbClr val="000000"/>
                </a:buClr>
                <a:buSzPts val="1800"/>
                <a:buFont typeface="Arial"/>
                <a:buNone/>
              </a:pPr>
              <a:endParaRPr>
                <a:sym typeface="Calibri"/>
              </a:endParaRPr>
            </a:p>
          </p:txBody>
        </p:sp>
      </p:grpSp>
      <p:sp>
        <p:nvSpPr>
          <p:cNvPr id="583" name="Google Shape;583;p12"/>
          <p:cNvSpPr txBox="1"/>
          <p:nvPr/>
        </p:nvSpPr>
        <p:spPr>
          <a:xfrm>
            <a:off x="1185501" y="1791897"/>
            <a:ext cx="5643427" cy="689420"/>
          </a:xfrm>
          <a:prstGeom prst="rect">
            <a:avLst/>
          </a:prstGeom>
          <a:noFill/>
          <a:ln>
            <a:noFill/>
          </a:ln>
        </p:spPr>
        <p:txBody>
          <a:bodyPr spcFirstLastPara="1" wrap="square" lIns="0" tIns="0" rIns="0" bIns="0" anchor="t" anchorCtr="0">
            <a:spAutoFit/>
          </a:bodyPr>
          <a:lstStyle/>
          <a:p>
            <a:pPr marL="0" marR="0" lvl="1" indent="0" algn="ctr" rtl="0">
              <a:lnSpc>
                <a:spcPct val="140000"/>
              </a:lnSpc>
              <a:spcBef>
                <a:spcPts val="0"/>
              </a:spcBef>
              <a:spcAft>
                <a:spcPts val="0"/>
              </a:spcAft>
              <a:buClr>
                <a:srgbClr val="000000"/>
              </a:buClr>
              <a:buSzPts val="3200"/>
              <a:buFont typeface="Arial"/>
              <a:buNone/>
            </a:pPr>
            <a:r>
              <a:rPr lang="en-US" sz="3200" b="1" i="0" u="none" strike="noStrike" cap="none" dirty="0">
                <a:solidFill>
                  <a:schemeClr val="lt1"/>
                </a:solidFill>
                <a:latin typeface="Calibri"/>
                <a:ea typeface="Calibri"/>
                <a:cs typeface="Calibri"/>
                <a:sym typeface="Calibri"/>
              </a:rPr>
              <a:t>Suppliers</a:t>
            </a:r>
            <a:endParaRPr sz="3200" b="0" i="0" u="none" strike="noStrike" cap="none" dirty="0">
              <a:solidFill>
                <a:schemeClr val="lt1"/>
              </a:solidFill>
              <a:latin typeface="Calibri"/>
              <a:ea typeface="Calibri"/>
              <a:cs typeface="Calibri"/>
              <a:sym typeface="Calibri"/>
            </a:endParaRPr>
          </a:p>
        </p:txBody>
      </p:sp>
      <p:sp>
        <p:nvSpPr>
          <p:cNvPr id="584" name="Google Shape;584;p12"/>
          <p:cNvSpPr/>
          <p:nvPr/>
        </p:nvSpPr>
        <p:spPr>
          <a:xfrm>
            <a:off x="923744" y="3020624"/>
            <a:ext cx="734285" cy="734285"/>
          </a:xfrm>
          <a:custGeom>
            <a:avLst/>
            <a:gdLst/>
            <a:ahLst/>
            <a:cxnLst/>
            <a:rect l="l" t="t" r="r" b="b"/>
            <a:pathLst>
              <a:path w="734285" h="734285" extrusionOk="0">
                <a:moveTo>
                  <a:pt x="0" y="0"/>
                </a:moveTo>
                <a:lnTo>
                  <a:pt x="734286" y="0"/>
                </a:lnTo>
                <a:lnTo>
                  <a:pt x="734286" y="734286"/>
                </a:lnTo>
                <a:lnTo>
                  <a:pt x="0" y="73428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5" name="Google Shape;585;p12"/>
          <p:cNvSpPr/>
          <p:nvPr/>
        </p:nvSpPr>
        <p:spPr>
          <a:xfrm>
            <a:off x="930570" y="4370086"/>
            <a:ext cx="734285" cy="577332"/>
          </a:xfrm>
          <a:custGeom>
            <a:avLst/>
            <a:gdLst/>
            <a:ahLst/>
            <a:cxnLst/>
            <a:rect l="l" t="t" r="r" b="b"/>
            <a:pathLst>
              <a:path w="734285" h="577332" extrusionOk="0">
                <a:moveTo>
                  <a:pt x="0" y="0"/>
                </a:moveTo>
                <a:lnTo>
                  <a:pt x="734285" y="0"/>
                </a:lnTo>
                <a:lnTo>
                  <a:pt x="734285" y="577332"/>
                </a:lnTo>
                <a:lnTo>
                  <a:pt x="0" y="57733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6" name="Google Shape;586;p12"/>
          <p:cNvSpPr/>
          <p:nvPr/>
        </p:nvSpPr>
        <p:spPr>
          <a:xfrm>
            <a:off x="930571" y="5699188"/>
            <a:ext cx="577332" cy="577332"/>
          </a:xfrm>
          <a:custGeom>
            <a:avLst/>
            <a:gdLst/>
            <a:ahLst/>
            <a:cxnLst/>
            <a:rect l="l" t="t" r="r" b="b"/>
            <a:pathLst>
              <a:path w="734285" h="734285" extrusionOk="0">
                <a:moveTo>
                  <a:pt x="0" y="0"/>
                </a:moveTo>
                <a:lnTo>
                  <a:pt x="734285" y="0"/>
                </a:lnTo>
                <a:lnTo>
                  <a:pt x="734285" y="734286"/>
                </a:lnTo>
                <a:lnTo>
                  <a:pt x="0" y="73428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7" name="Google Shape;587;p12"/>
          <p:cNvSpPr txBox="1"/>
          <p:nvPr/>
        </p:nvSpPr>
        <p:spPr>
          <a:xfrm>
            <a:off x="1912927" y="2763773"/>
            <a:ext cx="4853923" cy="369781"/>
          </a:xfrm>
          <a:prstGeom prst="rect">
            <a:avLst/>
          </a:prstGeom>
          <a:noFill/>
          <a:ln>
            <a:noFill/>
          </a:ln>
        </p:spPr>
        <p:txBody>
          <a:bodyPr spcFirstLastPara="1" wrap="square" lIns="0" tIns="0" rIns="0" bIns="0" anchor="t" anchorCtr="0">
            <a:spAutoFit/>
          </a:bodyPr>
          <a:lstStyle/>
          <a:p>
            <a:pPr marL="0" marR="0" lvl="1" indent="0" algn="l" rtl="0">
              <a:lnSpc>
                <a:spcPct val="124333"/>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Strategic Market Entry</a:t>
            </a:r>
            <a:endParaRPr sz="2131" b="0" i="0" u="none" strike="noStrike" cap="none" dirty="0">
              <a:solidFill>
                <a:schemeClr val="dk1"/>
              </a:solidFill>
              <a:latin typeface="Calibri"/>
              <a:ea typeface="Calibri"/>
              <a:cs typeface="Calibri"/>
              <a:sym typeface="Calibri"/>
            </a:endParaRPr>
          </a:p>
        </p:txBody>
      </p:sp>
      <p:sp>
        <p:nvSpPr>
          <p:cNvPr id="588" name="Google Shape;588;p12"/>
          <p:cNvSpPr txBox="1"/>
          <p:nvPr/>
        </p:nvSpPr>
        <p:spPr>
          <a:xfrm>
            <a:off x="1905323" y="3215336"/>
            <a:ext cx="5750506" cy="677108"/>
          </a:xfrm>
          <a:prstGeom prst="rect">
            <a:avLst/>
          </a:prstGeom>
          <a:noFill/>
          <a:ln>
            <a:noFill/>
          </a:ln>
        </p:spPr>
        <p:txBody>
          <a:bodyPr spcFirstLastPara="1" wrap="square" lIns="0" tIns="0" rIns="0" bIns="0" anchor="t" anchorCtr="0">
            <a:spAutoFit/>
          </a:bodyPr>
          <a:lstStyle/>
          <a:p>
            <a:pPr marL="0" marR="0" lvl="0" indent="0" rtl="0">
              <a:lnSpc>
                <a:spcPct val="100000"/>
              </a:lnSpc>
              <a:spcBef>
                <a:spcPts val="0"/>
              </a:spcBef>
              <a:spcAft>
                <a:spcPts val="0"/>
              </a:spcAft>
              <a:buClr>
                <a:srgbClr val="000000"/>
              </a:buClr>
              <a:buSzPts val="2200"/>
              <a:buFont typeface="Arial"/>
              <a:buNone/>
            </a:pPr>
            <a:r>
              <a:rPr lang="en-US" sz="2200" b="0" i="0" u="none" strike="noStrike" cap="none" dirty="0">
                <a:solidFill>
                  <a:schemeClr val="dk1"/>
                </a:solidFill>
                <a:latin typeface="Calibri"/>
                <a:ea typeface="Calibri"/>
                <a:cs typeface="Calibri"/>
                <a:sym typeface="Calibri"/>
              </a:rPr>
              <a:t>Assisting global producers in entering global chemical markets.</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589" name="Google Shape;589;p12"/>
          <p:cNvSpPr txBox="1"/>
          <p:nvPr/>
        </p:nvSpPr>
        <p:spPr>
          <a:xfrm>
            <a:off x="1928913" y="4150115"/>
            <a:ext cx="4853923" cy="369781"/>
          </a:xfrm>
          <a:prstGeom prst="rect">
            <a:avLst/>
          </a:prstGeom>
          <a:noFill/>
          <a:ln>
            <a:noFill/>
          </a:ln>
        </p:spPr>
        <p:txBody>
          <a:bodyPr spcFirstLastPara="1" wrap="square" lIns="0" tIns="0" rIns="0" bIns="0" anchor="t" anchorCtr="0">
            <a:spAutoFit/>
          </a:bodyPr>
          <a:lstStyle/>
          <a:p>
            <a:pPr marL="0" marR="0" lvl="1" indent="0" algn="l" rtl="0">
              <a:lnSpc>
                <a:spcPct val="124333"/>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Scaling Operations</a:t>
            </a:r>
            <a:endParaRPr sz="2131" b="1" i="0" u="none" strike="noStrike" cap="none">
              <a:solidFill>
                <a:schemeClr val="dk1"/>
              </a:solidFill>
              <a:latin typeface="Calibri"/>
              <a:ea typeface="Calibri"/>
              <a:cs typeface="Calibri"/>
              <a:sym typeface="Calibri"/>
            </a:endParaRPr>
          </a:p>
        </p:txBody>
      </p:sp>
      <p:sp>
        <p:nvSpPr>
          <p:cNvPr id="590" name="Google Shape;590;p12"/>
          <p:cNvSpPr txBox="1"/>
          <p:nvPr/>
        </p:nvSpPr>
        <p:spPr>
          <a:xfrm>
            <a:off x="1924228" y="4611755"/>
            <a:ext cx="5750507" cy="677108"/>
          </a:xfrm>
          <a:prstGeom prst="rect">
            <a:avLst/>
          </a:prstGeom>
          <a:noFill/>
          <a:ln>
            <a:noFill/>
          </a:ln>
        </p:spPr>
        <p:txBody>
          <a:bodyPr spcFirstLastPara="1" wrap="square" lIns="0" tIns="0" rIns="0" bIns="0" anchor="t" anchorCtr="0">
            <a:spAutoFit/>
          </a:bodyPr>
          <a:lstStyle/>
          <a:p>
            <a:pPr marL="0" marR="0" lvl="0" indent="0" rtl="0">
              <a:lnSpc>
                <a:spcPct val="100000"/>
              </a:lnSpc>
              <a:spcBef>
                <a:spcPts val="0"/>
              </a:spcBef>
              <a:spcAft>
                <a:spcPts val="0"/>
              </a:spcAft>
              <a:buClr>
                <a:srgbClr val="000000"/>
              </a:buClr>
              <a:buSzPts val="2200"/>
              <a:buFont typeface="Arial"/>
              <a:buNone/>
            </a:pPr>
            <a:r>
              <a:rPr lang="en-US" sz="2200" b="0" i="0" u="none" strike="noStrike" cap="none" dirty="0">
                <a:solidFill>
                  <a:schemeClr val="dk1"/>
                </a:solidFill>
                <a:latin typeface="Calibri"/>
                <a:ea typeface="Calibri"/>
                <a:cs typeface="Calibri"/>
                <a:sym typeface="Calibri"/>
              </a:rPr>
              <a:t>Supporting global producers to expand and gain global market share.</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591" name="Google Shape;591;p12"/>
          <p:cNvSpPr txBox="1"/>
          <p:nvPr/>
        </p:nvSpPr>
        <p:spPr>
          <a:xfrm>
            <a:off x="1912927" y="5592262"/>
            <a:ext cx="4853923" cy="369781"/>
          </a:xfrm>
          <a:prstGeom prst="rect">
            <a:avLst/>
          </a:prstGeom>
          <a:noFill/>
          <a:ln>
            <a:noFill/>
          </a:ln>
        </p:spPr>
        <p:txBody>
          <a:bodyPr spcFirstLastPara="1" wrap="square" lIns="0" tIns="0" rIns="0" bIns="0" anchor="t" anchorCtr="0">
            <a:spAutoFit/>
          </a:bodyPr>
          <a:lstStyle/>
          <a:p>
            <a:pPr marL="0" marR="0" lvl="1" indent="0" algn="l" rtl="0">
              <a:lnSpc>
                <a:spcPct val="124333"/>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Market Knowledge Sharing</a:t>
            </a:r>
            <a:endParaRPr sz="2131" b="0" i="0" u="none" strike="noStrike" cap="none" dirty="0">
              <a:solidFill>
                <a:schemeClr val="dk1"/>
              </a:solidFill>
              <a:latin typeface="Calibri"/>
              <a:ea typeface="Calibri"/>
              <a:cs typeface="Calibri"/>
              <a:sym typeface="Calibri"/>
            </a:endParaRPr>
          </a:p>
        </p:txBody>
      </p:sp>
      <p:sp>
        <p:nvSpPr>
          <p:cNvPr id="592" name="Google Shape;592;p12"/>
          <p:cNvSpPr txBox="1"/>
          <p:nvPr/>
        </p:nvSpPr>
        <p:spPr>
          <a:xfrm>
            <a:off x="1924228" y="6020643"/>
            <a:ext cx="5722077" cy="358881"/>
          </a:xfrm>
          <a:prstGeom prst="rect">
            <a:avLst/>
          </a:prstGeom>
          <a:noFill/>
          <a:ln>
            <a:noFill/>
          </a:ln>
        </p:spPr>
        <p:txBody>
          <a:bodyPr spcFirstLastPara="1" wrap="square" lIns="0" tIns="0" rIns="0" bIns="0" anchor="t" anchorCtr="0">
            <a:spAutoFit/>
          </a:bodyPr>
          <a:lstStyle/>
          <a:p>
            <a:pPr marL="0" marR="0" lvl="0" indent="0" rtl="0">
              <a:lnSpc>
                <a:spcPct val="105681"/>
              </a:lnSpc>
              <a:spcBef>
                <a:spcPts val="0"/>
              </a:spcBef>
              <a:spcAft>
                <a:spcPts val="0"/>
              </a:spcAft>
              <a:buClr>
                <a:srgbClr val="000000"/>
              </a:buClr>
              <a:buSzPts val="2200"/>
              <a:buFont typeface="Arial"/>
              <a:buNone/>
            </a:pPr>
            <a:r>
              <a:rPr lang="en-US" sz="2200" b="0" i="0" u="none" strike="noStrike" cap="none">
                <a:solidFill>
                  <a:schemeClr val="dk1"/>
                </a:solidFill>
                <a:latin typeface="Calibri"/>
                <a:ea typeface="Calibri"/>
                <a:cs typeface="Calibri"/>
                <a:sym typeface="Calibri"/>
              </a:rPr>
              <a:t>Facilitating collaborations and market insights.</a:t>
            </a:r>
            <a:endParaRPr sz="2200" b="0" i="0" u="none" strike="noStrike" cap="none">
              <a:solidFill>
                <a:schemeClr val="dk1"/>
              </a:solidFill>
              <a:latin typeface="Calibri"/>
              <a:ea typeface="Calibri"/>
              <a:cs typeface="Calibri"/>
              <a:sym typeface="Calibri"/>
            </a:endParaRPr>
          </a:p>
        </p:txBody>
      </p:sp>
      <p:sp>
        <p:nvSpPr>
          <p:cNvPr id="593" name="Google Shape;593;p12"/>
          <p:cNvSpPr txBox="1"/>
          <p:nvPr/>
        </p:nvSpPr>
        <p:spPr>
          <a:xfrm>
            <a:off x="1928913" y="6971036"/>
            <a:ext cx="4853923" cy="369781"/>
          </a:xfrm>
          <a:prstGeom prst="rect">
            <a:avLst/>
          </a:prstGeom>
          <a:noFill/>
          <a:ln>
            <a:noFill/>
          </a:ln>
        </p:spPr>
        <p:txBody>
          <a:bodyPr spcFirstLastPara="1" wrap="square" lIns="0" tIns="0" rIns="0" bIns="0" anchor="t" anchorCtr="0">
            <a:spAutoFit/>
          </a:bodyPr>
          <a:lstStyle/>
          <a:p>
            <a:pPr marL="0" marR="0" lvl="1" indent="0" algn="l" rtl="0">
              <a:lnSpc>
                <a:spcPct val="124333"/>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Efficient Supply Chain</a:t>
            </a:r>
            <a:endParaRPr sz="2131" b="0" i="0" u="none" strike="noStrike" cap="none" dirty="0">
              <a:solidFill>
                <a:schemeClr val="dk1"/>
              </a:solidFill>
              <a:latin typeface="Calibri"/>
              <a:ea typeface="Calibri"/>
              <a:cs typeface="Calibri"/>
              <a:sym typeface="Calibri"/>
            </a:endParaRPr>
          </a:p>
        </p:txBody>
      </p:sp>
      <p:sp>
        <p:nvSpPr>
          <p:cNvPr id="594" name="Google Shape;594;p12"/>
          <p:cNvSpPr txBox="1"/>
          <p:nvPr/>
        </p:nvSpPr>
        <p:spPr>
          <a:xfrm>
            <a:off x="1924228" y="7436355"/>
            <a:ext cx="6749134" cy="338554"/>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0000"/>
              </a:buClr>
              <a:buSzPts val="2200"/>
              <a:buFont typeface="Arial"/>
              <a:buNone/>
            </a:pPr>
            <a:r>
              <a:rPr lang="en-US" sz="2200" b="0" i="0" u="none" strike="noStrike" cap="none" dirty="0">
                <a:solidFill>
                  <a:schemeClr val="dk1"/>
                </a:solidFill>
                <a:latin typeface="Calibri"/>
                <a:ea typeface="Calibri"/>
                <a:cs typeface="Calibri"/>
                <a:sym typeface="Calibri"/>
              </a:rPr>
              <a:t>Cost-effective sourcing and logistics management.</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595" name="Google Shape;595;p12"/>
          <p:cNvSpPr/>
          <p:nvPr/>
        </p:nvSpPr>
        <p:spPr>
          <a:xfrm>
            <a:off x="930570" y="7113646"/>
            <a:ext cx="652921" cy="652921"/>
          </a:xfrm>
          <a:custGeom>
            <a:avLst/>
            <a:gdLst/>
            <a:ahLst/>
            <a:cxnLst/>
            <a:rect l="l" t="t" r="r" b="b"/>
            <a:pathLst>
              <a:path w="797101" h="797101" extrusionOk="0">
                <a:moveTo>
                  <a:pt x="0" y="0"/>
                </a:moveTo>
                <a:lnTo>
                  <a:pt x="797101" y="0"/>
                </a:lnTo>
                <a:lnTo>
                  <a:pt x="797101" y="797101"/>
                </a:lnTo>
                <a:lnTo>
                  <a:pt x="0" y="797101"/>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6" name="Google Shape;596;p12"/>
          <p:cNvSpPr/>
          <p:nvPr/>
        </p:nvSpPr>
        <p:spPr>
          <a:xfrm>
            <a:off x="8459815" y="2250539"/>
            <a:ext cx="9507965" cy="6160030"/>
          </a:xfrm>
          <a:custGeom>
            <a:avLst/>
            <a:gdLst/>
            <a:ahLst/>
            <a:cxnLst/>
            <a:rect l="l" t="t" r="r" b="b"/>
            <a:pathLst>
              <a:path w="2085658" h="1985089" extrusionOk="0">
                <a:moveTo>
                  <a:pt x="28249" y="0"/>
                </a:moveTo>
                <a:lnTo>
                  <a:pt x="2057409" y="0"/>
                </a:lnTo>
                <a:cubicBezTo>
                  <a:pt x="2073010" y="0"/>
                  <a:pt x="2085658" y="12647"/>
                  <a:pt x="2085658" y="28249"/>
                </a:cubicBezTo>
                <a:lnTo>
                  <a:pt x="2085658" y="1956841"/>
                </a:lnTo>
                <a:cubicBezTo>
                  <a:pt x="2085658" y="1972442"/>
                  <a:pt x="2073010" y="1985089"/>
                  <a:pt x="2057409" y="1985089"/>
                </a:cubicBezTo>
                <a:lnTo>
                  <a:pt x="28249" y="1985089"/>
                </a:lnTo>
                <a:cubicBezTo>
                  <a:pt x="12647" y="1985089"/>
                  <a:pt x="0" y="1972442"/>
                  <a:pt x="0" y="1956841"/>
                </a:cubicBezTo>
                <a:lnTo>
                  <a:pt x="0" y="28249"/>
                </a:lnTo>
                <a:cubicBezTo>
                  <a:pt x="0" y="12647"/>
                  <a:pt x="12647" y="0"/>
                  <a:pt x="28249" y="0"/>
                </a:cubicBezTo>
                <a:close/>
              </a:path>
            </a:pathLst>
          </a:custGeom>
          <a:solidFill>
            <a:srgbClr val="1A76B1">
              <a:alpha val="0"/>
            </a:srgbClr>
          </a:solidFill>
          <a:ln w="47625" cap="rnd" cmpd="sng">
            <a:solidFill>
              <a:srgbClr val="00B050"/>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97" name="Google Shape;597;p12"/>
          <p:cNvGrpSpPr/>
          <p:nvPr/>
        </p:nvGrpSpPr>
        <p:grpSpPr>
          <a:xfrm>
            <a:off x="9865876" y="1677542"/>
            <a:ext cx="6456743" cy="918131"/>
            <a:chOff x="0" y="-47625"/>
            <a:chExt cx="3192922" cy="454025"/>
          </a:xfrm>
          <a:solidFill>
            <a:srgbClr val="038F01"/>
          </a:solidFill>
        </p:grpSpPr>
        <p:sp>
          <p:nvSpPr>
            <p:cNvPr id="598" name="Google Shape;598;p12"/>
            <p:cNvSpPr/>
            <p:nvPr/>
          </p:nvSpPr>
          <p:spPr>
            <a:xfrm>
              <a:off x="0" y="0"/>
              <a:ext cx="3192922" cy="406400"/>
            </a:xfrm>
            <a:prstGeom prst="roundRect">
              <a:avLst>
                <a:gd name="adj" fmla="val 16667"/>
              </a:avLst>
            </a:prstGeom>
            <a:grpFill/>
            <a:ln>
              <a:noFill/>
            </a:ln>
          </p:spPr>
          <p:txBody>
            <a:bodyPr spcFirstLastPara="1" wrap="square" lIns="49225" tIns="49225" rIns="49225" bIns="49225" anchor="ctr" anchorCtr="0">
              <a:noAutofit/>
            </a:bodyPr>
            <a:lstStyle/>
            <a:p>
              <a:pPr algn="ctr">
                <a:lnSpc>
                  <a:spcPct val="171055"/>
                </a:lnSpc>
                <a:buClr>
                  <a:srgbClr val="000000"/>
                </a:buClr>
                <a:buSzPts val="1800"/>
              </a:pPr>
              <a:endParaRPr>
                <a:solidFill>
                  <a:schemeClr val="dk1"/>
                </a:solidFill>
                <a:latin typeface="Calibri"/>
                <a:cs typeface="Calibri"/>
                <a:sym typeface="Calibri"/>
              </a:endParaRPr>
            </a:p>
          </p:txBody>
        </p:sp>
        <p:sp>
          <p:nvSpPr>
            <p:cNvPr id="599" name="Google Shape;599;p12"/>
            <p:cNvSpPr/>
            <p:nvPr/>
          </p:nvSpPr>
          <p:spPr>
            <a:xfrm>
              <a:off x="0" y="-47625"/>
              <a:ext cx="3192922" cy="454025"/>
            </a:xfrm>
            <a:prstGeom prst="roundRect">
              <a:avLst>
                <a:gd name="adj" fmla="val 16667"/>
              </a:avLst>
            </a:prstGeom>
            <a:grpFill/>
            <a:ln>
              <a:noFill/>
            </a:ln>
          </p:spPr>
          <p:txBody>
            <a:bodyPr spcFirstLastPara="1" wrap="square" lIns="49225" tIns="49225" rIns="49225" bIns="49225" anchor="ctr" anchorCtr="0">
              <a:noAutofit/>
            </a:bodyPr>
            <a:lstStyle/>
            <a:p>
              <a:pPr algn="ctr">
                <a:lnSpc>
                  <a:spcPct val="171055"/>
                </a:lnSpc>
                <a:buClr>
                  <a:srgbClr val="000000"/>
                </a:buClr>
                <a:buSzPts val="1800"/>
              </a:pPr>
              <a:endParaRPr>
                <a:solidFill>
                  <a:schemeClr val="dk1"/>
                </a:solidFill>
                <a:latin typeface="Calibri"/>
                <a:cs typeface="Calibri"/>
                <a:sym typeface="Calibri"/>
              </a:endParaRPr>
            </a:p>
          </p:txBody>
        </p:sp>
      </p:grpSp>
      <p:sp>
        <p:nvSpPr>
          <p:cNvPr id="600" name="Google Shape;600;p12"/>
          <p:cNvSpPr/>
          <p:nvPr/>
        </p:nvSpPr>
        <p:spPr>
          <a:xfrm>
            <a:off x="8961312" y="3020624"/>
            <a:ext cx="734285" cy="734285"/>
          </a:xfrm>
          <a:custGeom>
            <a:avLst/>
            <a:gdLst/>
            <a:ahLst/>
            <a:cxnLst/>
            <a:rect l="l" t="t" r="r" b="b"/>
            <a:pathLst>
              <a:path w="734285" h="734285" extrusionOk="0">
                <a:moveTo>
                  <a:pt x="0" y="0"/>
                </a:moveTo>
                <a:lnTo>
                  <a:pt x="734286" y="0"/>
                </a:lnTo>
                <a:lnTo>
                  <a:pt x="734286" y="734286"/>
                </a:lnTo>
                <a:lnTo>
                  <a:pt x="0" y="73428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1" name="Google Shape;601;p12"/>
          <p:cNvSpPr/>
          <p:nvPr/>
        </p:nvSpPr>
        <p:spPr>
          <a:xfrm>
            <a:off x="9007909" y="4370086"/>
            <a:ext cx="734285" cy="577332"/>
          </a:xfrm>
          <a:custGeom>
            <a:avLst/>
            <a:gdLst/>
            <a:ahLst/>
            <a:cxnLst/>
            <a:rect l="l" t="t" r="r" b="b"/>
            <a:pathLst>
              <a:path w="734285" h="577332" extrusionOk="0">
                <a:moveTo>
                  <a:pt x="0" y="0"/>
                </a:moveTo>
                <a:lnTo>
                  <a:pt x="734285" y="0"/>
                </a:lnTo>
                <a:lnTo>
                  <a:pt x="734285" y="577332"/>
                </a:lnTo>
                <a:lnTo>
                  <a:pt x="0" y="57733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2" name="Google Shape;602;p12"/>
          <p:cNvSpPr/>
          <p:nvPr/>
        </p:nvSpPr>
        <p:spPr>
          <a:xfrm>
            <a:off x="9041599" y="5699188"/>
            <a:ext cx="577332" cy="577332"/>
          </a:xfrm>
          <a:custGeom>
            <a:avLst/>
            <a:gdLst/>
            <a:ahLst/>
            <a:cxnLst/>
            <a:rect l="l" t="t" r="r" b="b"/>
            <a:pathLst>
              <a:path w="734285" h="734285" extrusionOk="0">
                <a:moveTo>
                  <a:pt x="0" y="0"/>
                </a:moveTo>
                <a:lnTo>
                  <a:pt x="734285" y="0"/>
                </a:lnTo>
                <a:lnTo>
                  <a:pt x="734285" y="734286"/>
                </a:lnTo>
                <a:lnTo>
                  <a:pt x="0" y="73428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3" name="Google Shape;603;p12"/>
          <p:cNvSpPr txBox="1"/>
          <p:nvPr/>
        </p:nvSpPr>
        <p:spPr>
          <a:xfrm>
            <a:off x="10112649" y="2878364"/>
            <a:ext cx="4853923" cy="369781"/>
          </a:xfrm>
          <a:prstGeom prst="rect">
            <a:avLst/>
          </a:prstGeom>
          <a:noFill/>
          <a:ln>
            <a:noFill/>
          </a:ln>
        </p:spPr>
        <p:txBody>
          <a:bodyPr spcFirstLastPara="1" wrap="square" lIns="0" tIns="0" rIns="0" bIns="0" anchor="t" anchorCtr="0">
            <a:spAutoFit/>
          </a:bodyPr>
          <a:lstStyle/>
          <a:p>
            <a:pPr marL="0" marR="0" lvl="1" indent="0" algn="l" rtl="0">
              <a:lnSpc>
                <a:spcPct val="124333"/>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Efficient Supply Chain Solutions</a:t>
            </a:r>
            <a:endParaRPr sz="2131" b="1" i="0" u="none" strike="noStrike" cap="none">
              <a:solidFill>
                <a:srgbClr val="FF0000"/>
              </a:solidFill>
              <a:latin typeface="Calibri"/>
              <a:ea typeface="Calibri"/>
              <a:cs typeface="Calibri"/>
              <a:sym typeface="Calibri"/>
            </a:endParaRPr>
          </a:p>
        </p:txBody>
      </p:sp>
      <p:sp>
        <p:nvSpPr>
          <p:cNvPr id="604" name="Google Shape;604;p12"/>
          <p:cNvSpPr txBox="1"/>
          <p:nvPr/>
        </p:nvSpPr>
        <p:spPr>
          <a:xfrm>
            <a:off x="10128635" y="3282407"/>
            <a:ext cx="7685124" cy="677108"/>
          </a:xfrm>
          <a:prstGeom prst="rect">
            <a:avLst/>
          </a:prstGeom>
          <a:noFill/>
          <a:ln>
            <a:noFill/>
          </a:ln>
        </p:spPr>
        <p:txBody>
          <a:bodyPr spcFirstLastPara="1" wrap="square" lIns="0" tIns="0" rIns="0" bIns="0" anchor="t" anchorCtr="0">
            <a:spAutoFit/>
          </a:bodyPr>
          <a:lstStyle/>
          <a:p>
            <a:pPr marL="0" marR="0" lvl="0" indent="0" rtl="0">
              <a:lnSpc>
                <a:spcPct val="100000"/>
              </a:lnSpc>
              <a:spcBef>
                <a:spcPts val="0"/>
              </a:spcBef>
              <a:spcAft>
                <a:spcPts val="0"/>
              </a:spcAft>
              <a:buClr>
                <a:srgbClr val="000000"/>
              </a:buClr>
              <a:buSzPts val="2200"/>
              <a:buFont typeface="Arial"/>
              <a:buNone/>
            </a:pPr>
            <a:r>
              <a:rPr lang="en-US" sz="2200" b="0" i="0" u="none" strike="noStrike" cap="none" dirty="0">
                <a:solidFill>
                  <a:schemeClr val="dk1"/>
                </a:solidFill>
                <a:latin typeface="Calibri"/>
                <a:ea typeface="Calibri"/>
                <a:cs typeface="Calibri"/>
                <a:sym typeface="Calibri"/>
              </a:rPr>
              <a:t>Diverse sourcing and strategic logistics ensure timely deliveries. Sealed-ISO tank containers temporarily stored in Antwerp facilities.</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605" name="Google Shape;605;p12"/>
          <p:cNvSpPr txBox="1"/>
          <p:nvPr/>
        </p:nvSpPr>
        <p:spPr>
          <a:xfrm>
            <a:off x="10128634" y="4150115"/>
            <a:ext cx="4853923" cy="369781"/>
          </a:xfrm>
          <a:prstGeom prst="rect">
            <a:avLst/>
          </a:prstGeom>
          <a:noFill/>
          <a:ln>
            <a:noFill/>
          </a:ln>
        </p:spPr>
        <p:txBody>
          <a:bodyPr spcFirstLastPara="1" wrap="square" lIns="0" tIns="0" rIns="0" bIns="0" anchor="t" anchorCtr="0">
            <a:spAutoFit/>
          </a:bodyPr>
          <a:lstStyle/>
          <a:p>
            <a:pPr marL="0" marR="0" lvl="1" indent="0" algn="l" rtl="0">
              <a:lnSpc>
                <a:spcPct val="124333"/>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Outsourcing Expertise</a:t>
            </a:r>
            <a:endParaRPr sz="2131" b="0" i="0" u="none" strike="noStrike" cap="none" dirty="0">
              <a:solidFill>
                <a:srgbClr val="0D0D0D"/>
              </a:solidFill>
              <a:latin typeface="Calibri"/>
              <a:ea typeface="Calibri"/>
              <a:cs typeface="Calibri"/>
              <a:sym typeface="Calibri"/>
            </a:endParaRPr>
          </a:p>
        </p:txBody>
      </p:sp>
      <p:sp>
        <p:nvSpPr>
          <p:cNvPr id="606" name="Google Shape;606;p12"/>
          <p:cNvSpPr txBox="1"/>
          <p:nvPr/>
        </p:nvSpPr>
        <p:spPr>
          <a:xfrm>
            <a:off x="10112649" y="4611755"/>
            <a:ext cx="6827760" cy="338554"/>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0000"/>
              </a:buClr>
              <a:buSzPts val="2200"/>
              <a:buFont typeface="Arial"/>
              <a:buNone/>
            </a:pPr>
            <a:r>
              <a:rPr lang="en-US" sz="2200" b="0" i="0" u="none" strike="noStrike" cap="none" dirty="0">
                <a:solidFill>
                  <a:schemeClr val="dk1"/>
                </a:solidFill>
                <a:latin typeface="Calibri"/>
                <a:ea typeface="Calibri"/>
                <a:cs typeface="Calibri"/>
                <a:sym typeface="Calibri"/>
              </a:rPr>
              <a:t>Procuring and managing resources for global clients.</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607" name="Google Shape;607;p12"/>
          <p:cNvSpPr txBox="1"/>
          <p:nvPr/>
        </p:nvSpPr>
        <p:spPr>
          <a:xfrm>
            <a:off x="10096663" y="5592262"/>
            <a:ext cx="4853923" cy="369781"/>
          </a:xfrm>
          <a:prstGeom prst="rect">
            <a:avLst/>
          </a:prstGeom>
          <a:noFill/>
          <a:ln>
            <a:noFill/>
          </a:ln>
        </p:spPr>
        <p:txBody>
          <a:bodyPr spcFirstLastPara="1" wrap="square" lIns="0" tIns="0" rIns="0" bIns="0" anchor="t" anchorCtr="0">
            <a:spAutoFit/>
          </a:bodyPr>
          <a:lstStyle/>
          <a:p>
            <a:pPr marL="0" marR="0" lvl="1" indent="0" algn="l" rtl="0">
              <a:lnSpc>
                <a:spcPct val="124333"/>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Customer-Centric Approach</a:t>
            </a:r>
            <a:endParaRPr sz="2131" b="0" i="0" u="none" strike="noStrike" cap="none">
              <a:solidFill>
                <a:srgbClr val="0D0D0D"/>
              </a:solidFill>
              <a:latin typeface="Calibri"/>
              <a:ea typeface="Calibri"/>
              <a:cs typeface="Calibri"/>
              <a:sym typeface="Calibri"/>
            </a:endParaRPr>
          </a:p>
        </p:txBody>
      </p:sp>
      <p:sp>
        <p:nvSpPr>
          <p:cNvPr id="608" name="Google Shape;608;p12"/>
          <p:cNvSpPr txBox="1"/>
          <p:nvPr/>
        </p:nvSpPr>
        <p:spPr>
          <a:xfrm>
            <a:off x="10128633" y="6020643"/>
            <a:ext cx="7551197" cy="677108"/>
          </a:xfrm>
          <a:prstGeom prst="rect">
            <a:avLst/>
          </a:prstGeom>
          <a:noFill/>
          <a:ln>
            <a:noFill/>
          </a:ln>
        </p:spPr>
        <p:txBody>
          <a:bodyPr spcFirstLastPara="1" wrap="square" lIns="0" tIns="0" rIns="0" bIns="0" anchor="t" anchorCtr="0">
            <a:spAutoFit/>
          </a:bodyPr>
          <a:lstStyle/>
          <a:p>
            <a:pPr marL="0" marR="0" lvl="0" indent="0" rtl="0">
              <a:lnSpc>
                <a:spcPct val="100000"/>
              </a:lnSpc>
              <a:spcBef>
                <a:spcPts val="0"/>
              </a:spcBef>
              <a:spcAft>
                <a:spcPts val="0"/>
              </a:spcAft>
              <a:buClr>
                <a:srgbClr val="000000"/>
              </a:buClr>
              <a:buSzPts val="2200"/>
              <a:buFont typeface="Arial"/>
              <a:buNone/>
            </a:pPr>
            <a:r>
              <a:rPr lang="en-US" sz="2200" b="0" i="0" u="none" strike="noStrike" cap="none" dirty="0">
                <a:solidFill>
                  <a:schemeClr val="dk1"/>
                </a:solidFill>
                <a:latin typeface="Calibri"/>
                <a:ea typeface="Calibri"/>
                <a:cs typeface="Calibri"/>
                <a:sym typeface="Calibri"/>
              </a:rPr>
              <a:t>Most European customers prefer DDP for close-to-requirement purchases, while Non-European are invoiced on CIF basis.</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609" name="Google Shape;609;p12"/>
          <p:cNvSpPr txBox="1"/>
          <p:nvPr/>
        </p:nvSpPr>
        <p:spPr>
          <a:xfrm>
            <a:off x="10707825" y="1890386"/>
            <a:ext cx="4853923" cy="49244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Calibri"/>
                <a:ea typeface="Calibri"/>
                <a:cs typeface="Calibri"/>
                <a:sym typeface="Calibri"/>
              </a:rPr>
              <a:t>Customers</a:t>
            </a:r>
            <a:endParaRPr sz="3200" b="0" i="0" u="none" strike="noStrike" cap="none">
              <a:solidFill>
                <a:schemeClr val="lt1"/>
              </a:solidFill>
              <a:latin typeface="Calibri"/>
              <a:ea typeface="Calibri"/>
              <a:cs typeface="Calibri"/>
              <a:sym typeface="Calibri"/>
            </a:endParaRPr>
          </a:p>
        </p:txBody>
      </p:sp>
      <p:sp>
        <p:nvSpPr>
          <p:cNvPr id="610" name="Google Shape;610;p12"/>
          <p:cNvSpPr txBox="1"/>
          <p:nvPr/>
        </p:nvSpPr>
        <p:spPr>
          <a:xfrm>
            <a:off x="10112391" y="6971036"/>
            <a:ext cx="4853923" cy="369781"/>
          </a:xfrm>
          <a:prstGeom prst="rect">
            <a:avLst/>
          </a:prstGeom>
          <a:noFill/>
          <a:ln>
            <a:noFill/>
          </a:ln>
        </p:spPr>
        <p:txBody>
          <a:bodyPr spcFirstLastPara="1" wrap="square" lIns="0" tIns="0" rIns="0" bIns="0" anchor="t" anchorCtr="0">
            <a:spAutoFit/>
          </a:bodyPr>
          <a:lstStyle/>
          <a:p>
            <a:pPr marL="0" marR="0" lvl="1" indent="0" algn="l" rtl="0">
              <a:lnSpc>
                <a:spcPct val="124333"/>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Global Logistics</a:t>
            </a:r>
            <a:endParaRPr sz="2131" b="0" i="0" u="none" strike="noStrike" cap="none">
              <a:solidFill>
                <a:srgbClr val="0D0D0D"/>
              </a:solidFill>
              <a:latin typeface="Calibri"/>
              <a:ea typeface="Calibri"/>
              <a:cs typeface="Calibri"/>
              <a:sym typeface="Calibri"/>
            </a:endParaRPr>
          </a:p>
        </p:txBody>
      </p:sp>
      <p:sp>
        <p:nvSpPr>
          <p:cNvPr id="611" name="Google Shape;611;p12"/>
          <p:cNvSpPr txBox="1"/>
          <p:nvPr/>
        </p:nvSpPr>
        <p:spPr>
          <a:xfrm>
            <a:off x="10128633" y="7436355"/>
            <a:ext cx="6704494" cy="677108"/>
          </a:xfrm>
          <a:prstGeom prst="rect">
            <a:avLst/>
          </a:prstGeom>
          <a:noFill/>
          <a:ln>
            <a:noFill/>
          </a:ln>
        </p:spPr>
        <p:txBody>
          <a:bodyPr spcFirstLastPara="1" wrap="square" lIns="0" tIns="0" rIns="0" bIns="0" anchor="t" anchorCtr="0">
            <a:spAutoFit/>
          </a:bodyPr>
          <a:lstStyle/>
          <a:p>
            <a:pPr marL="0" marR="0" lvl="0" indent="0" rtl="0">
              <a:lnSpc>
                <a:spcPct val="100000"/>
              </a:lnSpc>
              <a:spcBef>
                <a:spcPts val="0"/>
              </a:spcBef>
              <a:spcAft>
                <a:spcPts val="0"/>
              </a:spcAft>
              <a:buClr>
                <a:srgbClr val="000000"/>
              </a:buClr>
              <a:buSzPts val="2200"/>
              <a:buFont typeface="Arial"/>
              <a:buNone/>
            </a:pPr>
            <a:r>
              <a:rPr lang="en-US" sz="2200" b="0" i="0" u="none" strike="noStrike" cap="none" dirty="0">
                <a:solidFill>
                  <a:schemeClr val="dk1"/>
                </a:solidFill>
                <a:latin typeface="Calibri"/>
                <a:ea typeface="Calibri"/>
                <a:cs typeface="Calibri"/>
                <a:sym typeface="Calibri"/>
              </a:rPr>
              <a:t>Operations centered on Europe and Africa. Importing from Asia and strategically serving diverse markets.</a:t>
            </a:r>
            <a:endParaRPr sz="2200" b="0" i="0" u="none" strike="noStrike" cap="none" dirty="0">
              <a:solidFill>
                <a:schemeClr val="dk1"/>
              </a:solidFill>
              <a:latin typeface="Calibri"/>
              <a:ea typeface="Calibri"/>
              <a:cs typeface="Calibri"/>
              <a:sym typeface="Calibri"/>
            </a:endParaRPr>
          </a:p>
        </p:txBody>
      </p:sp>
      <p:sp>
        <p:nvSpPr>
          <p:cNvPr id="612" name="Google Shape;612;p12"/>
          <p:cNvSpPr/>
          <p:nvPr/>
        </p:nvSpPr>
        <p:spPr>
          <a:xfrm>
            <a:off x="9007884" y="7113646"/>
            <a:ext cx="652921" cy="652921"/>
          </a:xfrm>
          <a:custGeom>
            <a:avLst/>
            <a:gdLst/>
            <a:ahLst/>
            <a:cxnLst/>
            <a:rect l="l" t="t" r="r" b="b"/>
            <a:pathLst>
              <a:path w="797101" h="797101" extrusionOk="0">
                <a:moveTo>
                  <a:pt x="0" y="0"/>
                </a:moveTo>
                <a:lnTo>
                  <a:pt x="797101" y="0"/>
                </a:lnTo>
                <a:lnTo>
                  <a:pt x="797101" y="797101"/>
                </a:lnTo>
                <a:lnTo>
                  <a:pt x="0" y="797101"/>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3" name="Google Shape;613;p12"/>
          <p:cNvSpPr txBox="1"/>
          <p:nvPr/>
        </p:nvSpPr>
        <p:spPr>
          <a:xfrm>
            <a:off x="296852" y="8601169"/>
            <a:ext cx="17670928" cy="830997"/>
          </a:xfrm>
          <a:prstGeom prst="rect">
            <a:avLst/>
          </a:prstGeom>
          <a:noFill/>
        </p:spPr>
        <p:txBody>
          <a:bodyPr wrap="square">
            <a:spAutoFit/>
          </a:bodyPr>
          <a:lstStyle>
            <a:defPPr>
              <a:defRPr lang="en-US"/>
            </a:defPPr>
            <a:lvl1pPr>
              <a:buNone/>
              <a:defRPr sz="2400" b="1" i="0" u="none" strike="noStrike">
                <a:solidFill>
                  <a:srgbClr val="1848A0"/>
                </a:solidFill>
                <a:effectLst/>
                <a:latin typeface="+mj-lt"/>
              </a:defRPr>
            </a:lvl1pPr>
          </a:lstStyle>
          <a:p>
            <a:pPr algn="ctr"/>
            <a:r>
              <a:rPr lang="en-US" dirty="0" err="1">
                <a:solidFill>
                  <a:srgbClr val="25567E"/>
                </a:solidFill>
                <a:sym typeface="Calibri"/>
              </a:rPr>
              <a:t>BloomchemAG</a:t>
            </a:r>
            <a:r>
              <a:rPr lang="en-US" dirty="0">
                <a:solidFill>
                  <a:srgbClr val="25567E"/>
                </a:solidFill>
                <a:sym typeface="Calibri"/>
              </a:rPr>
              <a:t> partnered with Asian suppliers and used Antwerp-Rotterdam </a:t>
            </a:r>
            <a:br>
              <a:rPr lang="en-US" dirty="0">
                <a:solidFill>
                  <a:srgbClr val="25567E"/>
                </a:solidFill>
                <a:sym typeface="Calibri"/>
              </a:rPr>
            </a:br>
            <a:r>
              <a:rPr lang="en-US" dirty="0">
                <a:solidFill>
                  <a:srgbClr val="25567E"/>
                </a:solidFill>
                <a:sym typeface="Calibri"/>
              </a:rPr>
              <a:t>ports to cut costs and improve working capital efficiency.</a:t>
            </a:r>
            <a:endParaRPr dirty="0">
              <a:solidFill>
                <a:srgbClr val="25567E"/>
              </a:solidFill>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pic>
        <p:nvPicPr>
          <p:cNvPr id="816" name="Google Shape;816;p14" descr="Database with solid fill"/>
          <p:cNvPicPr preferRelativeResize="0"/>
          <p:nvPr/>
        </p:nvPicPr>
        <p:blipFill rotWithShape="1">
          <a:blip r:embed="rId3">
            <a:alphaModFix/>
          </a:blip>
          <a:srcRect/>
          <a:stretch/>
        </p:blipFill>
        <p:spPr>
          <a:xfrm>
            <a:off x="12127077" y="5490888"/>
            <a:ext cx="781626" cy="781626"/>
          </a:xfrm>
          <a:prstGeom prst="rect">
            <a:avLst/>
          </a:prstGeom>
          <a:noFill/>
          <a:ln>
            <a:noFill/>
          </a:ln>
        </p:spPr>
      </p:pic>
      <p:sp>
        <p:nvSpPr>
          <p:cNvPr id="817" name="Google Shape;817;p14"/>
          <p:cNvSpPr/>
          <p:nvPr/>
        </p:nvSpPr>
        <p:spPr>
          <a:xfrm>
            <a:off x="602723" y="1734377"/>
            <a:ext cx="1931192" cy="578882"/>
          </a:xfrm>
          <a:prstGeom prst="roundRect">
            <a:avLst>
              <a:gd name="adj" fmla="val 16667"/>
            </a:avLst>
          </a:prstGeom>
          <a:solidFill>
            <a:srgbClr val="008F00"/>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FFFFFF"/>
                </a:solidFill>
                <a:ea typeface="Roboto"/>
                <a:cs typeface="Roboto"/>
                <a:sym typeface="Roboto"/>
              </a:rPr>
              <a:t>Suppliers</a:t>
            </a:r>
            <a:endParaRPr sz="2800" b="0" i="0" u="none" strike="noStrike" cap="none">
              <a:solidFill>
                <a:srgbClr val="FFFFFF"/>
              </a:solidFill>
              <a:ea typeface="Roboto"/>
              <a:cs typeface="Roboto"/>
              <a:sym typeface="Roboto"/>
            </a:endParaRPr>
          </a:p>
        </p:txBody>
      </p:sp>
      <p:sp>
        <p:nvSpPr>
          <p:cNvPr id="818" name="Google Shape;818;p14"/>
          <p:cNvSpPr/>
          <p:nvPr/>
        </p:nvSpPr>
        <p:spPr>
          <a:xfrm>
            <a:off x="253613" y="3501393"/>
            <a:ext cx="2552400" cy="399031"/>
          </a:xfrm>
          <a:prstGeom prst="roundRect">
            <a:avLst>
              <a:gd name="adj" fmla="val 16667"/>
            </a:avLst>
          </a:prstGeom>
          <a:noFill/>
          <a:ln w="9525" cap="flat" cmpd="sng">
            <a:solidFill>
              <a:srgbClr val="5B9BD3"/>
            </a:solidFill>
            <a:prstDash val="solid"/>
            <a:round/>
            <a:headEnd type="none" w="sm" len="sm"/>
            <a:tailEnd type="none" w="sm" len="sm"/>
          </a:ln>
        </p:spPr>
        <p:txBody>
          <a:bodyPr spcFirstLastPara="1" wrap="square" lIns="0" tIns="52375" rIns="0" bIns="0" anchor="t" anchorCtr="0">
            <a:spAutoFit/>
          </a:bodyPr>
          <a:lstStyle/>
          <a:p>
            <a:pPr marL="0" marR="27622" lvl="0" indent="0" algn="ctr" rtl="0">
              <a:lnSpc>
                <a:spcPct val="100000"/>
              </a:lnSpc>
              <a:spcBef>
                <a:spcPts val="0"/>
              </a:spcBef>
              <a:spcAft>
                <a:spcPts val="0"/>
              </a:spcAft>
              <a:buClr>
                <a:srgbClr val="000000"/>
              </a:buClr>
              <a:buSzPts val="2400"/>
              <a:buFont typeface="Arial"/>
              <a:buNone/>
            </a:pPr>
            <a:r>
              <a:rPr lang="en-US" sz="2000" b="0" i="0" u="none" strike="noStrike" cap="none">
                <a:solidFill>
                  <a:srgbClr val="000000"/>
                </a:solidFill>
                <a:latin typeface="Calibri" panose="020F0502020204030204" pitchFamily="34" charset="0"/>
                <a:ea typeface="Roboto"/>
                <a:cs typeface="Calibri" panose="020F0502020204030204" pitchFamily="34" charset="0"/>
                <a:sym typeface="Roboto"/>
              </a:rPr>
              <a:t>India: 25%</a:t>
            </a:r>
            <a:endParaRPr sz="20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819" name="Google Shape;819;p14"/>
          <p:cNvSpPr/>
          <p:nvPr/>
        </p:nvSpPr>
        <p:spPr>
          <a:xfrm>
            <a:off x="200488" y="2756816"/>
            <a:ext cx="2552400" cy="399031"/>
          </a:xfrm>
          <a:prstGeom prst="roundRect">
            <a:avLst>
              <a:gd name="adj" fmla="val 16667"/>
            </a:avLst>
          </a:prstGeom>
          <a:noFill/>
          <a:ln w="9525" cap="flat" cmpd="sng">
            <a:solidFill>
              <a:srgbClr val="5B9BD3"/>
            </a:solidFill>
            <a:prstDash val="solid"/>
            <a:round/>
            <a:headEnd type="none" w="sm" len="sm"/>
            <a:tailEnd type="none" w="sm" len="sm"/>
          </a:ln>
        </p:spPr>
        <p:txBody>
          <a:bodyPr spcFirstLastPara="1" wrap="square" lIns="0" tIns="51425" rIns="0" bIns="0" anchor="t" anchorCtr="0">
            <a:spAutoFit/>
          </a:bodyPr>
          <a:lstStyle/>
          <a:p>
            <a:pPr marL="223838" marR="0" lvl="0" indent="0" algn="ctr" rtl="0">
              <a:lnSpc>
                <a:spcPct val="100000"/>
              </a:lnSpc>
              <a:spcBef>
                <a:spcPts val="0"/>
              </a:spcBef>
              <a:spcAft>
                <a:spcPts val="0"/>
              </a:spcAft>
              <a:buClr>
                <a:srgbClr val="000000"/>
              </a:buClr>
              <a:buSzPts val="2400"/>
              <a:buFont typeface="Arial"/>
              <a:buNone/>
            </a:pPr>
            <a:r>
              <a:rPr lang="en-US" sz="2000" b="0" i="0" u="none" strike="noStrike" cap="none">
                <a:solidFill>
                  <a:srgbClr val="000000"/>
                </a:solidFill>
                <a:latin typeface="Calibri" panose="020F0502020204030204" pitchFamily="34" charset="0"/>
                <a:ea typeface="Roboto"/>
                <a:cs typeface="Calibri" panose="020F0502020204030204" pitchFamily="34" charset="0"/>
                <a:sym typeface="Roboto"/>
              </a:rPr>
              <a:t>China: 60%</a:t>
            </a:r>
            <a:endParaRPr sz="2000" b="0" i="0" u="none" strike="noStrike" cap="none">
              <a:solidFill>
                <a:srgbClr val="000000"/>
              </a:solidFill>
              <a:latin typeface="Calibri" panose="020F0502020204030204" pitchFamily="34" charset="0"/>
              <a:ea typeface="Roboto"/>
              <a:cs typeface="Calibri" panose="020F0502020204030204" pitchFamily="34" charset="0"/>
              <a:sym typeface="Roboto"/>
            </a:endParaRPr>
          </a:p>
        </p:txBody>
      </p:sp>
      <p:sp>
        <p:nvSpPr>
          <p:cNvPr id="820" name="Google Shape;820;p14"/>
          <p:cNvSpPr/>
          <p:nvPr/>
        </p:nvSpPr>
        <p:spPr>
          <a:xfrm>
            <a:off x="282742" y="4229521"/>
            <a:ext cx="2552400" cy="1140006"/>
          </a:xfrm>
          <a:prstGeom prst="roundRect">
            <a:avLst>
              <a:gd name="adj" fmla="val 16667"/>
            </a:avLst>
          </a:prstGeom>
          <a:noFill/>
          <a:ln w="9525" cap="flat" cmpd="sng">
            <a:solidFill>
              <a:srgbClr val="5B9BD3"/>
            </a:solidFill>
            <a:prstDash val="solid"/>
            <a:round/>
            <a:headEnd type="none" w="sm" len="sm"/>
            <a:tailEnd type="none" w="sm" len="sm"/>
          </a:ln>
        </p:spPr>
        <p:txBody>
          <a:bodyPr spcFirstLastPara="1" wrap="square" lIns="0" tIns="55225" rIns="0" bIns="0" anchor="t" anchorCtr="0">
            <a:spAutoFit/>
          </a:bodyPr>
          <a:lstStyle/>
          <a:p>
            <a:pPr marL="207646" marR="0" lvl="0" indent="0" algn="ctr" rtl="0">
              <a:lnSpc>
                <a:spcPct val="100000"/>
              </a:lnSpc>
              <a:spcBef>
                <a:spcPts val="0"/>
              </a:spcBef>
              <a:spcAft>
                <a:spcPts val="0"/>
              </a:spcAft>
              <a:buClr>
                <a:srgbClr val="000000"/>
              </a:buClr>
              <a:buSzPts val="2400"/>
              <a:buFont typeface="Arial"/>
              <a:buNone/>
            </a:pPr>
            <a:r>
              <a:rPr lang="en-US" sz="2000" b="0" i="0" u="none" strike="noStrike" cap="none">
                <a:solidFill>
                  <a:srgbClr val="000000"/>
                </a:solidFill>
                <a:latin typeface="Calibri" panose="020F0502020204030204" pitchFamily="34" charset="0"/>
                <a:ea typeface="Roboto"/>
                <a:cs typeface="Calibri" panose="020F0502020204030204" pitchFamily="34" charset="0"/>
                <a:sym typeface="Roboto"/>
              </a:rPr>
              <a:t>Others: 1</a:t>
            </a:r>
            <a:r>
              <a:rPr lang="en-US" sz="2000">
                <a:latin typeface="Calibri" panose="020F0502020204030204" pitchFamily="34" charset="0"/>
                <a:ea typeface="Roboto"/>
                <a:cs typeface="Calibri" panose="020F0502020204030204" pitchFamily="34" charset="0"/>
                <a:sym typeface="Roboto"/>
              </a:rPr>
              <a:t>5</a:t>
            </a:r>
            <a:r>
              <a:rPr lang="en-US" sz="2000" b="0" i="0" u="none" strike="noStrike" cap="none">
                <a:solidFill>
                  <a:srgbClr val="000000"/>
                </a:solidFill>
                <a:latin typeface="Calibri" panose="020F0502020204030204" pitchFamily="34" charset="0"/>
                <a:ea typeface="Roboto"/>
                <a:cs typeface="Calibri" panose="020F0502020204030204" pitchFamily="34" charset="0"/>
                <a:sym typeface="Roboto"/>
              </a:rPr>
              <a:t>%</a:t>
            </a:r>
            <a:endParaRPr sz="2000" b="0" i="0" u="none" strike="noStrike" cap="none">
              <a:solidFill>
                <a:srgbClr val="000000"/>
              </a:solidFill>
              <a:latin typeface="Calibri" panose="020F0502020204030204" pitchFamily="34" charset="0"/>
              <a:cs typeface="Calibri" panose="020F0502020204030204" pitchFamily="34" charset="0"/>
              <a:sym typeface="Arial"/>
            </a:endParaRPr>
          </a:p>
          <a:p>
            <a:pPr marL="207646" marR="0" lvl="0" indent="0" algn="ctr" rtl="0">
              <a:lnSpc>
                <a:spcPct val="100000"/>
              </a:lnSpc>
              <a:spcBef>
                <a:spcPts val="434"/>
              </a:spcBef>
              <a:spcAft>
                <a:spcPts val="0"/>
              </a:spcAft>
              <a:buClr>
                <a:srgbClr val="000000"/>
              </a:buClr>
              <a:buSzPts val="2400"/>
              <a:buFont typeface="Arial"/>
              <a:buNone/>
            </a:pPr>
            <a:r>
              <a:rPr lang="en-US" sz="2000" b="0" i="0" u="none" strike="noStrike" cap="none">
                <a:solidFill>
                  <a:srgbClr val="000000"/>
                </a:solidFill>
                <a:latin typeface="Calibri" panose="020F0502020204030204" pitchFamily="34" charset="0"/>
                <a:ea typeface="Roboto"/>
                <a:cs typeface="Calibri" panose="020F0502020204030204" pitchFamily="34" charset="0"/>
                <a:sym typeface="Roboto"/>
              </a:rPr>
              <a:t>(South Korea, Taiwan &amp; Rest of Asia) </a:t>
            </a:r>
            <a:endParaRPr sz="20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821" name="Google Shape;821;p14"/>
          <p:cNvSpPr/>
          <p:nvPr/>
        </p:nvSpPr>
        <p:spPr>
          <a:xfrm flipH="1">
            <a:off x="5282313" y="8229623"/>
            <a:ext cx="45719" cy="1300408"/>
          </a:xfrm>
          <a:custGeom>
            <a:avLst/>
            <a:gdLst/>
            <a:ahLst/>
            <a:cxnLst/>
            <a:rect l="l" t="t" r="r" b="b"/>
            <a:pathLst>
              <a:path w="120000" h="167639" extrusionOk="0">
                <a:moveTo>
                  <a:pt x="0" y="0"/>
                </a:moveTo>
                <a:lnTo>
                  <a:pt x="0" y="167640"/>
                </a:lnTo>
              </a:path>
            </a:pathLst>
          </a:custGeom>
          <a:noFill/>
          <a:ln w="19050" cap="flat" cmpd="sng">
            <a:solidFill>
              <a:srgbClr val="6E2E9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22" name="Google Shape;822;p14"/>
          <p:cNvSpPr/>
          <p:nvPr/>
        </p:nvSpPr>
        <p:spPr>
          <a:xfrm>
            <a:off x="5305172" y="1734377"/>
            <a:ext cx="0" cy="5975032"/>
          </a:xfrm>
          <a:custGeom>
            <a:avLst/>
            <a:gdLst/>
            <a:ahLst/>
            <a:cxnLst/>
            <a:rect l="l" t="t" r="r" b="b"/>
            <a:pathLst>
              <a:path w="120000" h="3983354" extrusionOk="0">
                <a:moveTo>
                  <a:pt x="0" y="0"/>
                </a:moveTo>
                <a:lnTo>
                  <a:pt x="0" y="3983228"/>
                </a:lnTo>
              </a:path>
            </a:pathLst>
          </a:custGeom>
          <a:noFill/>
          <a:ln w="19050" cap="flat" cmpd="sng">
            <a:solidFill>
              <a:srgbClr val="4A7DB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000000"/>
              </a:solidFill>
              <a:latin typeface="Calibri"/>
              <a:ea typeface="Calibri"/>
              <a:cs typeface="Calibri"/>
              <a:sym typeface="Calibri"/>
            </a:endParaRPr>
          </a:p>
        </p:txBody>
      </p:sp>
      <p:sp>
        <p:nvSpPr>
          <p:cNvPr id="823" name="Google Shape;823;p14"/>
          <p:cNvSpPr/>
          <p:nvPr/>
        </p:nvSpPr>
        <p:spPr>
          <a:xfrm>
            <a:off x="9923649" y="1767102"/>
            <a:ext cx="0" cy="2777490"/>
          </a:xfrm>
          <a:custGeom>
            <a:avLst/>
            <a:gdLst/>
            <a:ahLst/>
            <a:cxnLst/>
            <a:rect l="l" t="t" r="r" b="b"/>
            <a:pathLst>
              <a:path w="120000" h="1851660" extrusionOk="0">
                <a:moveTo>
                  <a:pt x="0" y="0"/>
                </a:moveTo>
                <a:lnTo>
                  <a:pt x="0" y="1851406"/>
                </a:lnTo>
              </a:path>
            </a:pathLst>
          </a:custGeom>
          <a:noFill/>
          <a:ln w="19050" cap="flat" cmpd="sng">
            <a:solidFill>
              <a:srgbClr val="4A7DB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000000"/>
              </a:solidFill>
              <a:latin typeface="Calibri"/>
              <a:ea typeface="Calibri"/>
              <a:cs typeface="Calibri"/>
              <a:sym typeface="Calibri"/>
            </a:endParaRPr>
          </a:p>
        </p:txBody>
      </p:sp>
      <p:sp>
        <p:nvSpPr>
          <p:cNvPr id="824" name="Google Shape;824;p14"/>
          <p:cNvSpPr/>
          <p:nvPr/>
        </p:nvSpPr>
        <p:spPr>
          <a:xfrm>
            <a:off x="10034183" y="1760365"/>
            <a:ext cx="4680000" cy="130556"/>
          </a:xfrm>
          <a:custGeom>
            <a:avLst/>
            <a:gdLst/>
            <a:ahLst/>
            <a:cxnLst/>
            <a:rect l="l" t="t" r="r" b="b"/>
            <a:pathLst>
              <a:path w="3958590" h="76200" extrusionOk="0">
                <a:moveTo>
                  <a:pt x="3882390" y="0"/>
                </a:moveTo>
                <a:lnTo>
                  <a:pt x="3882390" y="31750"/>
                </a:lnTo>
                <a:lnTo>
                  <a:pt x="76200" y="31750"/>
                </a:lnTo>
                <a:lnTo>
                  <a:pt x="76200" y="0"/>
                </a:lnTo>
                <a:lnTo>
                  <a:pt x="0" y="38100"/>
                </a:lnTo>
                <a:lnTo>
                  <a:pt x="76200" y="76200"/>
                </a:lnTo>
                <a:lnTo>
                  <a:pt x="76200" y="44450"/>
                </a:lnTo>
                <a:lnTo>
                  <a:pt x="3882390" y="44450"/>
                </a:lnTo>
                <a:lnTo>
                  <a:pt x="3882390" y="76200"/>
                </a:lnTo>
                <a:lnTo>
                  <a:pt x="3958590" y="38100"/>
                </a:lnTo>
                <a:lnTo>
                  <a:pt x="3882390" y="0"/>
                </a:lnTo>
                <a:close/>
              </a:path>
            </a:pathLst>
          </a:custGeom>
          <a:solidFill>
            <a:srgbClr val="5B9BD3"/>
          </a:solidFill>
          <a:ln w="19050" cap="flat" cmpd="sng">
            <a:solidFill>
              <a:srgbClr val="36608D"/>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25" name="Google Shape;825;p14"/>
          <p:cNvSpPr/>
          <p:nvPr/>
        </p:nvSpPr>
        <p:spPr>
          <a:xfrm flipH="1">
            <a:off x="9917742" y="6035257"/>
            <a:ext cx="45719" cy="3494773"/>
          </a:xfrm>
          <a:custGeom>
            <a:avLst/>
            <a:gdLst/>
            <a:ahLst/>
            <a:cxnLst/>
            <a:rect l="l" t="t" r="r" b="b"/>
            <a:pathLst>
              <a:path w="120000" h="2593975" extrusionOk="0">
                <a:moveTo>
                  <a:pt x="0" y="0"/>
                </a:moveTo>
                <a:lnTo>
                  <a:pt x="0" y="2593682"/>
                </a:lnTo>
              </a:path>
            </a:pathLst>
          </a:custGeom>
          <a:noFill/>
          <a:ln w="19050" cap="flat" cmpd="sng">
            <a:solidFill>
              <a:srgbClr val="4A7DB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000000"/>
              </a:solidFill>
              <a:latin typeface="Calibri"/>
              <a:ea typeface="Calibri"/>
              <a:cs typeface="Calibri"/>
              <a:sym typeface="Calibri"/>
            </a:endParaRPr>
          </a:p>
        </p:txBody>
      </p:sp>
      <p:sp>
        <p:nvSpPr>
          <p:cNvPr id="826" name="Google Shape;826;p14"/>
          <p:cNvSpPr/>
          <p:nvPr/>
        </p:nvSpPr>
        <p:spPr>
          <a:xfrm>
            <a:off x="9924027" y="5285891"/>
            <a:ext cx="0" cy="282892"/>
          </a:xfrm>
          <a:custGeom>
            <a:avLst/>
            <a:gdLst/>
            <a:ahLst/>
            <a:cxnLst/>
            <a:rect l="l" t="t" r="r" b="b"/>
            <a:pathLst>
              <a:path w="120000" h="188595" extrusionOk="0">
                <a:moveTo>
                  <a:pt x="0" y="0"/>
                </a:moveTo>
                <a:lnTo>
                  <a:pt x="0" y="188467"/>
                </a:lnTo>
              </a:path>
            </a:pathLst>
          </a:custGeom>
          <a:noFill/>
          <a:ln w="19050" cap="flat" cmpd="sng">
            <a:solidFill>
              <a:srgbClr val="6E2E9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27" name="Google Shape;827;p14"/>
          <p:cNvSpPr/>
          <p:nvPr/>
        </p:nvSpPr>
        <p:spPr>
          <a:xfrm>
            <a:off x="8472805" y="4480494"/>
            <a:ext cx="2923597" cy="836400"/>
          </a:xfrm>
          <a:prstGeom prst="roundRect">
            <a:avLst>
              <a:gd name="adj" fmla="val 16667"/>
            </a:avLst>
          </a:prstGeom>
          <a:solidFill>
            <a:srgbClr val="25567E"/>
          </a:solidFill>
          <a:ln w="12700" cap="flat" cmpd="sng">
            <a:solidFill>
              <a:schemeClr val="accent1"/>
            </a:solidFill>
            <a:prstDash val="solid"/>
            <a:round/>
            <a:headEnd type="none" w="sm" len="sm"/>
            <a:tailEnd type="none" w="sm" len="sm"/>
          </a:ln>
        </p:spPr>
        <p:txBody>
          <a:bodyPr spcFirstLastPara="1" wrap="square" lIns="0" tIns="17125" rIns="0" bIns="0" anchor="t" anchorCtr="0">
            <a:spAutoFit/>
          </a:bodyPr>
          <a:lstStyle/>
          <a:p>
            <a:pPr marL="63817" marR="7620" lvl="0" indent="-4572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bg1"/>
                </a:solidFill>
                <a:ea typeface="Roboto"/>
                <a:cs typeface="Roboto"/>
                <a:sym typeface="Roboto"/>
              </a:rPr>
              <a:t>Antwerp-Rotterdam-Hamburg Area</a:t>
            </a:r>
            <a:endParaRPr sz="2400" b="1" i="0" u="none" strike="noStrike" cap="none" dirty="0">
              <a:solidFill>
                <a:schemeClr val="bg1"/>
              </a:solidFill>
              <a:ea typeface="Roboto"/>
              <a:cs typeface="Roboto"/>
              <a:sym typeface="Roboto"/>
            </a:endParaRPr>
          </a:p>
        </p:txBody>
      </p:sp>
      <p:sp>
        <p:nvSpPr>
          <p:cNvPr id="828" name="Google Shape;828;p14"/>
          <p:cNvSpPr txBox="1"/>
          <p:nvPr/>
        </p:nvSpPr>
        <p:spPr>
          <a:xfrm>
            <a:off x="14970830" y="3680318"/>
            <a:ext cx="2923600" cy="940622"/>
          </a:xfrm>
          <a:prstGeom prst="rect">
            <a:avLst/>
          </a:prstGeom>
          <a:noFill/>
          <a:ln>
            <a:noFill/>
          </a:ln>
        </p:spPr>
        <p:txBody>
          <a:bodyPr spcFirstLastPara="1" wrap="square" lIns="0" tIns="17125" rIns="0" bIns="0" anchor="t" anchorCtr="0">
            <a:spAutoFit/>
          </a:bodyPr>
          <a:lstStyle/>
          <a:p>
            <a:pPr marL="63817" marR="7620" lvl="0" indent="-45720" algn="ctr" rtl="0">
              <a:lnSpc>
                <a:spcPct val="100000"/>
              </a:lnSpc>
              <a:spcBef>
                <a:spcPts val="0"/>
              </a:spcBef>
              <a:spcAft>
                <a:spcPts val="0"/>
              </a:spcAft>
              <a:buClr>
                <a:srgbClr val="000000"/>
              </a:buClr>
              <a:buSzPts val="2400"/>
              <a:buFont typeface="Arial"/>
              <a:buNone/>
            </a:pPr>
            <a:r>
              <a:rPr lang="en-US" sz="2000" b="0" i="0" u="none" strike="noStrike" cap="none" dirty="0">
                <a:solidFill>
                  <a:srgbClr val="000000"/>
                </a:solidFill>
                <a:latin typeface="Calibri" panose="020F0502020204030204" pitchFamily="34" charset="0"/>
                <a:ea typeface="Roboto"/>
                <a:cs typeface="Calibri" panose="020F0502020204030204" pitchFamily="34" charset="0"/>
                <a:sym typeface="Roboto"/>
              </a:rPr>
              <a:t>Deliver DDP to </a:t>
            </a:r>
          </a:p>
          <a:p>
            <a:pPr marL="63817" marR="7620" lvl="0" indent="-45720" algn="ctr" rtl="0">
              <a:lnSpc>
                <a:spcPct val="100000"/>
              </a:lnSpc>
              <a:spcBef>
                <a:spcPts val="0"/>
              </a:spcBef>
              <a:spcAft>
                <a:spcPts val="0"/>
              </a:spcAft>
              <a:buClr>
                <a:srgbClr val="000000"/>
              </a:buClr>
              <a:buSzPts val="2400"/>
              <a:buFont typeface="Arial"/>
              <a:buNone/>
            </a:pPr>
            <a:r>
              <a:rPr lang="en-US" sz="2000" b="0" i="0" u="none" strike="noStrike" cap="none" dirty="0">
                <a:solidFill>
                  <a:srgbClr val="000000"/>
                </a:solidFill>
                <a:latin typeface="Calibri" panose="020F0502020204030204" pitchFamily="34" charset="0"/>
                <a:ea typeface="Roboto"/>
                <a:cs typeface="Calibri" panose="020F0502020204030204" pitchFamily="34" charset="0"/>
                <a:sym typeface="Roboto"/>
              </a:rPr>
              <a:t>customer </a:t>
            </a:r>
            <a:br>
              <a:rPr lang="en-US" sz="2000" b="0" i="0" u="none" strike="noStrike" cap="none" dirty="0">
                <a:solidFill>
                  <a:srgbClr val="000000"/>
                </a:solidFill>
                <a:latin typeface="Calibri" panose="020F0502020204030204" pitchFamily="34" charset="0"/>
                <a:ea typeface="Roboto"/>
                <a:cs typeface="Calibri" panose="020F0502020204030204" pitchFamily="34" charset="0"/>
                <a:sym typeface="Roboto"/>
              </a:rPr>
            </a:br>
            <a:r>
              <a:rPr lang="en-US" sz="2000" b="0" i="0" u="none" strike="noStrike" cap="none" dirty="0">
                <a:solidFill>
                  <a:srgbClr val="000000"/>
                </a:solidFill>
                <a:latin typeface="Calibri" panose="020F0502020204030204" pitchFamily="34" charset="0"/>
                <a:ea typeface="Roboto"/>
                <a:cs typeface="Calibri" panose="020F0502020204030204" pitchFamily="34" charset="0"/>
                <a:sym typeface="Roboto"/>
              </a:rPr>
              <a:t>warehouse in EU</a:t>
            </a:r>
            <a:endParaRPr sz="20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829" name="Google Shape;829;p14"/>
          <p:cNvSpPr/>
          <p:nvPr/>
        </p:nvSpPr>
        <p:spPr>
          <a:xfrm>
            <a:off x="3352588" y="7728587"/>
            <a:ext cx="4645120" cy="700169"/>
          </a:xfrm>
          <a:prstGeom prst="roundRect">
            <a:avLst>
              <a:gd name="adj" fmla="val 16667"/>
            </a:avLst>
          </a:prstGeom>
          <a:solidFill>
            <a:schemeClr val="lt1"/>
          </a:solidFill>
          <a:ln w="12700" cap="flat" cmpd="sng">
            <a:solidFill>
              <a:schemeClr val="accent1"/>
            </a:solidFill>
            <a:prstDash val="solid"/>
            <a:round/>
            <a:headEnd type="none" w="sm" len="sm"/>
            <a:tailEnd type="none" w="sm" len="sm"/>
          </a:ln>
        </p:spPr>
        <p:txBody>
          <a:bodyPr spcFirstLastPara="1" wrap="square" lIns="0" tIns="17125" rIns="0" bIns="0" anchor="t" anchorCtr="0">
            <a:spAutoFit/>
          </a:bodyPr>
          <a:lstStyle/>
          <a:p>
            <a:pPr marL="63817" marR="7620" lvl="0" indent="-45720" algn="ctr" rtl="0">
              <a:lnSpc>
                <a:spcPct val="100000"/>
              </a:lnSpc>
              <a:spcBef>
                <a:spcPts val="0"/>
              </a:spcBef>
              <a:spcAft>
                <a:spcPts val="0"/>
              </a:spcAft>
              <a:buClr>
                <a:srgbClr val="000000"/>
              </a:buClr>
              <a:buSzPts val="2200"/>
              <a:buFont typeface="Arial"/>
              <a:buNone/>
            </a:pPr>
            <a:r>
              <a:rPr lang="en-US" sz="2000" b="0" i="0" u="none" strike="noStrike" cap="none">
                <a:solidFill>
                  <a:srgbClr val="000000"/>
                </a:solidFill>
                <a:latin typeface="Calibri" panose="020F0502020204030204" pitchFamily="34" charset="0"/>
                <a:ea typeface="Roboto"/>
                <a:cs typeface="Calibri" panose="020F0502020204030204" pitchFamily="34" charset="0"/>
                <a:sym typeface="Roboto"/>
              </a:rPr>
              <a:t>CIF Deliveries to Barcelona/Genoa/Other Ports to Euro factor Approved Debtors</a:t>
            </a:r>
            <a:endParaRPr sz="20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830" name="Google Shape;830;p14"/>
          <p:cNvSpPr/>
          <p:nvPr/>
        </p:nvSpPr>
        <p:spPr>
          <a:xfrm>
            <a:off x="5493117" y="1763671"/>
            <a:ext cx="4320000" cy="114300"/>
          </a:xfrm>
          <a:custGeom>
            <a:avLst/>
            <a:gdLst/>
            <a:ahLst/>
            <a:cxnLst/>
            <a:rect l="l" t="t" r="r" b="b"/>
            <a:pathLst>
              <a:path w="3239135" h="76200" extrusionOk="0">
                <a:moveTo>
                  <a:pt x="3162681" y="0"/>
                </a:moveTo>
                <a:lnTo>
                  <a:pt x="3162681" y="31750"/>
                </a:lnTo>
                <a:lnTo>
                  <a:pt x="76200" y="31750"/>
                </a:lnTo>
                <a:lnTo>
                  <a:pt x="76200" y="0"/>
                </a:lnTo>
                <a:lnTo>
                  <a:pt x="0" y="38100"/>
                </a:lnTo>
                <a:lnTo>
                  <a:pt x="76200" y="76200"/>
                </a:lnTo>
                <a:lnTo>
                  <a:pt x="76200" y="44450"/>
                </a:lnTo>
                <a:lnTo>
                  <a:pt x="3162681" y="44450"/>
                </a:lnTo>
                <a:lnTo>
                  <a:pt x="3162681" y="76200"/>
                </a:lnTo>
                <a:lnTo>
                  <a:pt x="3238881" y="38100"/>
                </a:lnTo>
                <a:lnTo>
                  <a:pt x="3162681" y="0"/>
                </a:lnTo>
                <a:close/>
              </a:path>
            </a:pathLst>
          </a:custGeom>
          <a:solidFill>
            <a:srgbClr val="1A76B1"/>
          </a:solidFill>
          <a:ln w="19050" cap="flat" cmpd="sng">
            <a:solidFill>
              <a:srgbClr val="36608D"/>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0" i="0" u="none" strike="noStrike" cap="none" dirty="0">
              <a:solidFill>
                <a:srgbClr val="0370D4"/>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31" name="Google Shape;831;p14"/>
          <p:cNvSpPr/>
          <p:nvPr/>
        </p:nvSpPr>
        <p:spPr>
          <a:xfrm flipH="1">
            <a:off x="2956471" y="1767100"/>
            <a:ext cx="84130" cy="7753702"/>
          </a:xfrm>
          <a:custGeom>
            <a:avLst/>
            <a:gdLst/>
            <a:ahLst/>
            <a:cxnLst/>
            <a:rect l="l" t="t" r="r" b="b"/>
            <a:pathLst>
              <a:path w="120000" h="5401309" extrusionOk="0">
                <a:moveTo>
                  <a:pt x="0" y="0"/>
                </a:moveTo>
                <a:lnTo>
                  <a:pt x="0" y="5401017"/>
                </a:lnTo>
              </a:path>
            </a:pathLst>
          </a:custGeom>
          <a:noFill/>
          <a:ln w="19050" cap="flat" cmpd="sng">
            <a:solidFill>
              <a:srgbClr val="4A7DB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000000"/>
              </a:solidFill>
              <a:latin typeface="Calibri"/>
              <a:ea typeface="Calibri"/>
              <a:cs typeface="Calibri"/>
              <a:sym typeface="Calibri"/>
            </a:endParaRPr>
          </a:p>
        </p:txBody>
      </p:sp>
      <p:sp>
        <p:nvSpPr>
          <p:cNvPr id="832" name="Google Shape;832;p14"/>
          <p:cNvSpPr txBox="1"/>
          <p:nvPr/>
        </p:nvSpPr>
        <p:spPr>
          <a:xfrm>
            <a:off x="5987773" y="3738874"/>
            <a:ext cx="3298902" cy="325069"/>
          </a:xfrm>
          <a:prstGeom prst="rect">
            <a:avLst/>
          </a:prstGeom>
          <a:noFill/>
          <a:ln>
            <a:noFill/>
          </a:ln>
        </p:spPr>
        <p:txBody>
          <a:bodyPr spcFirstLastPara="1" wrap="square" lIns="0" tIns="17125" rIns="0" bIns="0" anchor="t" anchorCtr="0">
            <a:spAutoFit/>
          </a:bodyPr>
          <a:lstStyle/>
          <a:p>
            <a:pPr marL="63817" marR="7620" lvl="0" indent="-45720" algn="ctr" rtl="0">
              <a:lnSpc>
                <a:spcPct val="100000"/>
              </a:lnSpc>
              <a:spcBef>
                <a:spcPts val="0"/>
              </a:spcBef>
              <a:spcAft>
                <a:spcPts val="0"/>
              </a:spcAft>
              <a:buClr>
                <a:srgbClr val="000000"/>
              </a:buClr>
              <a:buSzPts val="2400"/>
              <a:buFont typeface="Arial"/>
              <a:buNone/>
            </a:pPr>
            <a:r>
              <a:rPr lang="en-US" sz="2000" b="0" i="0" u="none" strike="noStrike" cap="none">
                <a:solidFill>
                  <a:srgbClr val="000000"/>
                </a:solidFill>
                <a:latin typeface="Calibri" panose="020F0502020204030204" pitchFamily="34" charset="0"/>
                <a:ea typeface="Roboto"/>
                <a:cs typeface="Calibri" panose="020F0502020204030204" pitchFamily="34" charset="0"/>
                <a:sym typeface="Roboto"/>
              </a:rPr>
              <a:t>Transit in Sea</a:t>
            </a:r>
            <a:endParaRPr sz="20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833" name="Google Shape;833;p14"/>
          <p:cNvSpPr txBox="1"/>
          <p:nvPr/>
        </p:nvSpPr>
        <p:spPr>
          <a:xfrm>
            <a:off x="9737334" y="3660526"/>
            <a:ext cx="5180644" cy="645669"/>
          </a:xfrm>
          <a:prstGeom prst="rect">
            <a:avLst/>
          </a:prstGeom>
          <a:noFill/>
          <a:ln>
            <a:noFill/>
          </a:ln>
        </p:spPr>
        <p:txBody>
          <a:bodyPr spcFirstLastPara="1" wrap="square" lIns="0" tIns="17125" rIns="0" bIns="0" anchor="t" anchorCtr="0">
            <a:spAutoFit/>
          </a:bodyPr>
          <a:lstStyle/>
          <a:p>
            <a:pPr marL="63817" marR="7620" lvl="0" indent="-45720" algn="ctr" rtl="0">
              <a:lnSpc>
                <a:spcPct val="100000"/>
              </a:lnSpc>
              <a:spcBef>
                <a:spcPts val="0"/>
              </a:spcBef>
              <a:spcAft>
                <a:spcPts val="0"/>
              </a:spcAft>
              <a:buClr>
                <a:srgbClr val="000000"/>
              </a:buClr>
              <a:buSzPts val="2400"/>
              <a:buFont typeface="Arial"/>
              <a:buNone/>
            </a:pPr>
            <a:r>
              <a:rPr lang="en-US" sz="2000" b="0" i="0" u="none" strike="noStrike" cap="none">
                <a:solidFill>
                  <a:srgbClr val="000000"/>
                </a:solidFill>
                <a:latin typeface="Calibri" panose="020F0502020204030204" pitchFamily="34" charset="0"/>
                <a:ea typeface="Roboto"/>
                <a:cs typeface="Calibri" panose="020F0502020204030204" pitchFamily="34" charset="0"/>
                <a:sym typeface="Roboto"/>
              </a:rPr>
              <a:t>DDP Delivery to customer warehouse </a:t>
            </a:r>
            <a:endParaRPr sz="2000" b="0" i="0" u="none" strike="noStrike" cap="none">
              <a:solidFill>
                <a:srgbClr val="000000"/>
              </a:solidFill>
              <a:latin typeface="Calibri" panose="020F0502020204030204" pitchFamily="34" charset="0"/>
              <a:cs typeface="Calibri" panose="020F0502020204030204" pitchFamily="34" charset="0"/>
              <a:sym typeface="Arial"/>
            </a:endParaRPr>
          </a:p>
          <a:p>
            <a:pPr marL="63817" marR="7620" lvl="0" indent="-45720" algn="ctr" rtl="0">
              <a:lnSpc>
                <a:spcPct val="100000"/>
              </a:lnSpc>
              <a:spcBef>
                <a:spcPts val="136"/>
              </a:spcBef>
              <a:spcAft>
                <a:spcPts val="0"/>
              </a:spcAft>
              <a:buClr>
                <a:srgbClr val="000000"/>
              </a:buClr>
              <a:buSzPts val="2400"/>
              <a:buFont typeface="Arial"/>
              <a:buNone/>
            </a:pPr>
            <a:r>
              <a:rPr lang="en-US" sz="2000" b="0" i="0" u="none" strike="noStrike" cap="none">
                <a:solidFill>
                  <a:srgbClr val="000000"/>
                </a:solidFill>
                <a:latin typeface="Calibri" panose="020F0502020204030204" pitchFamily="34" charset="0"/>
                <a:ea typeface="Roboto"/>
                <a:cs typeface="Calibri" panose="020F0502020204030204" pitchFamily="34" charset="0"/>
                <a:sym typeface="Roboto"/>
              </a:rPr>
              <a:t>through Inter modal or road transport</a:t>
            </a:r>
            <a:endParaRPr sz="20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834" name="Google Shape;834;p14"/>
          <p:cNvSpPr txBox="1"/>
          <p:nvPr/>
        </p:nvSpPr>
        <p:spPr>
          <a:xfrm>
            <a:off x="3541359" y="1960246"/>
            <a:ext cx="1724024" cy="355868"/>
          </a:xfrm>
          <a:prstGeom prst="rect">
            <a:avLst/>
          </a:prstGeom>
          <a:noFill/>
          <a:ln>
            <a:noFill/>
          </a:ln>
        </p:spPr>
        <p:txBody>
          <a:bodyPr spcFirstLastPara="1" wrap="square" lIns="0" tIns="17125" rIns="0" bIns="0" anchor="t" anchorCtr="0">
            <a:spAutoFit/>
          </a:bodyPr>
          <a:lstStyle/>
          <a:p>
            <a:pPr marL="19050" marR="0" lvl="0" indent="0" algn="l" rtl="0">
              <a:lnSpc>
                <a:spcPct val="100000"/>
              </a:lnSpc>
              <a:spcBef>
                <a:spcPts val="0"/>
              </a:spcBef>
              <a:spcAft>
                <a:spcPts val="0"/>
              </a:spcAft>
              <a:buClr>
                <a:srgbClr val="000000"/>
              </a:buClr>
              <a:buSzPts val="2200"/>
              <a:buFont typeface="Arial"/>
              <a:buNone/>
            </a:pPr>
            <a:r>
              <a:rPr lang="en-US" sz="2200" b="1" i="0" u="none" strike="noStrike" cap="none">
                <a:ea typeface="Roboto"/>
                <a:cs typeface="Roboto"/>
                <a:sym typeface="Roboto"/>
              </a:rPr>
              <a:t>1-2 Weeks</a:t>
            </a:r>
            <a:endParaRPr sz="2200" b="1" i="0" u="none" strike="noStrike" cap="none">
              <a:ea typeface="Roboto"/>
              <a:cs typeface="Roboto"/>
              <a:sym typeface="Roboto"/>
            </a:endParaRPr>
          </a:p>
        </p:txBody>
      </p:sp>
      <p:sp>
        <p:nvSpPr>
          <p:cNvPr id="835" name="Google Shape;835;p14"/>
          <p:cNvSpPr txBox="1"/>
          <p:nvPr/>
        </p:nvSpPr>
        <p:spPr>
          <a:xfrm>
            <a:off x="3069730" y="3645908"/>
            <a:ext cx="2251106" cy="632845"/>
          </a:xfrm>
          <a:prstGeom prst="rect">
            <a:avLst/>
          </a:prstGeom>
          <a:noFill/>
          <a:ln>
            <a:noFill/>
          </a:ln>
        </p:spPr>
        <p:txBody>
          <a:bodyPr spcFirstLastPara="1" wrap="square" lIns="0" tIns="17125" rIns="0" bIns="0" anchor="t" anchorCtr="0">
            <a:spAutoFit/>
          </a:bodyPr>
          <a:lstStyle/>
          <a:p>
            <a:pPr marL="63817" marR="7620" lvl="0" indent="-45720" algn="ctr" rtl="0">
              <a:lnSpc>
                <a:spcPct val="100000"/>
              </a:lnSpc>
              <a:spcBef>
                <a:spcPts val="0"/>
              </a:spcBef>
              <a:spcAft>
                <a:spcPts val="0"/>
              </a:spcAft>
              <a:buClr>
                <a:srgbClr val="000000"/>
              </a:buClr>
              <a:buSzPts val="2400"/>
              <a:buFont typeface="Arial"/>
              <a:buNone/>
            </a:pPr>
            <a:r>
              <a:rPr lang="en-US" sz="2000" b="0" i="0" u="none" strike="noStrike" cap="none">
                <a:solidFill>
                  <a:srgbClr val="000000"/>
                </a:solidFill>
                <a:latin typeface="Calibri" panose="020F0502020204030204" pitchFamily="34" charset="0"/>
                <a:ea typeface="Roboto"/>
                <a:cs typeface="Calibri" panose="020F0502020204030204" pitchFamily="34" charset="0"/>
                <a:sym typeface="Roboto"/>
              </a:rPr>
              <a:t>Shipment  </a:t>
            </a:r>
            <a:br>
              <a:rPr lang="en-US" sz="2000" b="0" i="0" u="none" strike="noStrike" cap="none">
                <a:solidFill>
                  <a:srgbClr val="000000"/>
                </a:solidFill>
                <a:latin typeface="Calibri" panose="020F0502020204030204" pitchFamily="34" charset="0"/>
                <a:ea typeface="Roboto"/>
                <a:cs typeface="Calibri" panose="020F0502020204030204" pitchFamily="34" charset="0"/>
                <a:sym typeface="Roboto"/>
              </a:rPr>
            </a:br>
            <a:r>
              <a:rPr lang="en-US" sz="2000" b="0" i="0" u="none" strike="noStrike" cap="none">
                <a:solidFill>
                  <a:srgbClr val="000000"/>
                </a:solidFill>
                <a:latin typeface="Calibri" panose="020F0502020204030204" pitchFamily="34" charset="0"/>
                <a:ea typeface="Roboto"/>
                <a:cs typeface="Calibri" panose="020F0502020204030204" pitchFamily="34" charset="0"/>
                <a:sym typeface="Roboto"/>
              </a:rPr>
              <a:t>Planning</a:t>
            </a:r>
            <a:endParaRPr sz="2000" b="0" i="0" u="none" strike="noStrike" cap="none">
              <a:solidFill>
                <a:srgbClr val="000000"/>
              </a:solidFill>
              <a:latin typeface="Calibri" panose="020F0502020204030204" pitchFamily="34" charset="0"/>
              <a:ea typeface="Roboto"/>
              <a:cs typeface="Calibri" panose="020F0502020204030204" pitchFamily="34" charset="0"/>
              <a:sym typeface="Roboto"/>
            </a:endParaRPr>
          </a:p>
        </p:txBody>
      </p:sp>
      <p:sp>
        <p:nvSpPr>
          <p:cNvPr id="836" name="Google Shape;836;p14"/>
          <p:cNvSpPr txBox="1"/>
          <p:nvPr/>
        </p:nvSpPr>
        <p:spPr>
          <a:xfrm>
            <a:off x="10792768" y="6339269"/>
            <a:ext cx="3480204" cy="3218168"/>
          </a:xfrm>
          <a:prstGeom prst="rect">
            <a:avLst/>
          </a:prstGeom>
          <a:noFill/>
          <a:ln>
            <a:noFill/>
          </a:ln>
        </p:spPr>
        <p:txBody>
          <a:bodyPr spcFirstLastPara="1" wrap="square" lIns="0" tIns="17125" rIns="0" bIns="0" anchor="t" anchorCtr="0">
            <a:spAutoFit/>
          </a:bodyPr>
          <a:lstStyle/>
          <a:p>
            <a:r>
              <a:rPr lang="en-US" sz="1600" b="1" dirty="0">
                <a:solidFill>
                  <a:srgbClr val="002060"/>
                </a:solidFill>
                <a:latin typeface="Calibri" panose="020F0502020204030204" pitchFamily="34" charset="0"/>
                <a:cs typeface="Calibri" panose="020F0502020204030204" pitchFamily="34" charset="0"/>
              </a:rPr>
              <a:t>Storage at Rotterdam: </a:t>
            </a:r>
          </a:p>
          <a:p>
            <a:pPr marL="285750" indent="-285750">
              <a:buFont typeface="Arial" panose="020B0604020202020204" pitchFamily="34" charset="0"/>
              <a:buChar char="•"/>
            </a:pPr>
            <a:r>
              <a:rPr lang="en-US" sz="1600" dirty="0">
                <a:solidFill>
                  <a:srgbClr val="002060"/>
                </a:solidFill>
                <a:latin typeface="Calibri" panose="020F0502020204030204" pitchFamily="34" charset="0"/>
                <a:cs typeface="Calibri" panose="020F0502020204030204" pitchFamily="34" charset="0"/>
              </a:rPr>
              <a:t>Frans De Wit </a:t>
            </a:r>
          </a:p>
          <a:p>
            <a:pPr marL="285750" indent="-285750">
              <a:buFont typeface="Arial" panose="020B0604020202020204" pitchFamily="34" charset="0"/>
              <a:buChar char="•"/>
            </a:pPr>
            <a:r>
              <a:rPr lang="en-US" sz="1600" dirty="0">
                <a:solidFill>
                  <a:srgbClr val="002060"/>
                </a:solidFill>
                <a:latin typeface="Calibri" panose="020F0502020204030204" pitchFamily="34" charset="0"/>
                <a:cs typeface="Calibri" panose="020F0502020204030204" pitchFamily="34" charset="0"/>
              </a:rPr>
              <a:t>C. Steinweg - </a:t>
            </a:r>
            <a:r>
              <a:rPr lang="en-US" sz="1600" dirty="0" err="1">
                <a:solidFill>
                  <a:srgbClr val="002060"/>
                </a:solidFill>
                <a:latin typeface="Calibri" panose="020F0502020204030204" pitchFamily="34" charset="0"/>
                <a:cs typeface="Calibri" panose="020F0502020204030204" pitchFamily="34" charset="0"/>
              </a:rPr>
              <a:t>Handelsveem</a:t>
            </a:r>
            <a:r>
              <a:rPr lang="en-US" sz="1600" dirty="0">
                <a:solidFill>
                  <a:srgbClr val="002060"/>
                </a:solidFill>
                <a:latin typeface="Calibri" panose="020F0502020204030204" pitchFamily="34" charset="0"/>
                <a:cs typeface="Calibri" panose="020F0502020204030204" pitchFamily="34" charset="0"/>
              </a:rPr>
              <a:t> B.V. </a:t>
            </a:r>
          </a:p>
          <a:p>
            <a:pPr marL="285750" indent="-285750">
              <a:buFont typeface="Arial" panose="020B0604020202020204" pitchFamily="34" charset="0"/>
              <a:buChar char="•"/>
            </a:pPr>
            <a:r>
              <a:rPr lang="en-US" sz="1600" dirty="0">
                <a:solidFill>
                  <a:srgbClr val="002060"/>
                </a:solidFill>
                <a:latin typeface="Calibri" panose="020F0502020204030204" pitchFamily="34" charset="0"/>
                <a:cs typeface="Calibri" panose="020F0502020204030204" pitchFamily="34" charset="0"/>
              </a:rPr>
              <a:t>DVR warehousing BV </a:t>
            </a:r>
          </a:p>
          <a:p>
            <a:pPr marL="285750" indent="-285750">
              <a:buFont typeface="Arial" panose="020B0604020202020204" pitchFamily="34" charset="0"/>
              <a:buChar char="•"/>
            </a:pPr>
            <a:r>
              <a:rPr lang="en-US" sz="1600" dirty="0">
                <a:solidFill>
                  <a:srgbClr val="002060"/>
                </a:solidFill>
                <a:latin typeface="Calibri" panose="020F0502020204030204" pitchFamily="34" charset="0"/>
                <a:cs typeface="Calibri" panose="020F0502020204030204" pitchFamily="34" charset="0"/>
              </a:rPr>
              <a:t>RBC Terminal</a:t>
            </a:r>
          </a:p>
          <a:p>
            <a:pPr marL="285750" indent="-285750">
              <a:buFont typeface="Arial" panose="020B0604020202020204" pitchFamily="34" charset="0"/>
              <a:buChar char="•"/>
            </a:pPr>
            <a:r>
              <a:rPr lang="en-US" sz="1600" dirty="0">
                <a:solidFill>
                  <a:srgbClr val="002060"/>
                </a:solidFill>
                <a:latin typeface="Calibri" panose="020F0502020204030204" pitchFamily="34" charset="0"/>
                <a:cs typeface="Calibri" panose="020F0502020204030204" pitchFamily="34" charset="0"/>
              </a:rPr>
              <a:t>TLS Supply Chain Solution</a:t>
            </a:r>
          </a:p>
          <a:p>
            <a:r>
              <a:rPr lang="en-US" sz="1600" b="1" dirty="0">
                <a:solidFill>
                  <a:srgbClr val="002060"/>
                </a:solidFill>
                <a:latin typeface="Calibri" panose="020F0502020204030204" pitchFamily="34" charset="0"/>
                <a:cs typeface="Calibri" panose="020F0502020204030204" pitchFamily="34" charset="0"/>
              </a:rPr>
              <a:t>Storage at Antwerp:</a:t>
            </a:r>
          </a:p>
          <a:p>
            <a:pPr marL="285750" indent="-285750">
              <a:buFont typeface="Arial" panose="020B0604020202020204" pitchFamily="34" charset="0"/>
              <a:buChar char="•"/>
            </a:pPr>
            <a:r>
              <a:rPr lang="en-US" sz="1600" dirty="0" err="1">
                <a:solidFill>
                  <a:srgbClr val="002060"/>
                </a:solidFill>
                <a:latin typeface="Calibri" panose="020F0502020204030204" pitchFamily="34" charset="0"/>
                <a:cs typeface="Calibri" panose="020F0502020204030204" pitchFamily="34" charset="0"/>
              </a:rPr>
              <a:t>Katoen</a:t>
            </a:r>
            <a:r>
              <a:rPr lang="en-US" sz="1600" dirty="0">
                <a:solidFill>
                  <a:srgbClr val="002060"/>
                </a:solidFill>
                <a:latin typeface="Calibri" panose="020F0502020204030204" pitchFamily="34" charset="0"/>
                <a:cs typeface="Calibri" panose="020F0502020204030204" pitchFamily="34" charset="0"/>
              </a:rPr>
              <a:t> Natie </a:t>
            </a:r>
          </a:p>
          <a:p>
            <a:pPr marL="285750" indent="-285750">
              <a:buFont typeface="Arial" panose="020B0604020202020204" pitchFamily="34" charset="0"/>
              <a:buChar char="•"/>
            </a:pPr>
            <a:r>
              <a:rPr lang="en-US" sz="1600" dirty="0">
                <a:solidFill>
                  <a:srgbClr val="002060"/>
                </a:solidFill>
                <a:latin typeface="Calibri" panose="020F0502020204030204" pitchFamily="34" charset="0"/>
                <a:cs typeface="Calibri" panose="020F0502020204030204" pitchFamily="34" charset="0"/>
              </a:rPr>
              <a:t>Blue Star storage - Altamira </a:t>
            </a:r>
          </a:p>
          <a:p>
            <a:pPr marL="285750" indent="-285750">
              <a:buFont typeface="Arial" panose="020B0604020202020204" pitchFamily="34" charset="0"/>
              <a:buChar char="•"/>
            </a:pPr>
            <a:r>
              <a:rPr lang="en-US" sz="1600" dirty="0">
                <a:solidFill>
                  <a:srgbClr val="002060"/>
                </a:solidFill>
                <a:latin typeface="Calibri" panose="020F0502020204030204" pitchFamily="34" charset="0"/>
                <a:cs typeface="Calibri" panose="020F0502020204030204" pitchFamily="34" charset="0"/>
              </a:rPr>
              <a:t>ADPO</a:t>
            </a:r>
          </a:p>
          <a:p>
            <a:pPr marL="285750" indent="-285750">
              <a:buFont typeface="Arial" panose="020B0604020202020204" pitchFamily="34" charset="0"/>
              <a:buChar char="•"/>
            </a:pPr>
            <a:r>
              <a:rPr lang="en-US" sz="1600" dirty="0">
                <a:solidFill>
                  <a:srgbClr val="002060"/>
                </a:solidFill>
                <a:latin typeface="Calibri" panose="020F0502020204030204" pitchFamily="34" charset="0"/>
                <a:cs typeface="Calibri" panose="020F0502020204030204" pitchFamily="34" charset="0"/>
              </a:rPr>
              <a:t>Bertschi Group</a:t>
            </a:r>
          </a:p>
          <a:p>
            <a:r>
              <a:rPr lang="en-US" sz="1600" b="1" dirty="0">
                <a:solidFill>
                  <a:srgbClr val="002060"/>
                </a:solidFill>
                <a:latin typeface="Calibri" panose="020F0502020204030204" pitchFamily="34" charset="0"/>
                <a:cs typeface="Calibri" panose="020F0502020204030204" pitchFamily="34" charset="0"/>
              </a:rPr>
              <a:t>Storage at Hamburg:</a:t>
            </a:r>
          </a:p>
          <a:p>
            <a:pPr marL="342900" indent="-342900">
              <a:buFont typeface="Arial" panose="020B0604020202020204" pitchFamily="34" charset="0"/>
              <a:buChar char="•"/>
            </a:pPr>
            <a:r>
              <a:rPr lang="en-US" sz="1600" dirty="0">
                <a:solidFill>
                  <a:srgbClr val="002060"/>
                </a:solidFill>
                <a:latin typeface="Calibri" panose="020F0502020204030204" pitchFamily="34" charset="0"/>
                <a:cs typeface="Calibri" panose="020F0502020204030204" pitchFamily="34" charset="0"/>
              </a:rPr>
              <a:t>Ernst Depot</a:t>
            </a:r>
          </a:p>
        </p:txBody>
      </p:sp>
      <p:sp>
        <p:nvSpPr>
          <p:cNvPr id="837" name="Google Shape;837;p14"/>
          <p:cNvSpPr txBox="1"/>
          <p:nvPr/>
        </p:nvSpPr>
        <p:spPr>
          <a:xfrm>
            <a:off x="6565239" y="1967579"/>
            <a:ext cx="1987234" cy="355868"/>
          </a:xfrm>
          <a:prstGeom prst="rect">
            <a:avLst/>
          </a:prstGeom>
          <a:noFill/>
          <a:ln>
            <a:noFill/>
          </a:ln>
        </p:spPr>
        <p:txBody>
          <a:bodyPr spcFirstLastPara="1" wrap="square" lIns="0" tIns="17125" rIns="0" bIns="0" anchor="t" anchorCtr="0">
            <a:spAutoFit/>
          </a:bodyPr>
          <a:lstStyle/>
          <a:p>
            <a:pPr marL="19050" marR="0" lvl="0" indent="0" algn="ctr" rtl="0">
              <a:lnSpc>
                <a:spcPct val="100000"/>
              </a:lnSpc>
              <a:spcBef>
                <a:spcPts val="0"/>
              </a:spcBef>
              <a:spcAft>
                <a:spcPts val="0"/>
              </a:spcAft>
              <a:buClr>
                <a:srgbClr val="000000"/>
              </a:buClr>
              <a:buSzPts val="2200"/>
              <a:buFont typeface="Arial"/>
              <a:buNone/>
            </a:pPr>
            <a:r>
              <a:rPr lang="en-US" sz="2200" b="1">
                <a:ea typeface="Roboto"/>
                <a:cs typeface="Roboto"/>
                <a:sym typeface="Roboto"/>
              </a:rPr>
              <a:t>4</a:t>
            </a:r>
            <a:r>
              <a:rPr lang="en-US" sz="2200" b="1" i="0" u="none" strike="noStrike" cap="none">
                <a:ea typeface="Roboto"/>
                <a:cs typeface="Roboto"/>
                <a:sym typeface="Roboto"/>
              </a:rPr>
              <a:t>-7 Weeks</a:t>
            </a:r>
            <a:endParaRPr sz="2200" b="1" i="0" u="none" strike="noStrike" cap="none">
              <a:ea typeface="Roboto"/>
              <a:cs typeface="Roboto"/>
              <a:sym typeface="Roboto"/>
            </a:endParaRPr>
          </a:p>
        </p:txBody>
      </p:sp>
      <p:sp>
        <p:nvSpPr>
          <p:cNvPr id="838" name="Google Shape;838;p14"/>
          <p:cNvSpPr txBox="1"/>
          <p:nvPr/>
        </p:nvSpPr>
        <p:spPr>
          <a:xfrm>
            <a:off x="11623170" y="1931820"/>
            <a:ext cx="1987234" cy="386624"/>
          </a:xfrm>
          <a:prstGeom prst="rect">
            <a:avLst/>
          </a:prstGeom>
          <a:noFill/>
          <a:ln>
            <a:noFill/>
          </a:ln>
        </p:spPr>
        <p:txBody>
          <a:bodyPr spcFirstLastPara="1" wrap="square" lIns="0" tIns="17125" rIns="0" bIns="0" anchor="t" anchorCtr="0">
            <a:spAutoFit/>
          </a:bodyPr>
          <a:lstStyle/>
          <a:p>
            <a:pPr marL="19050" marR="0" lvl="0" indent="0" algn="l" rtl="0">
              <a:lnSpc>
                <a:spcPct val="100000"/>
              </a:lnSpc>
              <a:spcBef>
                <a:spcPts val="0"/>
              </a:spcBef>
              <a:spcAft>
                <a:spcPts val="0"/>
              </a:spcAft>
              <a:buClr>
                <a:srgbClr val="000000"/>
              </a:buClr>
              <a:buSzPts val="2100"/>
              <a:buFont typeface="Arial"/>
              <a:buNone/>
            </a:pPr>
            <a:r>
              <a:rPr lang="en-US" sz="2400" b="1" i="0" u="none" strike="noStrike" cap="none">
                <a:ea typeface="Roboto"/>
                <a:cs typeface="Roboto"/>
                <a:sym typeface="Roboto"/>
              </a:rPr>
              <a:t>1-2</a:t>
            </a:r>
            <a:r>
              <a:rPr lang="en-US" sz="2100" b="1" i="0" u="none" strike="noStrike" cap="none">
                <a:ea typeface="Roboto"/>
                <a:cs typeface="Roboto"/>
                <a:sym typeface="Roboto"/>
              </a:rPr>
              <a:t> Weeks</a:t>
            </a:r>
            <a:endParaRPr sz="2100" b="1" i="0" u="none" strike="noStrike" cap="none">
              <a:ea typeface="Roboto"/>
              <a:cs typeface="Roboto"/>
              <a:sym typeface="Roboto"/>
            </a:endParaRPr>
          </a:p>
        </p:txBody>
      </p:sp>
      <p:sp>
        <p:nvSpPr>
          <p:cNvPr id="839" name="Google Shape;839;p14"/>
          <p:cNvSpPr/>
          <p:nvPr/>
        </p:nvSpPr>
        <p:spPr>
          <a:xfrm>
            <a:off x="8582338" y="5641532"/>
            <a:ext cx="2762250" cy="393726"/>
          </a:xfrm>
          <a:prstGeom prst="roundRect">
            <a:avLst>
              <a:gd name="adj" fmla="val 16667"/>
            </a:avLst>
          </a:prstGeom>
          <a:solidFill>
            <a:schemeClr val="lt1"/>
          </a:solidFill>
          <a:ln w="12700" cap="flat" cmpd="sng">
            <a:solidFill>
              <a:schemeClr val="accent1"/>
            </a:solidFill>
            <a:prstDash val="solid"/>
            <a:round/>
            <a:headEnd type="none" w="sm" len="sm"/>
            <a:tailEnd type="none" w="sm" len="sm"/>
          </a:ln>
        </p:spPr>
        <p:txBody>
          <a:bodyPr spcFirstLastPara="1" wrap="square" lIns="0" tIns="17125" rIns="0" bIns="0" anchor="t" anchorCtr="0">
            <a:spAutoFit/>
          </a:bodyPr>
          <a:lstStyle/>
          <a:p>
            <a:pPr marL="63817" marR="7620" lvl="0" indent="-45720" algn="ctr" rtl="0">
              <a:lnSpc>
                <a:spcPct val="100000"/>
              </a:lnSpc>
              <a:spcBef>
                <a:spcPts val="0"/>
              </a:spcBef>
              <a:spcAft>
                <a:spcPts val="0"/>
              </a:spcAft>
              <a:buClr>
                <a:srgbClr val="000000"/>
              </a:buClr>
              <a:buSzPts val="2200"/>
              <a:buFont typeface="Arial"/>
              <a:buNone/>
            </a:pPr>
            <a:r>
              <a:rPr lang="en-US" sz="2200" b="1" i="0" u="none" strike="noStrike" cap="none" dirty="0">
                <a:ea typeface="Roboto"/>
                <a:cs typeface="Roboto"/>
                <a:sym typeface="Roboto"/>
              </a:rPr>
              <a:t>DDP/FCA Deliveries</a:t>
            </a:r>
            <a:endParaRPr sz="1400" b="0" i="0" u="none" strike="noStrike" cap="none" dirty="0">
              <a:ea typeface="Calibri" panose="020F0502020204030204" pitchFamily="34" charset="0"/>
              <a:cs typeface="Calibri" panose="020F0502020204030204" pitchFamily="34" charset="0"/>
              <a:sym typeface="Arial"/>
            </a:endParaRPr>
          </a:p>
        </p:txBody>
      </p:sp>
      <p:sp>
        <p:nvSpPr>
          <p:cNvPr id="840" name="Google Shape;840;p14"/>
          <p:cNvSpPr/>
          <p:nvPr/>
        </p:nvSpPr>
        <p:spPr>
          <a:xfrm>
            <a:off x="3782818" y="6453814"/>
            <a:ext cx="3298916" cy="427778"/>
          </a:xfrm>
          <a:prstGeom prst="roundRect">
            <a:avLst>
              <a:gd name="adj" fmla="val 16667"/>
            </a:avLst>
          </a:prstGeom>
          <a:solidFill>
            <a:schemeClr val="lt1"/>
          </a:solidFill>
          <a:ln w="19050" cap="flat" cmpd="sng">
            <a:solidFill>
              <a:schemeClr val="accent1"/>
            </a:solidFill>
            <a:prstDash val="solid"/>
            <a:round/>
            <a:headEnd type="none" w="sm" len="sm"/>
            <a:tailEnd type="none" w="sm" len="sm"/>
          </a:ln>
        </p:spPr>
        <p:txBody>
          <a:bodyPr spcFirstLastPara="1" wrap="square" lIns="0" tIns="17125" rIns="0" bIns="0" anchor="t" anchorCtr="0">
            <a:spAutoFit/>
          </a:bodyPr>
          <a:lstStyle/>
          <a:p>
            <a:pPr marL="63817" marR="7620" lvl="0" indent="-45720" algn="ctr" rtl="0">
              <a:lnSpc>
                <a:spcPct val="100000"/>
              </a:lnSpc>
              <a:spcBef>
                <a:spcPts val="0"/>
              </a:spcBef>
              <a:spcAft>
                <a:spcPts val="0"/>
              </a:spcAft>
              <a:buClr>
                <a:srgbClr val="000000"/>
              </a:buClr>
              <a:buSzPts val="2400"/>
              <a:buFont typeface="Arial"/>
              <a:buNone/>
            </a:pPr>
            <a:r>
              <a:rPr lang="en-US" sz="2400" b="1" i="0" u="none" strike="noStrike" cap="none" dirty="0">
                <a:ea typeface="Roboto"/>
                <a:cs typeface="Roboto"/>
                <a:sym typeface="Roboto"/>
              </a:rPr>
              <a:t>CIF Deliveries</a:t>
            </a:r>
            <a:endParaRPr sz="1400" b="0" i="0" u="none" strike="noStrike" cap="none" dirty="0">
              <a:ea typeface="Calibri" panose="020F0502020204030204" pitchFamily="34" charset="0"/>
              <a:cs typeface="Calibri" panose="020F0502020204030204" pitchFamily="34" charset="0"/>
              <a:sym typeface="Arial"/>
            </a:endParaRPr>
          </a:p>
        </p:txBody>
      </p:sp>
      <p:sp>
        <p:nvSpPr>
          <p:cNvPr id="841" name="Google Shape;841;p14"/>
          <p:cNvSpPr/>
          <p:nvPr/>
        </p:nvSpPr>
        <p:spPr>
          <a:xfrm>
            <a:off x="3171576" y="1755299"/>
            <a:ext cx="2083514" cy="114300"/>
          </a:xfrm>
          <a:custGeom>
            <a:avLst/>
            <a:gdLst/>
            <a:ahLst/>
            <a:cxnLst/>
            <a:rect l="l" t="t" r="r" b="b"/>
            <a:pathLst>
              <a:path w="3239135" h="76200" extrusionOk="0">
                <a:moveTo>
                  <a:pt x="3162681" y="0"/>
                </a:moveTo>
                <a:lnTo>
                  <a:pt x="3162681" y="31750"/>
                </a:lnTo>
                <a:lnTo>
                  <a:pt x="76200" y="31750"/>
                </a:lnTo>
                <a:lnTo>
                  <a:pt x="76200" y="0"/>
                </a:lnTo>
                <a:lnTo>
                  <a:pt x="0" y="38100"/>
                </a:lnTo>
                <a:lnTo>
                  <a:pt x="76200" y="76200"/>
                </a:lnTo>
                <a:lnTo>
                  <a:pt x="76200" y="44450"/>
                </a:lnTo>
                <a:lnTo>
                  <a:pt x="3162681" y="44450"/>
                </a:lnTo>
                <a:lnTo>
                  <a:pt x="3162681" y="76200"/>
                </a:lnTo>
                <a:lnTo>
                  <a:pt x="3238881" y="38100"/>
                </a:lnTo>
                <a:lnTo>
                  <a:pt x="3162681" y="0"/>
                </a:lnTo>
                <a:close/>
              </a:path>
            </a:pathLst>
          </a:custGeom>
          <a:solidFill>
            <a:srgbClr val="1A76B1"/>
          </a:solidFill>
          <a:ln w="19050" cap="flat" cmpd="sng">
            <a:solidFill>
              <a:srgbClr val="36608D"/>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0" i="0" u="none" strike="noStrike" cap="none" dirty="0">
              <a:solidFill>
                <a:srgbClr val="1A76B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42" name="Google Shape;842;p14"/>
          <p:cNvSpPr/>
          <p:nvPr/>
        </p:nvSpPr>
        <p:spPr>
          <a:xfrm>
            <a:off x="14935540" y="1765471"/>
            <a:ext cx="172332" cy="7764559"/>
          </a:xfrm>
          <a:custGeom>
            <a:avLst/>
            <a:gdLst/>
            <a:ahLst/>
            <a:cxnLst/>
            <a:rect l="l" t="t" r="r" b="b"/>
            <a:pathLst>
              <a:path w="120000" h="3983354" extrusionOk="0">
                <a:moveTo>
                  <a:pt x="0" y="0"/>
                </a:moveTo>
                <a:lnTo>
                  <a:pt x="0" y="3983228"/>
                </a:lnTo>
              </a:path>
            </a:pathLst>
          </a:custGeom>
          <a:noFill/>
          <a:ln w="19050" cap="flat" cmpd="sng">
            <a:solidFill>
              <a:srgbClr val="4A7DB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000000"/>
              </a:solidFill>
              <a:latin typeface="Calibri"/>
              <a:ea typeface="Calibri"/>
              <a:cs typeface="Calibri"/>
              <a:sym typeface="Calibri"/>
            </a:endParaRPr>
          </a:p>
        </p:txBody>
      </p:sp>
      <p:sp>
        <p:nvSpPr>
          <p:cNvPr id="843" name="Google Shape;843;p14"/>
          <p:cNvSpPr/>
          <p:nvPr/>
        </p:nvSpPr>
        <p:spPr>
          <a:xfrm>
            <a:off x="15314259" y="1755299"/>
            <a:ext cx="2234196" cy="578882"/>
          </a:xfrm>
          <a:prstGeom prst="roundRect">
            <a:avLst>
              <a:gd name="adj" fmla="val 16667"/>
            </a:avLst>
          </a:prstGeom>
          <a:solidFill>
            <a:srgbClr val="008F00"/>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FFFFFF"/>
                </a:solidFill>
                <a:ea typeface="Roboto"/>
                <a:cs typeface="Roboto"/>
                <a:sym typeface="Roboto"/>
              </a:rPr>
              <a:t>Customers</a:t>
            </a:r>
            <a:endParaRPr sz="2800" b="0" i="0" u="none" strike="noStrike" cap="none">
              <a:solidFill>
                <a:srgbClr val="FFFFFF"/>
              </a:solidFill>
              <a:ea typeface="Roboto"/>
              <a:cs typeface="Roboto"/>
              <a:sym typeface="Roboto"/>
            </a:endParaRPr>
          </a:p>
        </p:txBody>
      </p:sp>
      <p:pic>
        <p:nvPicPr>
          <p:cNvPr id="844" name="Google Shape;844;p14" descr="Blueprint with solid fill"/>
          <p:cNvPicPr preferRelativeResize="0"/>
          <p:nvPr/>
        </p:nvPicPr>
        <p:blipFill rotWithShape="1">
          <a:blip r:embed="rId4">
            <a:alphaModFix/>
          </a:blip>
          <a:srcRect/>
          <a:stretch/>
        </p:blipFill>
        <p:spPr>
          <a:xfrm>
            <a:off x="3782818" y="2729584"/>
            <a:ext cx="897146" cy="897146"/>
          </a:xfrm>
          <a:prstGeom prst="rect">
            <a:avLst/>
          </a:prstGeom>
          <a:noFill/>
          <a:ln>
            <a:noFill/>
          </a:ln>
        </p:spPr>
      </p:pic>
      <p:pic>
        <p:nvPicPr>
          <p:cNvPr id="845" name="Google Shape;845;p14" descr="Freight with solid fill"/>
          <p:cNvPicPr preferRelativeResize="0"/>
          <p:nvPr/>
        </p:nvPicPr>
        <p:blipFill rotWithShape="1">
          <a:blip r:embed="rId5">
            <a:alphaModFix/>
          </a:blip>
          <a:srcRect/>
          <a:stretch/>
        </p:blipFill>
        <p:spPr>
          <a:xfrm>
            <a:off x="7135112" y="2681082"/>
            <a:ext cx="1069020" cy="1069020"/>
          </a:xfrm>
          <a:prstGeom prst="rect">
            <a:avLst/>
          </a:prstGeom>
          <a:noFill/>
          <a:ln>
            <a:noFill/>
          </a:ln>
        </p:spPr>
      </p:pic>
      <p:pic>
        <p:nvPicPr>
          <p:cNvPr id="846" name="Google Shape;846;p14" descr="Warehouse with solid fill"/>
          <p:cNvPicPr preferRelativeResize="0"/>
          <p:nvPr/>
        </p:nvPicPr>
        <p:blipFill rotWithShape="1">
          <a:blip r:embed="rId6">
            <a:alphaModFix/>
          </a:blip>
          <a:srcRect/>
          <a:stretch/>
        </p:blipFill>
        <p:spPr>
          <a:xfrm>
            <a:off x="11863104" y="2634624"/>
            <a:ext cx="992106" cy="992106"/>
          </a:xfrm>
          <a:prstGeom prst="rect">
            <a:avLst/>
          </a:prstGeom>
          <a:noFill/>
          <a:ln>
            <a:noFill/>
          </a:ln>
        </p:spPr>
      </p:pic>
      <p:pic>
        <p:nvPicPr>
          <p:cNvPr id="847" name="Google Shape;847;p14" descr="Target Audience with solid fill"/>
          <p:cNvPicPr preferRelativeResize="0"/>
          <p:nvPr/>
        </p:nvPicPr>
        <p:blipFill rotWithShape="1">
          <a:blip r:embed="rId7">
            <a:alphaModFix/>
          </a:blip>
          <a:srcRect/>
          <a:stretch/>
        </p:blipFill>
        <p:spPr>
          <a:xfrm>
            <a:off x="15935625" y="2681082"/>
            <a:ext cx="1048974" cy="1120596"/>
          </a:xfrm>
          <a:prstGeom prst="rect">
            <a:avLst/>
          </a:prstGeom>
          <a:noFill/>
          <a:ln>
            <a:noFill/>
          </a:ln>
        </p:spPr>
      </p:pic>
      <p:pic>
        <p:nvPicPr>
          <p:cNvPr id="848" name="Google Shape;848;p14" descr="Database with solid fill"/>
          <p:cNvPicPr preferRelativeResize="0"/>
          <p:nvPr/>
        </p:nvPicPr>
        <p:blipFill rotWithShape="1">
          <a:blip r:embed="rId8">
            <a:alphaModFix/>
          </a:blip>
          <a:srcRect/>
          <a:stretch/>
        </p:blipFill>
        <p:spPr>
          <a:xfrm>
            <a:off x="11643660" y="5206823"/>
            <a:ext cx="874230" cy="874230"/>
          </a:xfrm>
          <a:prstGeom prst="rect">
            <a:avLst/>
          </a:prstGeom>
          <a:noFill/>
          <a:ln>
            <a:noFill/>
          </a:ln>
        </p:spPr>
      </p:pic>
      <p:sp>
        <p:nvSpPr>
          <p:cNvPr id="2" name="Title 1">
            <a:extLst>
              <a:ext uri="{FF2B5EF4-FFF2-40B4-BE49-F238E27FC236}">
                <a16:creationId xmlns:a16="http://schemas.microsoft.com/office/drawing/2014/main" id="{668D03E8-B2B8-5B0A-6E0E-C90C0EF3EC7C}"/>
              </a:ext>
            </a:extLst>
          </p:cNvPr>
          <p:cNvSpPr>
            <a:spLocks noGrp="1"/>
          </p:cNvSpPr>
          <p:nvPr>
            <p:ph type="title"/>
          </p:nvPr>
        </p:nvSpPr>
        <p:spPr/>
        <p:txBody>
          <a:bodyPr/>
          <a:lstStyle/>
          <a:p>
            <a:pPr>
              <a:buClr>
                <a:schemeClr val="lt1"/>
              </a:buClr>
              <a:buSzPts val="4400"/>
            </a:pPr>
            <a:r>
              <a:rPr lang="en-US" sz="4400" spc="20" dirty="0">
                <a:solidFill>
                  <a:srgbClr val="FFFFFF"/>
                </a:solidFill>
                <a:latin typeface="+mn-lt"/>
                <a:sym typeface="Dosis"/>
              </a:rPr>
              <a:t>Business model</a:t>
            </a:r>
            <a:endParaRPr lang="en-IN" sz="4400" spc="20" dirty="0">
              <a:solidFill>
                <a:srgbClr val="FFFFFF"/>
              </a:solidFill>
              <a:latin typeface="+mn-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6" name="Google Shape;856;p15"/>
          <p:cNvSpPr txBox="1"/>
          <p:nvPr/>
        </p:nvSpPr>
        <p:spPr>
          <a:xfrm>
            <a:off x="8344017" y="7215933"/>
            <a:ext cx="64770" cy="157735"/>
          </a:xfrm>
          <a:prstGeom prst="rect">
            <a:avLst/>
          </a:prstGeom>
          <a:noFill/>
          <a:ln>
            <a:noFill/>
          </a:ln>
        </p:spPr>
        <p:txBody>
          <a:bodyPr spcFirstLastPara="1" wrap="square" lIns="0" tIns="19050" rIns="0" bIns="0" anchor="t" anchorCtr="0">
            <a:spAutoFit/>
          </a:bodyPr>
          <a:lstStyle/>
          <a:p>
            <a:pPr marL="19050" marR="0" lvl="0" indent="0" algn="l" rtl="0">
              <a:lnSpc>
                <a:spcPct val="100000"/>
              </a:lnSpc>
              <a:spcBef>
                <a:spcPts val="0"/>
              </a:spcBef>
              <a:spcAft>
                <a:spcPts val="0"/>
              </a:spcAft>
              <a:buClr>
                <a:srgbClr val="000000"/>
              </a:buClr>
              <a:buSzPts val="900"/>
              <a:buFont typeface="Arial"/>
              <a:buNone/>
            </a:pPr>
            <a:r>
              <a:rPr lang="en-US" sz="900" b="0" i="0" u="none" strike="noStrike" cap="none" dirty="0" err="1">
                <a:solidFill>
                  <a:srgbClr val="000000"/>
                </a:solidFill>
                <a:latin typeface="Calibri"/>
                <a:ea typeface="Calibri"/>
                <a:cs typeface="Calibri"/>
                <a:sym typeface="Calibri"/>
              </a:rPr>
              <a:t>i</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857" name="Google Shape;857;p15"/>
          <p:cNvPicPr preferRelativeResize="0"/>
          <p:nvPr/>
        </p:nvPicPr>
        <p:blipFill rotWithShape="1">
          <a:blip r:embed="rId3">
            <a:alphaModFix/>
          </a:blip>
          <a:srcRect/>
          <a:stretch/>
        </p:blipFill>
        <p:spPr>
          <a:xfrm>
            <a:off x="15132142" y="8346570"/>
            <a:ext cx="114300" cy="114604"/>
          </a:xfrm>
          <a:prstGeom prst="rect">
            <a:avLst/>
          </a:prstGeom>
          <a:noFill/>
          <a:ln>
            <a:noFill/>
          </a:ln>
        </p:spPr>
      </p:pic>
      <p:sp>
        <p:nvSpPr>
          <p:cNvPr id="858" name="Google Shape;858;p15"/>
          <p:cNvSpPr/>
          <p:nvPr/>
        </p:nvSpPr>
        <p:spPr>
          <a:xfrm>
            <a:off x="15179576" y="4840609"/>
            <a:ext cx="29528" cy="3506154"/>
          </a:xfrm>
          <a:custGeom>
            <a:avLst/>
            <a:gdLst/>
            <a:ahLst/>
            <a:cxnLst/>
            <a:rect l="l" t="t" r="r" b="b"/>
            <a:pathLst>
              <a:path w="19684" h="2337435" extrusionOk="0">
                <a:moveTo>
                  <a:pt x="19430" y="0"/>
                </a:moveTo>
                <a:lnTo>
                  <a:pt x="6730" y="0"/>
                </a:lnTo>
                <a:lnTo>
                  <a:pt x="0" y="2337435"/>
                </a:lnTo>
                <a:lnTo>
                  <a:pt x="12700" y="2337435"/>
                </a:lnTo>
                <a:lnTo>
                  <a:pt x="19430" y="0"/>
                </a:lnTo>
                <a:close/>
              </a:path>
            </a:pathLst>
          </a:custGeom>
          <a:solidFill>
            <a:srgbClr val="5B9BD3"/>
          </a:solidFill>
          <a:ln>
            <a:solidFill>
              <a:srgbClr val="1A76B1"/>
            </a:solid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59" name="Google Shape;859;p15"/>
          <p:cNvSpPr/>
          <p:nvPr/>
        </p:nvSpPr>
        <p:spPr>
          <a:xfrm>
            <a:off x="10679018" y="4950335"/>
            <a:ext cx="114300" cy="3469958"/>
          </a:xfrm>
          <a:custGeom>
            <a:avLst/>
            <a:gdLst/>
            <a:ahLst/>
            <a:cxnLst/>
            <a:rect l="l" t="t" r="r" b="b"/>
            <a:pathLst>
              <a:path w="76200" h="2313304" extrusionOk="0">
                <a:moveTo>
                  <a:pt x="76200" y="2236851"/>
                </a:moveTo>
                <a:lnTo>
                  <a:pt x="44450" y="2236851"/>
                </a:lnTo>
                <a:lnTo>
                  <a:pt x="44450" y="0"/>
                </a:lnTo>
                <a:lnTo>
                  <a:pt x="31750" y="0"/>
                </a:lnTo>
                <a:lnTo>
                  <a:pt x="31750" y="2236851"/>
                </a:lnTo>
                <a:lnTo>
                  <a:pt x="0" y="2236851"/>
                </a:lnTo>
                <a:lnTo>
                  <a:pt x="38100" y="2313051"/>
                </a:lnTo>
                <a:lnTo>
                  <a:pt x="69850" y="2249551"/>
                </a:lnTo>
                <a:lnTo>
                  <a:pt x="76200" y="2236851"/>
                </a:lnTo>
                <a:close/>
              </a:path>
            </a:pathLst>
          </a:custGeom>
          <a:solidFill>
            <a:srgbClr val="5B9BD3"/>
          </a:solidFill>
          <a:ln>
            <a:solidFill>
              <a:srgbClr val="1A76B1"/>
            </a:solid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60" name="Google Shape;860;p15"/>
          <p:cNvSpPr/>
          <p:nvPr/>
        </p:nvSpPr>
        <p:spPr>
          <a:xfrm>
            <a:off x="8900511" y="5654425"/>
            <a:ext cx="3684270" cy="2313622"/>
          </a:xfrm>
          <a:custGeom>
            <a:avLst/>
            <a:gdLst/>
            <a:ahLst/>
            <a:cxnLst/>
            <a:rect l="l" t="t" r="r" b="b"/>
            <a:pathLst>
              <a:path w="2456179" h="1542414" extrusionOk="0">
                <a:moveTo>
                  <a:pt x="2199385" y="0"/>
                </a:moveTo>
                <a:lnTo>
                  <a:pt x="256794" y="0"/>
                </a:lnTo>
                <a:lnTo>
                  <a:pt x="210692" y="4190"/>
                </a:lnTo>
                <a:lnTo>
                  <a:pt x="167259" y="16128"/>
                </a:lnTo>
                <a:lnTo>
                  <a:pt x="127253" y="35051"/>
                </a:lnTo>
                <a:lnTo>
                  <a:pt x="91312" y="60451"/>
                </a:lnTo>
                <a:lnTo>
                  <a:pt x="60451" y="91439"/>
                </a:lnTo>
                <a:lnTo>
                  <a:pt x="35051" y="127253"/>
                </a:lnTo>
                <a:lnTo>
                  <a:pt x="16001" y="167385"/>
                </a:lnTo>
                <a:lnTo>
                  <a:pt x="4190" y="210819"/>
                </a:lnTo>
                <a:lnTo>
                  <a:pt x="0" y="257047"/>
                </a:lnTo>
                <a:lnTo>
                  <a:pt x="0" y="1285112"/>
                </a:lnTo>
                <a:lnTo>
                  <a:pt x="4190" y="1331340"/>
                </a:lnTo>
                <a:lnTo>
                  <a:pt x="16001" y="1374774"/>
                </a:lnTo>
                <a:lnTo>
                  <a:pt x="35051" y="1414906"/>
                </a:lnTo>
                <a:lnTo>
                  <a:pt x="60451" y="1450720"/>
                </a:lnTo>
                <a:lnTo>
                  <a:pt x="91312" y="1481708"/>
                </a:lnTo>
                <a:lnTo>
                  <a:pt x="127253" y="1507108"/>
                </a:lnTo>
                <a:lnTo>
                  <a:pt x="167259" y="1526031"/>
                </a:lnTo>
                <a:lnTo>
                  <a:pt x="210692" y="1537969"/>
                </a:lnTo>
                <a:lnTo>
                  <a:pt x="256794" y="1542160"/>
                </a:lnTo>
                <a:lnTo>
                  <a:pt x="2199385" y="1542160"/>
                </a:lnTo>
                <a:lnTo>
                  <a:pt x="2245486" y="1537969"/>
                </a:lnTo>
                <a:lnTo>
                  <a:pt x="2288921" y="1526031"/>
                </a:lnTo>
                <a:lnTo>
                  <a:pt x="2328926" y="1507108"/>
                </a:lnTo>
                <a:lnTo>
                  <a:pt x="2364867" y="1481708"/>
                </a:lnTo>
                <a:lnTo>
                  <a:pt x="2395728" y="1450720"/>
                </a:lnTo>
                <a:lnTo>
                  <a:pt x="2421128" y="1414906"/>
                </a:lnTo>
                <a:lnTo>
                  <a:pt x="2440051" y="1374774"/>
                </a:lnTo>
                <a:lnTo>
                  <a:pt x="2451989" y="1331340"/>
                </a:lnTo>
                <a:lnTo>
                  <a:pt x="2456179" y="1285112"/>
                </a:lnTo>
                <a:lnTo>
                  <a:pt x="2456179" y="257047"/>
                </a:lnTo>
                <a:lnTo>
                  <a:pt x="2451989" y="210819"/>
                </a:lnTo>
                <a:lnTo>
                  <a:pt x="2440051" y="167385"/>
                </a:lnTo>
                <a:lnTo>
                  <a:pt x="2421128" y="127253"/>
                </a:lnTo>
                <a:lnTo>
                  <a:pt x="2395728" y="91439"/>
                </a:lnTo>
                <a:lnTo>
                  <a:pt x="2364867" y="60451"/>
                </a:lnTo>
                <a:lnTo>
                  <a:pt x="2328926" y="35051"/>
                </a:lnTo>
                <a:lnTo>
                  <a:pt x="2288921" y="16128"/>
                </a:lnTo>
                <a:lnTo>
                  <a:pt x="2245486" y="4190"/>
                </a:lnTo>
                <a:lnTo>
                  <a:pt x="2199385" y="0"/>
                </a:lnTo>
                <a:close/>
              </a:path>
            </a:pathLst>
          </a:custGeom>
          <a:solidFill>
            <a:srgbClr val="FFFFFF"/>
          </a:solidFill>
          <a:ln>
            <a:solidFill>
              <a:srgbClr val="1A76B1"/>
            </a:solid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61" name="Google Shape;861;p15"/>
          <p:cNvSpPr/>
          <p:nvPr/>
        </p:nvSpPr>
        <p:spPr>
          <a:xfrm>
            <a:off x="8900511" y="5654425"/>
            <a:ext cx="3684270" cy="2313622"/>
          </a:xfrm>
          <a:custGeom>
            <a:avLst/>
            <a:gdLst/>
            <a:ahLst/>
            <a:cxnLst/>
            <a:rect l="l" t="t" r="r" b="b"/>
            <a:pathLst>
              <a:path w="2456179" h="1542414" extrusionOk="0">
                <a:moveTo>
                  <a:pt x="0" y="257047"/>
                </a:moveTo>
                <a:lnTo>
                  <a:pt x="4190" y="210819"/>
                </a:lnTo>
                <a:lnTo>
                  <a:pt x="16001" y="167385"/>
                </a:lnTo>
                <a:lnTo>
                  <a:pt x="35051" y="127253"/>
                </a:lnTo>
                <a:lnTo>
                  <a:pt x="60451" y="91439"/>
                </a:lnTo>
                <a:lnTo>
                  <a:pt x="91312" y="60451"/>
                </a:lnTo>
                <a:lnTo>
                  <a:pt x="127253" y="35051"/>
                </a:lnTo>
                <a:lnTo>
                  <a:pt x="167259" y="16128"/>
                </a:lnTo>
                <a:lnTo>
                  <a:pt x="210692" y="4190"/>
                </a:lnTo>
                <a:lnTo>
                  <a:pt x="256794" y="0"/>
                </a:lnTo>
                <a:lnTo>
                  <a:pt x="2199385" y="0"/>
                </a:lnTo>
                <a:lnTo>
                  <a:pt x="2245486" y="4190"/>
                </a:lnTo>
                <a:lnTo>
                  <a:pt x="2288921" y="16128"/>
                </a:lnTo>
                <a:lnTo>
                  <a:pt x="2328926" y="35051"/>
                </a:lnTo>
                <a:lnTo>
                  <a:pt x="2364867" y="60451"/>
                </a:lnTo>
                <a:lnTo>
                  <a:pt x="2395728" y="91439"/>
                </a:lnTo>
                <a:lnTo>
                  <a:pt x="2421128" y="127253"/>
                </a:lnTo>
                <a:lnTo>
                  <a:pt x="2440051" y="167385"/>
                </a:lnTo>
                <a:lnTo>
                  <a:pt x="2451989" y="210819"/>
                </a:lnTo>
                <a:lnTo>
                  <a:pt x="2456179" y="257047"/>
                </a:lnTo>
                <a:lnTo>
                  <a:pt x="2456179" y="1285112"/>
                </a:lnTo>
                <a:lnTo>
                  <a:pt x="2451989" y="1331340"/>
                </a:lnTo>
                <a:lnTo>
                  <a:pt x="2440051" y="1374774"/>
                </a:lnTo>
                <a:lnTo>
                  <a:pt x="2421128" y="1414906"/>
                </a:lnTo>
                <a:lnTo>
                  <a:pt x="2395728" y="1450720"/>
                </a:lnTo>
                <a:lnTo>
                  <a:pt x="2364867" y="1481708"/>
                </a:lnTo>
                <a:lnTo>
                  <a:pt x="2328926" y="1507108"/>
                </a:lnTo>
                <a:lnTo>
                  <a:pt x="2288921" y="1526031"/>
                </a:lnTo>
                <a:lnTo>
                  <a:pt x="2245486" y="1537969"/>
                </a:lnTo>
                <a:lnTo>
                  <a:pt x="2199385" y="1542160"/>
                </a:lnTo>
                <a:lnTo>
                  <a:pt x="256794" y="1542160"/>
                </a:lnTo>
                <a:lnTo>
                  <a:pt x="210692" y="1537969"/>
                </a:lnTo>
                <a:lnTo>
                  <a:pt x="167259" y="1526031"/>
                </a:lnTo>
                <a:lnTo>
                  <a:pt x="127253" y="1507108"/>
                </a:lnTo>
                <a:lnTo>
                  <a:pt x="91312" y="1481708"/>
                </a:lnTo>
                <a:lnTo>
                  <a:pt x="60451" y="1450720"/>
                </a:lnTo>
                <a:lnTo>
                  <a:pt x="35051" y="1414906"/>
                </a:lnTo>
                <a:lnTo>
                  <a:pt x="16001" y="1374774"/>
                </a:lnTo>
                <a:lnTo>
                  <a:pt x="4190" y="1331340"/>
                </a:lnTo>
                <a:lnTo>
                  <a:pt x="0" y="1285112"/>
                </a:lnTo>
                <a:lnTo>
                  <a:pt x="0" y="257047"/>
                </a:lnTo>
                <a:close/>
              </a:path>
            </a:pathLst>
          </a:custGeom>
          <a:noFill/>
          <a:ln w="12175" cap="flat" cmpd="sng">
            <a:solidFill>
              <a:srgbClr val="0370D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62" name="Google Shape;862;p15"/>
          <p:cNvSpPr txBox="1"/>
          <p:nvPr/>
        </p:nvSpPr>
        <p:spPr>
          <a:xfrm>
            <a:off x="8995856" y="5887830"/>
            <a:ext cx="3366324" cy="1496564"/>
          </a:xfrm>
          <a:prstGeom prst="rect">
            <a:avLst/>
          </a:prstGeom>
          <a:noFill/>
          <a:ln>
            <a:noFill/>
          </a:ln>
        </p:spPr>
        <p:txBody>
          <a:bodyPr spcFirstLastPara="1" wrap="square" lIns="0" tIns="19050" rIns="0" bIns="0" anchor="t" anchorCtr="0">
            <a:spAutoFit/>
          </a:bodyPr>
          <a:lstStyle/>
          <a:p>
            <a:pPr marL="19050" marR="762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Through local country value-addition i.e. breaking the bulk,  warehouses, logistics services, etc.</a:t>
            </a:r>
            <a:endParaRPr sz="2400" b="0" i="0" u="none" strike="noStrike" cap="none">
              <a:solidFill>
                <a:srgbClr val="000000"/>
              </a:solidFill>
              <a:latin typeface="Calibri"/>
              <a:ea typeface="Calibri"/>
              <a:cs typeface="Calibri"/>
              <a:sym typeface="Calibri"/>
            </a:endParaRPr>
          </a:p>
        </p:txBody>
      </p:sp>
      <p:sp>
        <p:nvSpPr>
          <p:cNvPr id="863" name="Google Shape;863;p15"/>
          <p:cNvSpPr/>
          <p:nvPr/>
        </p:nvSpPr>
        <p:spPr>
          <a:xfrm>
            <a:off x="5096605" y="2632332"/>
            <a:ext cx="3735706" cy="1014412"/>
          </a:xfrm>
          <a:custGeom>
            <a:avLst/>
            <a:gdLst/>
            <a:ahLst/>
            <a:cxnLst/>
            <a:rect l="l" t="t" r="r" b="b"/>
            <a:pathLst>
              <a:path w="2490470" h="676275" extrusionOk="0">
                <a:moveTo>
                  <a:pt x="2377821" y="0"/>
                </a:moveTo>
                <a:lnTo>
                  <a:pt x="112395" y="0"/>
                </a:lnTo>
                <a:lnTo>
                  <a:pt x="68707" y="8889"/>
                </a:lnTo>
                <a:lnTo>
                  <a:pt x="32893" y="33020"/>
                </a:lnTo>
                <a:lnTo>
                  <a:pt x="8889" y="68834"/>
                </a:lnTo>
                <a:lnTo>
                  <a:pt x="0" y="112649"/>
                </a:lnTo>
                <a:lnTo>
                  <a:pt x="0" y="563499"/>
                </a:lnTo>
                <a:lnTo>
                  <a:pt x="8889" y="607313"/>
                </a:lnTo>
                <a:lnTo>
                  <a:pt x="32893" y="643128"/>
                </a:lnTo>
                <a:lnTo>
                  <a:pt x="68707" y="667258"/>
                </a:lnTo>
                <a:lnTo>
                  <a:pt x="112395" y="676148"/>
                </a:lnTo>
                <a:lnTo>
                  <a:pt x="2377821" y="676148"/>
                </a:lnTo>
                <a:lnTo>
                  <a:pt x="2421509" y="667258"/>
                </a:lnTo>
                <a:lnTo>
                  <a:pt x="2457323" y="643128"/>
                </a:lnTo>
                <a:lnTo>
                  <a:pt x="2481326" y="607313"/>
                </a:lnTo>
                <a:lnTo>
                  <a:pt x="2490216" y="563499"/>
                </a:lnTo>
                <a:lnTo>
                  <a:pt x="2490216" y="112649"/>
                </a:lnTo>
                <a:lnTo>
                  <a:pt x="2481326" y="68834"/>
                </a:lnTo>
                <a:lnTo>
                  <a:pt x="2457323" y="33020"/>
                </a:lnTo>
                <a:lnTo>
                  <a:pt x="2421509" y="8889"/>
                </a:lnTo>
                <a:lnTo>
                  <a:pt x="2377821" y="0"/>
                </a:lnTo>
                <a:close/>
              </a:path>
            </a:pathLst>
          </a:custGeom>
          <a:solidFill>
            <a:srgbClr val="5B9BD3"/>
          </a:solidFill>
          <a:ln>
            <a:noFill/>
          </a:ln>
          <a:effectLst>
            <a:outerShdw blurRad="107950" dist="12700" dir="5400000" algn="ctr">
              <a:srgbClr val="000000"/>
            </a:outerShdw>
          </a:effectLst>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64" name="Google Shape;864;p15"/>
          <p:cNvSpPr/>
          <p:nvPr/>
        </p:nvSpPr>
        <p:spPr>
          <a:xfrm>
            <a:off x="5096605" y="2632332"/>
            <a:ext cx="3735706" cy="1014412"/>
          </a:xfrm>
          <a:custGeom>
            <a:avLst/>
            <a:gdLst/>
            <a:ahLst/>
            <a:cxnLst/>
            <a:rect l="l" t="t" r="r" b="b"/>
            <a:pathLst>
              <a:path w="2490470" h="676275" extrusionOk="0">
                <a:moveTo>
                  <a:pt x="0" y="112649"/>
                </a:moveTo>
                <a:lnTo>
                  <a:pt x="8889" y="68834"/>
                </a:lnTo>
                <a:lnTo>
                  <a:pt x="32893" y="33020"/>
                </a:lnTo>
                <a:lnTo>
                  <a:pt x="68707" y="8889"/>
                </a:lnTo>
                <a:lnTo>
                  <a:pt x="112395" y="0"/>
                </a:lnTo>
                <a:lnTo>
                  <a:pt x="2377821" y="0"/>
                </a:lnTo>
                <a:lnTo>
                  <a:pt x="2421509" y="8889"/>
                </a:lnTo>
                <a:lnTo>
                  <a:pt x="2457323" y="33020"/>
                </a:lnTo>
                <a:lnTo>
                  <a:pt x="2481326" y="68834"/>
                </a:lnTo>
                <a:lnTo>
                  <a:pt x="2490216" y="112649"/>
                </a:lnTo>
                <a:lnTo>
                  <a:pt x="2490216" y="563499"/>
                </a:lnTo>
                <a:lnTo>
                  <a:pt x="2481326" y="607313"/>
                </a:lnTo>
                <a:lnTo>
                  <a:pt x="2457323" y="643128"/>
                </a:lnTo>
                <a:lnTo>
                  <a:pt x="2421509" y="667258"/>
                </a:lnTo>
                <a:lnTo>
                  <a:pt x="2377821" y="676148"/>
                </a:lnTo>
                <a:lnTo>
                  <a:pt x="112395" y="676148"/>
                </a:lnTo>
                <a:lnTo>
                  <a:pt x="68707" y="667258"/>
                </a:lnTo>
                <a:lnTo>
                  <a:pt x="32893" y="643128"/>
                </a:lnTo>
                <a:lnTo>
                  <a:pt x="8889" y="607313"/>
                </a:lnTo>
                <a:lnTo>
                  <a:pt x="0" y="563499"/>
                </a:lnTo>
                <a:lnTo>
                  <a:pt x="0" y="112649"/>
                </a:lnTo>
                <a:close/>
              </a:path>
            </a:pathLst>
          </a:custGeom>
          <a:solidFill>
            <a:srgbClr val="038F01"/>
          </a:solidFill>
          <a:ln>
            <a:noFill/>
          </a:ln>
          <a:effectLst>
            <a:outerShdw blurRad="107950" dist="12700" dir="5400000" algn="ctr">
              <a:srgbClr val="000000"/>
            </a:outerShdw>
          </a:effectLst>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65" name="Google Shape;865;p15"/>
          <p:cNvSpPr txBox="1"/>
          <p:nvPr/>
        </p:nvSpPr>
        <p:spPr>
          <a:xfrm>
            <a:off x="5956195" y="2893701"/>
            <a:ext cx="2282382" cy="434734"/>
          </a:xfrm>
          <a:prstGeom prst="rect">
            <a:avLst/>
          </a:prstGeom>
          <a:noFill/>
          <a:ln>
            <a:noFill/>
          </a:ln>
        </p:spPr>
        <p:txBody>
          <a:bodyPr spcFirstLastPara="1" wrap="square" lIns="0" tIns="19050" rIns="0" bIns="0" anchor="t" anchorCtr="0">
            <a:spAutoFit/>
          </a:bodyPr>
          <a:lstStyle/>
          <a:p>
            <a:pPr marL="19050" marR="0" lvl="0" indent="0" algn="l" rtl="0">
              <a:lnSpc>
                <a:spcPct val="100000"/>
              </a:lnSpc>
              <a:spcBef>
                <a:spcPts val="0"/>
              </a:spcBef>
              <a:spcAft>
                <a:spcPts val="0"/>
              </a:spcAft>
              <a:buClr>
                <a:srgbClr val="000000"/>
              </a:buClr>
              <a:buSzPts val="2700"/>
              <a:buFont typeface="Arial"/>
              <a:buNone/>
            </a:pPr>
            <a:r>
              <a:rPr lang="en-IN" sz="2700" b="0" i="0" u="none" strike="noStrike" cap="none" dirty="0" err="1">
                <a:solidFill>
                  <a:srgbClr val="FFFFFF"/>
                </a:solidFill>
                <a:latin typeface="Calibri"/>
                <a:ea typeface="Calibri"/>
                <a:cs typeface="Calibri"/>
                <a:sym typeface="Calibri"/>
              </a:rPr>
              <a:t>BloomchemAG</a:t>
            </a:r>
            <a:endParaRPr sz="2700" b="0" i="0" u="none" strike="noStrike" cap="none" dirty="0">
              <a:solidFill>
                <a:srgbClr val="000000"/>
              </a:solidFill>
              <a:latin typeface="Calibri"/>
              <a:ea typeface="Calibri"/>
              <a:cs typeface="Calibri"/>
              <a:sym typeface="Calibri"/>
            </a:endParaRPr>
          </a:p>
        </p:txBody>
      </p:sp>
      <p:sp>
        <p:nvSpPr>
          <p:cNvPr id="866" name="Google Shape;866;p15"/>
          <p:cNvSpPr/>
          <p:nvPr/>
        </p:nvSpPr>
        <p:spPr>
          <a:xfrm>
            <a:off x="867505" y="1516762"/>
            <a:ext cx="3735706" cy="1014412"/>
          </a:xfrm>
          <a:custGeom>
            <a:avLst/>
            <a:gdLst/>
            <a:ahLst/>
            <a:cxnLst/>
            <a:rect l="l" t="t" r="r" b="b"/>
            <a:pathLst>
              <a:path w="2490470" h="676275" extrusionOk="0">
                <a:moveTo>
                  <a:pt x="2377821" y="0"/>
                </a:moveTo>
                <a:lnTo>
                  <a:pt x="112458" y="0"/>
                </a:lnTo>
                <a:lnTo>
                  <a:pt x="68681" y="8890"/>
                </a:lnTo>
                <a:lnTo>
                  <a:pt x="32943" y="33020"/>
                </a:lnTo>
                <a:lnTo>
                  <a:pt x="8839" y="68834"/>
                </a:lnTo>
                <a:lnTo>
                  <a:pt x="0" y="112649"/>
                </a:lnTo>
                <a:lnTo>
                  <a:pt x="0" y="563499"/>
                </a:lnTo>
                <a:lnTo>
                  <a:pt x="8839" y="607313"/>
                </a:lnTo>
                <a:lnTo>
                  <a:pt x="32943" y="643128"/>
                </a:lnTo>
                <a:lnTo>
                  <a:pt x="68681" y="667258"/>
                </a:lnTo>
                <a:lnTo>
                  <a:pt x="112458" y="676148"/>
                </a:lnTo>
                <a:lnTo>
                  <a:pt x="2377821" y="676148"/>
                </a:lnTo>
                <a:lnTo>
                  <a:pt x="2421509" y="667258"/>
                </a:lnTo>
                <a:lnTo>
                  <a:pt x="2457323" y="643128"/>
                </a:lnTo>
                <a:lnTo>
                  <a:pt x="2481326" y="607313"/>
                </a:lnTo>
                <a:lnTo>
                  <a:pt x="2490216" y="563499"/>
                </a:lnTo>
                <a:lnTo>
                  <a:pt x="2490216" y="112649"/>
                </a:lnTo>
                <a:lnTo>
                  <a:pt x="2481326" y="68834"/>
                </a:lnTo>
                <a:lnTo>
                  <a:pt x="2457323" y="33020"/>
                </a:lnTo>
                <a:lnTo>
                  <a:pt x="2421509" y="8890"/>
                </a:lnTo>
                <a:lnTo>
                  <a:pt x="2377821" y="0"/>
                </a:lnTo>
                <a:close/>
              </a:path>
            </a:pathLst>
          </a:custGeom>
          <a:solidFill>
            <a:srgbClr val="0370D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67" name="Google Shape;867;p15"/>
          <p:cNvSpPr/>
          <p:nvPr/>
        </p:nvSpPr>
        <p:spPr>
          <a:xfrm>
            <a:off x="867505" y="1516762"/>
            <a:ext cx="3735706" cy="1014412"/>
          </a:xfrm>
          <a:custGeom>
            <a:avLst/>
            <a:gdLst/>
            <a:ahLst/>
            <a:cxnLst/>
            <a:rect l="l" t="t" r="r" b="b"/>
            <a:pathLst>
              <a:path w="2490470" h="676275" extrusionOk="0">
                <a:moveTo>
                  <a:pt x="0" y="112649"/>
                </a:moveTo>
                <a:lnTo>
                  <a:pt x="8839" y="68834"/>
                </a:lnTo>
                <a:lnTo>
                  <a:pt x="32943" y="33020"/>
                </a:lnTo>
                <a:lnTo>
                  <a:pt x="68681" y="8890"/>
                </a:lnTo>
                <a:lnTo>
                  <a:pt x="112458" y="0"/>
                </a:lnTo>
                <a:lnTo>
                  <a:pt x="2377821" y="0"/>
                </a:lnTo>
                <a:lnTo>
                  <a:pt x="2421509" y="8890"/>
                </a:lnTo>
                <a:lnTo>
                  <a:pt x="2457323" y="33020"/>
                </a:lnTo>
                <a:lnTo>
                  <a:pt x="2481326" y="68834"/>
                </a:lnTo>
                <a:lnTo>
                  <a:pt x="2490216" y="112649"/>
                </a:lnTo>
                <a:lnTo>
                  <a:pt x="2490216" y="563499"/>
                </a:lnTo>
                <a:lnTo>
                  <a:pt x="2481326" y="607313"/>
                </a:lnTo>
                <a:lnTo>
                  <a:pt x="2457323" y="643128"/>
                </a:lnTo>
                <a:lnTo>
                  <a:pt x="2421509" y="667258"/>
                </a:lnTo>
                <a:lnTo>
                  <a:pt x="2377821" y="676148"/>
                </a:lnTo>
                <a:lnTo>
                  <a:pt x="112458" y="676148"/>
                </a:lnTo>
                <a:lnTo>
                  <a:pt x="68681" y="667258"/>
                </a:lnTo>
                <a:lnTo>
                  <a:pt x="32943" y="643128"/>
                </a:lnTo>
                <a:lnTo>
                  <a:pt x="8839" y="607313"/>
                </a:lnTo>
                <a:lnTo>
                  <a:pt x="0" y="563499"/>
                </a:lnTo>
                <a:lnTo>
                  <a:pt x="0" y="112649"/>
                </a:lnTo>
                <a:close/>
              </a:path>
            </a:pathLst>
          </a:custGeom>
          <a:solidFill>
            <a:srgbClr val="038F01"/>
          </a:solidFill>
          <a:ln>
            <a:noFill/>
          </a:ln>
          <a:effectLst>
            <a:outerShdw blurRad="107950" dist="12700" dir="5400000" algn="ctr">
              <a:srgbClr val="000000"/>
            </a:outerShdw>
          </a:effectLst>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68" name="Google Shape;868;p15"/>
          <p:cNvSpPr txBox="1"/>
          <p:nvPr/>
        </p:nvSpPr>
        <p:spPr>
          <a:xfrm>
            <a:off x="2018125" y="1762209"/>
            <a:ext cx="1434466" cy="434734"/>
          </a:xfrm>
          <a:prstGeom prst="rect">
            <a:avLst/>
          </a:prstGeom>
          <a:noFill/>
          <a:ln>
            <a:noFill/>
          </a:ln>
        </p:spPr>
        <p:txBody>
          <a:bodyPr spcFirstLastPara="1" wrap="square" lIns="0" tIns="19050" rIns="0" bIns="0" anchor="t" anchorCtr="0">
            <a:spAutoFit/>
          </a:bodyPr>
          <a:lstStyle/>
          <a:p>
            <a:pPr marL="19050" marR="0" lvl="0" indent="0" algn="l" rtl="0">
              <a:lnSpc>
                <a:spcPct val="100000"/>
              </a:lnSpc>
              <a:spcBef>
                <a:spcPts val="0"/>
              </a:spcBef>
              <a:spcAft>
                <a:spcPts val="0"/>
              </a:spcAft>
              <a:buClr>
                <a:srgbClr val="000000"/>
              </a:buClr>
              <a:buSzPts val="2700"/>
              <a:buFont typeface="Arial"/>
              <a:buNone/>
            </a:pPr>
            <a:r>
              <a:rPr lang="en-US" sz="2700" b="0" i="0" u="none" strike="noStrike" cap="none">
                <a:solidFill>
                  <a:srgbClr val="FFFFFF"/>
                </a:solidFill>
                <a:latin typeface="Calibri"/>
                <a:ea typeface="Calibri"/>
                <a:cs typeface="Calibri"/>
                <a:sym typeface="Calibri"/>
              </a:rPr>
              <a:t>Producers</a:t>
            </a:r>
            <a:endParaRPr sz="2700" b="0" i="0" u="none" strike="noStrike" cap="none">
              <a:solidFill>
                <a:srgbClr val="000000"/>
              </a:solidFill>
              <a:latin typeface="Calibri"/>
              <a:ea typeface="Calibri"/>
              <a:cs typeface="Calibri"/>
              <a:sym typeface="Calibri"/>
            </a:endParaRPr>
          </a:p>
        </p:txBody>
      </p:sp>
      <p:sp>
        <p:nvSpPr>
          <p:cNvPr id="870" name="Google Shape;870;p15"/>
          <p:cNvSpPr/>
          <p:nvPr/>
        </p:nvSpPr>
        <p:spPr>
          <a:xfrm>
            <a:off x="3452591" y="8511540"/>
            <a:ext cx="12572524" cy="762980"/>
          </a:xfrm>
          <a:custGeom>
            <a:avLst/>
            <a:gdLst/>
            <a:ahLst/>
            <a:cxnLst/>
            <a:rect l="l" t="t" r="r" b="b"/>
            <a:pathLst>
              <a:path w="10092055" h="679450" extrusionOk="0">
                <a:moveTo>
                  <a:pt x="0" y="113245"/>
                </a:moveTo>
                <a:lnTo>
                  <a:pt x="8864" y="69164"/>
                </a:lnTo>
                <a:lnTo>
                  <a:pt x="33032" y="33172"/>
                </a:lnTo>
                <a:lnTo>
                  <a:pt x="68884" y="8902"/>
                </a:lnTo>
                <a:lnTo>
                  <a:pt x="112776" y="0"/>
                </a:lnTo>
                <a:lnTo>
                  <a:pt x="9979025" y="0"/>
                </a:lnTo>
                <a:lnTo>
                  <a:pt x="10022840" y="8902"/>
                </a:lnTo>
                <a:lnTo>
                  <a:pt x="10058781" y="33172"/>
                </a:lnTo>
                <a:lnTo>
                  <a:pt x="10082911" y="69164"/>
                </a:lnTo>
                <a:lnTo>
                  <a:pt x="10091801" y="113245"/>
                </a:lnTo>
                <a:lnTo>
                  <a:pt x="10091801" y="566204"/>
                </a:lnTo>
                <a:lnTo>
                  <a:pt x="10082911" y="610285"/>
                </a:lnTo>
                <a:lnTo>
                  <a:pt x="10058781" y="646277"/>
                </a:lnTo>
                <a:lnTo>
                  <a:pt x="10022840" y="670547"/>
                </a:lnTo>
                <a:lnTo>
                  <a:pt x="9979025" y="679449"/>
                </a:lnTo>
                <a:lnTo>
                  <a:pt x="112776" y="679449"/>
                </a:lnTo>
                <a:lnTo>
                  <a:pt x="68884" y="670547"/>
                </a:lnTo>
                <a:lnTo>
                  <a:pt x="33032" y="646277"/>
                </a:lnTo>
                <a:lnTo>
                  <a:pt x="8864" y="610285"/>
                </a:lnTo>
                <a:lnTo>
                  <a:pt x="0" y="566204"/>
                </a:lnTo>
                <a:lnTo>
                  <a:pt x="0" y="113245"/>
                </a:lnTo>
                <a:close/>
              </a:path>
            </a:pathLst>
          </a:custGeom>
          <a:solidFill>
            <a:srgbClr val="038F01"/>
          </a:solidFill>
          <a:ln w="9525" cap="flat" cmpd="sng">
            <a:solidFill>
              <a:srgbClr val="25567E"/>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a:solidFill>
                <a:schemeClr val="dk1"/>
              </a:solidFill>
              <a:latin typeface="Calibri"/>
              <a:ea typeface="Calibri"/>
              <a:cs typeface="Calibri"/>
              <a:sym typeface="Arial"/>
            </a:endParaRPr>
          </a:p>
        </p:txBody>
      </p:sp>
      <p:sp>
        <p:nvSpPr>
          <p:cNvPr id="871" name="Google Shape;871;p15"/>
          <p:cNvSpPr txBox="1"/>
          <p:nvPr/>
        </p:nvSpPr>
        <p:spPr>
          <a:xfrm>
            <a:off x="3452590" y="8614000"/>
            <a:ext cx="12572524" cy="573234"/>
          </a:xfrm>
          <a:prstGeom prst="rect">
            <a:avLst/>
          </a:prstGeom>
          <a:solidFill>
            <a:srgbClr val="038F01"/>
          </a:solidFill>
          <a:ln>
            <a:noFill/>
          </a:ln>
        </p:spPr>
        <p:txBody>
          <a:bodyPr spcFirstLastPara="1" wrap="square" lIns="0" tIns="19050" rIns="0" bIns="0" anchor="t" anchorCtr="0">
            <a:spAutoFit/>
          </a:bodyPr>
          <a:lstStyle/>
          <a:p>
            <a:pPr marL="19050" marR="0" lvl="0" indent="0" algn="ctr" rtl="0">
              <a:lnSpc>
                <a:spcPct val="100000"/>
              </a:lnSpc>
              <a:spcBef>
                <a:spcPts val="0"/>
              </a:spcBef>
              <a:spcAft>
                <a:spcPts val="0"/>
              </a:spcAft>
              <a:buClr>
                <a:srgbClr val="000000"/>
              </a:buClr>
              <a:buSzPts val="3600"/>
              <a:buFont typeface="Arial"/>
              <a:buNone/>
            </a:pPr>
            <a:r>
              <a:rPr lang="en-US" sz="3600" b="1" i="0" u="none" strike="noStrike" cap="none" dirty="0">
                <a:ln>
                  <a:solidFill>
                    <a:schemeClr val="bg1"/>
                  </a:solidFill>
                </a:ln>
                <a:solidFill>
                  <a:schemeClr val="bg1"/>
                </a:solidFill>
                <a:latin typeface="Calibri"/>
                <a:ea typeface="Calibri"/>
                <a:cs typeface="Calibri"/>
                <a:sym typeface="Calibri"/>
              </a:rPr>
              <a:t>End User</a:t>
            </a:r>
            <a:endParaRPr sz="1400" b="0" i="0" u="none" strike="noStrike" cap="none"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72" name="Google Shape;872;p15"/>
          <p:cNvSpPr/>
          <p:nvPr/>
        </p:nvSpPr>
        <p:spPr>
          <a:xfrm>
            <a:off x="9211405" y="3903348"/>
            <a:ext cx="3095626" cy="1019176"/>
          </a:xfrm>
          <a:custGeom>
            <a:avLst/>
            <a:gdLst/>
            <a:ahLst/>
            <a:cxnLst/>
            <a:rect l="l" t="t" r="r" b="b"/>
            <a:pathLst>
              <a:path w="2063750" h="679450" extrusionOk="0">
                <a:moveTo>
                  <a:pt x="1950465" y="0"/>
                </a:moveTo>
                <a:lnTo>
                  <a:pt x="112775" y="0"/>
                </a:lnTo>
                <a:lnTo>
                  <a:pt x="68834" y="8889"/>
                </a:lnTo>
                <a:lnTo>
                  <a:pt x="33020" y="33147"/>
                </a:lnTo>
                <a:lnTo>
                  <a:pt x="8889" y="69214"/>
                </a:lnTo>
                <a:lnTo>
                  <a:pt x="0" y="113284"/>
                </a:lnTo>
                <a:lnTo>
                  <a:pt x="0" y="566165"/>
                </a:lnTo>
                <a:lnTo>
                  <a:pt x="8889" y="610235"/>
                </a:lnTo>
                <a:lnTo>
                  <a:pt x="33020" y="646302"/>
                </a:lnTo>
                <a:lnTo>
                  <a:pt x="68834" y="670560"/>
                </a:lnTo>
                <a:lnTo>
                  <a:pt x="112775" y="679450"/>
                </a:lnTo>
                <a:lnTo>
                  <a:pt x="1950465" y="679450"/>
                </a:lnTo>
                <a:lnTo>
                  <a:pt x="1994408" y="670560"/>
                </a:lnTo>
                <a:lnTo>
                  <a:pt x="2030221" y="646302"/>
                </a:lnTo>
                <a:lnTo>
                  <a:pt x="2054352" y="610235"/>
                </a:lnTo>
                <a:lnTo>
                  <a:pt x="2063241" y="566165"/>
                </a:lnTo>
                <a:lnTo>
                  <a:pt x="2063241" y="113284"/>
                </a:lnTo>
                <a:lnTo>
                  <a:pt x="2054352" y="69214"/>
                </a:lnTo>
                <a:lnTo>
                  <a:pt x="2030221" y="33147"/>
                </a:lnTo>
                <a:lnTo>
                  <a:pt x="1994408" y="8889"/>
                </a:lnTo>
                <a:lnTo>
                  <a:pt x="1950465" y="0"/>
                </a:lnTo>
                <a:close/>
              </a:path>
            </a:pathLst>
          </a:custGeom>
          <a:solidFill>
            <a:srgbClr val="0370D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73" name="Google Shape;873;p15"/>
          <p:cNvSpPr/>
          <p:nvPr/>
        </p:nvSpPr>
        <p:spPr>
          <a:xfrm>
            <a:off x="9211405" y="3903348"/>
            <a:ext cx="3095626" cy="1019176"/>
          </a:xfrm>
          <a:custGeom>
            <a:avLst/>
            <a:gdLst/>
            <a:ahLst/>
            <a:cxnLst/>
            <a:rect l="l" t="t" r="r" b="b"/>
            <a:pathLst>
              <a:path w="2063750" h="679450" extrusionOk="0">
                <a:moveTo>
                  <a:pt x="0" y="113284"/>
                </a:moveTo>
                <a:lnTo>
                  <a:pt x="8889" y="69214"/>
                </a:lnTo>
                <a:lnTo>
                  <a:pt x="33020" y="33147"/>
                </a:lnTo>
                <a:lnTo>
                  <a:pt x="68834" y="8889"/>
                </a:lnTo>
                <a:lnTo>
                  <a:pt x="112775" y="0"/>
                </a:lnTo>
                <a:lnTo>
                  <a:pt x="1950465" y="0"/>
                </a:lnTo>
                <a:lnTo>
                  <a:pt x="1994408" y="8889"/>
                </a:lnTo>
                <a:lnTo>
                  <a:pt x="2030221" y="33147"/>
                </a:lnTo>
                <a:lnTo>
                  <a:pt x="2054352" y="69214"/>
                </a:lnTo>
                <a:lnTo>
                  <a:pt x="2063241" y="113284"/>
                </a:lnTo>
                <a:lnTo>
                  <a:pt x="2063241" y="566165"/>
                </a:lnTo>
                <a:lnTo>
                  <a:pt x="2054352" y="610235"/>
                </a:lnTo>
                <a:lnTo>
                  <a:pt x="2030221" y="646302"/>
                </a:lnTo>
                <a:lnTo>
                  <a:pt x="1994408" y="670560"/>
                </a:lnTo>
                <a:lnTo>
                  <a:pt x="1950465" y="679450"/>
                </a:lnTo>
                <a:lnTo>
                  <a:pt x="112775" y="679450"/>
                </a:lnTo>
                <a:lnTo>
                  <a:pt x="68834" y="670560"/>
                </a:lnTo>
                <a:lnTo>
                  <a:pt x="33020" y="646302"/>
                </a:lnTo>
                <a:lnTo>
                  <a:pt x="8889" y="610235"/>
                </a:lnTo>
                <a:lnTo>
                  <a:pt x="0" y="566165"/>
                </a:lnTo>
                <a:lnTo>
                  <a:pt x="0" y="113284"/>
                </a:lnTo>
                <a:close/>
              </a:path>
            </a:pathLst>
          </a:custGeom>
          <a:solidFill>
            <a:srgbClr val="038F01"/>
          </a:solidFill>
          <a:ln>
            <a:noFill/>
          </a:ln>
          <a:effectLst>
            <a:outerShdw blurRad="107950" dist="12700" dir="5400000" algn="ctr">
              <a:srgbClr val="000000"/>
            </a:outerShdw>
          </a:effectLst>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74" name="Google Shape;874;p15"/>
          <p:cNvSpPr txBox="1"/>
          <p:nvPr/>
        </p:nvSpPr>
        <p:spPr>
          <a:xfrm>
            <a:off x="10013029" y="3938705"/>
            <a:ext cx="1488758" cy="850233"/>
          </a:xfrm>
          <a:prstGeom prst="rect">
            <a:avLst/>
          </a:prstGeom>
          <a:noFill/>
          <a:ln>
            <a:noFill/>
          </a:ln>
        </p:spPr>
        <p:txBody>
          <a:bodyPr spcFirstLastPara="1" wrap="square" lIns="0" tIns="19050" rIns="0" bIns="0" anchor="t" anchorCtr="0">
            <a:spAutoFit/>
          </a:bodyPr>
          <a:lstStyle/>
          <a:p>
            <a:pPr marL="119062" marR="0" lvl="0" indent="0" algn="l" rtl="0">
              <a:lnSpc>
                <a:spcPct val="100000"/>
              </a:lnSpc>
              <a:spcBef>
                <a:spcPts val="0"/>
              </a:spcBef>
              <a:spcAft>
                <a:spcPts val="0"/>
              </a:spcAft>
              <a:buClr>
                <a:srgbClr val="000000"/>
              </a:buClr>
              <a:buSzPts val="2700"/>
              <a:buFont typeface="Arial"/>
              <a:buNone/>
            </a:pPr>
            <a:r>
              <a:rPr lang="en-US" sz="2700" b="0" i="0" u="none" strike="noStrike" cap="none">
                <a:solidFill>
                  <a:srgbClr val="FFFFFF"/>
                </a:solidFill>
                <a:latin typeface="Calibri"/>
                <a:ea typeface="Calibri"/>
                <a:cs typeface="Calibri"/>
                <a:sym typeface="Calibri"/>
              </a:rPr>
              <a:t>Last Mile</a:t>
            </a:r>
            <a:endParaRPr sz="2700" b="0" i="0" u="none" strike="noStrike" cap="none">
              <a:solidFill>
                <a:srgbClr val="000000"/>
              </a:solidFill>
              <a:latin typeface="Calibri"/>
              <a:ea typeface="Calibri"/>
              <a:cs typeface="Calibri"/>
              <a:sym typeface="Calibri"/>
            </a:endParaRPr>
          </a:p>
          <a:p>
            <a:pPr marL="19050" marR="0" lvl="0" indent="0" algn="l" rtl="0">
              <a:lnSpc>
                <a:spcPct val="100000"/>
              </a:lnSpc>
              <a:spcBef>
                <a:spcPts val="8"/>
              </a:spcBef>
              <a:spcAft>
                <a:spcPts val="0"/>
              </a:spcAft>
              <a:buClr>
                <a:srgbClr val="000000"/>
              </a:buClr>
              <a:buSzPts val="2700"/>
              <a:buFont typeface="Arial"/>
              <a:buNone/>
            </a:pPr>
            <a:r>
              <a:rPr lang="en-US" sz="2700" b="0" i="0" u="none" strike="noStrike" cap="none">
                <a:solidFill>
                  <a:srgbClr val="FFFFFF"/>
                </a:solidFill>
                <a:latin typeface="Calibri"/>
                <a:ea typeface="Calibri"/>
                <a:cs typeface="Calibri"/>
                <a:sym typeface="Calibri"/>
              </a:rPr>
              <a:t>Connector</a:t>
            </a:r>
            <a:endParaRPr sz="2700" b="0" i="0" u="none" strike="noStrike" cap="none">
              <a:solidFill>
                <a:srgbClr val="000000"/>
              </a:solidFill>
              <a:latin typeface="Calibri"/>
              <a:ea typeface="Calibri"/>
              <a:cs typeface="Calibri"/>
              <a:sym typeface="Calibri"/>
            </a:endParaRPr>
          </a:p>
        </p:txBody>
      </p:sp>
      <p:sp>
        <p:nvSpPr>
          <p:cNvPr id="875" name="Google Shape;875;p15"/>
          <p:cNvSpPr/>
          <p:nvPr/>
        </p:nvSpPr>
        <p:spPr>
          <a:xfrm>
            <a:off x="13833696" y="3926208"/>
            <a:ext cx="2728912" cy="1014412"/>
          </a:xfrm>
          <a:custGeom>
            <a:avLst/>
            <a:gdLst/>
            <a:ahLst/>
            <a:cxnLst/>
            <a:rect l="l" t="t" r="r" b="b"/>
            <a:pathLst>
              <a:path w="1819275" h="676275" extrusionOk="0">
                <a:moveTo>
                  <a:pt x="1706499" y="0"/>
                </a:moveTo>
                <a:lnTo>
                  <a:pt x="112522" y="0"/>
                </a:lnTo>
                <a:lnTo>
                  <a:pt x="68833" y="8889"/>
                </a:lnTo>
                <a:lnTo>
                  <a:pt x="33019" y="33020"/>
                </a:lnTo>
                <a:lnTo>
                  <a:pt x="8889" y="68834"/>
                </a:lnTo>
                <a:lnTo>
                  <a:pt x="0" y="112649"/>
                </a:lnTo>
                <a:lnTo>
                  <a:pt x="0" y="563499"/>
                </a:lnTo>
                <a:lnTo>
                  <a:pt x="8889" y="607313"/>
                </a:lnTo>
                <a:lnTo>
                  <a:pt x="33019" y="643127"/>
                </a:lnTo>
                <a:lnTo>
                  <a:pt x="68833" y="667258"/>
                </a:lnTo>
                <a:lnTo>
                  <a:pt x="112522" y="676148"/>
                </a:lnTo>
                <a:lnTo>
                  <a:pt x="1706499" y="676148"/>
                </a:lnTo>
                <a:lnTo>
                  <a:pt x="1750313" y="667258"/>
                </a:lnTo>
                <a:lnTo>
                  <a:pt x="1786127" y="643127"/>
                </a:lnTo>
                <a:lnTo>
                  <a:pt x="1810257" y="607313"/>
                </a:lnTo>
                <a:lnTo>
                  <a:pt x="1819148" y="563499"/>
                </a:lnTo>
                <a:lnTo>
                  <a:pt x="1819148" y="112649"/>
                </a:lnTo>
                <a:lnTo>
                  <a:pt x="1810257" y="68834"/>
                </a:lnTo>
                <a:lnTo>
                  <a:pt x="1786127" y="33020"/>
                </a:lnTo>
                <a:lnTo>
                  <a:pt x="1750313" y="8889"/>
                </a:lnTo>
                <a:lnTo>
                  <a:pt x="1706499" y="0"/>
                </a:lnTo>
                <a:close/>
              </a:path>
            </a:pathLst>
          </a:custGeom>
          <a:solidFill>
            <a:srgbClr val="0370D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76" name="Google Shape;876;p15"/>
          <p:cNvSpPr/>
          <p:nvPr/>
        </p:nvSpPr>
        <p:spPr>
          <a:xfrm>
            <a:off x="13833696" y="3926208"/>
            <a:ext cx="2728912" cy="1014412"/>
          </a:xfrm>
          <a:custGeom>
            <a:avLst/>
            <a:gdLst/>
            <a:ahLst/>
            <a:cxnLst/>
            <a:rect l="l" t="t" r="r" b="b"/>
            <a:pathLst>
              <a:path w="1819275" h="676275" extrusionOk="0">
                <a:moveTo>
                  <a:pt x="0" y="112649"/>
                </a:moveTo>
                <a:lnTo>
                  <a:pt x="8889" y="68834"/>
                </a:lnTo>
                <a:lnTo>
                  <a:pt x="33019" y="33020"/>
                </a:lnTo>
                <a:lnTo>
                  <a:pt x="68833" y="8889"/>
                </a:lnTo>
                <a:lnTo>
                  <a:pt x="112522" y="0"/>
                </a:lnTo>
                <a:lnTo>
                  <a:pt x="1706499" y="0"/>
                </a:lnTo>
                <a:lnTo>
                  <a:pt x="1750313" y="8889"/>
                </a:lnTo>
                <a:lnTo>
                  <a:pt x="1786127" y="33020"/>
                </a:lnTo>
                <a:lnTo>
                  <a:pt x="1810257" y="68834"/>
                </a:lnTo>
                <a:lnTo>
                  <a:pt x="1819148" y="112649"/>
                </a:lnTo>
                <a:lnTo>
                  <a:pt x="1819148" y="563499"/>
                </a:lnTo>
                <a:lnTo>
                  <a:pt x="1810257" y="607313"/>
                </a:lnTo>
                <a:lnTo>
                  <a:pt x="1786127" y="643127"/>
                </a:lnTo>
                <a:lnTo>
                  <a:pt x="1750313" y="667258"/>
                </a:lnTo>
                <a:lnTo>
                  <a:pt x="1706499" y="676148"/>
                </a:lnTo>
                <a:lnTo>
                  <a:pt x="112522" y="676148"/>
                </a:lnTo>
                <a:lnTo>
                  <a:pt x="68833" y="667258"/>
                </a:lnTo>
                <a:lnTo>
                  <a:pt x="33019" y="643127"/>
                </a:lnTo>
                <a:lnTo>
                  <a:pt x="8889" y="607313"/>
                </a:lnTo>
                <a:lnTo>
                  <a:pt x="0" y="563499"/>
                </a:lnTo>
                <a:lnTo>
                  <a:pt x="0" y="112649"/>
                </a:lnTo>
                <a:close/>
              </a:path>
            </a:pathLst>
          </a:custGeom>
          <a:solidFill>
            <a:srgbClr val="038F01"/>
          </a:solidFill>
          <a:ln>
            <a:noFill/>
          </a:ln>
          <a:effectLst>
            <a:outerShdw blurRad="107950" dist="12700" dir="5400000" algn="ctr">
              <a:srgbClr val="000000"/>
            </a:outerShdw>
          </a:effectLst>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77" name="Google Shape;877;p15"/>
          <p:cNvSpPr txBox="1"/>
          <p:nvPr/>
        </p:nvSpPr>
        <p:spPr>
          <a:xfrm>
            <a:off x="14653991" y="4165401"/>
            <a:ext cx="1135010" cy="434734"/>
          </a:xfrm>
          <a:prstGeom prst="rect">
            <a:avLst/>
          </a:prstGeom>
          <a:noFill/>
          <a:ln>
            <a:noFill/>
          </a:ln>
        </p:spPr>
        <p:txBody>
          <a:bodyPr spcFirstLastPara="1" wrap="square" lIns="0" tIns="19050" rIns="0" bIns="0" anchor="t" anchorCtr="0">
            <a:spAutoFit/>
          </a:bodyPr>
          <a:lstStyle/>
          <a:p>
            <a:pPr marL="19050" marR="0" lvl="0" indent="0" algn="l" rtl="0">
              <a:lnSpc>
                <a:spcPct val="100000"/>
              </a:lnSpc>
              <a:spcBef>
                <a:spcPts val="0"/>
              </a:spcBef>
              <a:spcAft>
                <a:spcPts val="0"/>
              </a:spcAft>
              <a:buClr>
                <a:srgbClr val="000000"/>
              </a:buClr>
              <a:buSzPts val="2700"/>
              <a:buFont typeface="Arial"/>
              <a:buNone/>
            </a:pPr>
            <a:r>
              <a:rPr lang="en-US" sz="2700" b="0" i="0" u="none" strike="noStrike" cap="none">
                <a:solidFill>
                  <a:srgbClr val="FFFFFF"/>
                </a:solidFill>
                <a:latin typeface="Calibri"/>
                <a:ea typeface="Calibri"/>
                <a:cs typeface="Calibri"/>
                <a:sym typeface="Calibri"/>
              </a:rPr>
              <a:t>Traders</a:t>
            </a:r>
            <a:endParaRPr sz="2700" b="0" i="0" u="none" strike="noStrike" cap="none">
              <a:solidFill>
                <a:srgbClr val="000000"/>
              </a:solidFill>
              <a:latin typeface="Calibri"/>
              <a:ea typeface="Calibri"/>
              <a:cs typeface="Calibri"/>
              <a:sym typeface="Calibri"/>
            </a:endParaRPr>
          </a:p>
        </p:txBody>
      </p:sp>
      <p:sp>
        <p:nvSpPr>
          <p:cNvPr id="878" name="Google Shape;878;p15"/>
          <p:cNvSpPr/>
          <p:nvPr/>
        </p:nvSpPr>
        <p:spPr>
          <a:xfrm>
            <a:off x="6806532" y="3747901"/>
            <a:ext cx="114300" cy="4658678"/>
          </a:xfrm>
          <a:custGeom>
            <a:avLst/>
            <a:gdLst/>
            <a:ahLst/>
            <a:cxnLst/>
            <a:rect l="l" t="t" r="r" b="b"/>
            <a:pathLst>
              <a:path w="76200" h="3105785" extrusionOk="0">
                <a:moveTo>
                  <a:pt x="76200" y="3029458"/>
                </a:moveTo>
                <a:lnTo>
                  <a:pt x="44450" y="3029458"/>
                </a:lnTo>
                <a:lnTo>
                  <a:pt x="44450" y="0"/>
                </a:lnTo>
                <a:lnTo>
                  <a:pt x="31750" y="0"/>
                </a:lnTo>
                <a:lnTo>
                  <a:pt x="31750" y="3029458"/>
                </a:lnTo>
                <a:lnTo>
                  <a:pt x="0" y="3029458"/>
                </a:lnTo>
                <a:lnTo>
                  <a:pt x="38100" y="3105658"/>
                </a:lnTo>
                <a:lnTo>
                  <a:pt x="69850" y="3042158"/>
                </a:lnTo>
                <a:lnTo>
                  <a:pt x="76200" y="3029458"/>
                </a:lnTo>
                <a:close/>
              </a:path>
            </a:pathLst>
          </a:custGeom>
          <a:solidFill>
            <a:srgbClr val="5B9BD3"/>
          </a:solidFill>
          <a:ln>
            <a:solidFill>
              <a:srgbClr val="1A76B1"/>
            </a:solid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79" name="Google Shape;879;p15"/>
          <p:cNvSpPr/>
          <p:nvPr/>
        </p:nvSpPr>
        <p:spPr>
          <a:xfrm>
            <a:off x="5718397" y="6171061"/>
            <a:ext cx="2290762" cy="1229678"/>
          </a:xfrm>
          <a:custGeom>
            <a:avLst/>
            <a:gdLst/>
            <a:ahLst/>
            <a:cxnLst/>
            <a:rect l="l" t="t" r="r" b="b"/>
            <a:pathLst>
              <a:path w="1527175" h="819785" extrusionOk="0">
                <a:moveTo>
                  <a:pt x="1390015" y="0"/>
                </a:moveTo>
                <a:lnTo>
                  <a:pt x="136906" y="0"/>
                </a:lnTo>
                <a:lnTo>
                  <a:pt x="93599" y="6984"/>
                </a:lnTo>
                <a:lnTo>
                  <a:pt x="56007" y="26415"/>
                </a:lnTo>
                <a:lnTo>
                  <a:pt x="26416" y="56006"/>
                </a:lnTo>
                <a:lnTo>
                  <a:pt x="6985" y="93471"/>
                </a:lnTo>
                <a:lnTo>
                  <a:pt x="0" y="136651"/>
                </a:lnTo>
                <a:lnTo>
                  <a:pt x="0" y="683005"/>
                </a:lnTo>
                <a:lnTo>
                  <a:pt x="6985" y="726185"/>
                </a:lnTo>
                <a:lnTo>
                  <a:pt x="26416" y="763650"/>
                </a:lnTo>
                <a:lnTo>
                  <a:pt x="56007" y="793241"/>
                </a:lnTo>
                <a:lnTo>
                  <a:pt x="93599" y="812672"/>
                </a:lnTo>
                <a:lnTo>
                  <a:pt x="136906" y="819657"/>
                </a:lnTo>
                <a:lnTo>
                  <a:pt x="1390015" y="819657"/>
                </a:lnTo>
                <a:lnTo>
                  <a:pt x="1433322" y="812672"/>
                </a:lnTo>
                <a:lnTo>
                  <a:pt x="1470914" y="793241"/>
                </a:lnTo>
                <a:lnTo>
                  <a:pt x="1500505" y="763650"/>
                </a:lnTo>
                <a:lnTo>
                  <a:pt x="1519936" y="726185"/>
                </a:lnTo>
                <a:lnTo>
                  <a:pt x="1526921" y="683005"/>
                </a:lnTo>
                <a:lnTo>
                  <a:pt x="1526921" y="136651"/>
                </a:lnTo>
                <a:lnTo>
                  <a:pt x="1519936" y="93471"/>
                </a:lnTo>
                <a:lnTo>
                  <a:pt x="1500505" y="56006"/>
                </a:lnTo>
                <a:lnTo>
                  <a:pt x="1470914" y="26415"/>
                </a:lnTo>
                <a:lnTo>
                  <a:pt x="1433322" y="6984"/>
                </a:lnTo>
                <a:lnTo>
                  <a:pt x="1390015"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80" name="Google Shape;880;p15"/>
          <p:cNvSpPr/>
          <p:nvPr/>
        </p:nvSpPr>
        <p:spPr>
          <a:xfrm>
            <a:off x="5718397" y="6171061"/>
            <a:ext cx="2290762" cy="1229678"/>
          </a:xfrm>
          <a:custGeom>
            <a:avLst/>
            <a:gdLst/>
            <a:ahLst/>
            <a:cxnLst/>
            <a:rect l="l" t="t" r="r" b="b"/>
            <a:pathLst>
              <a:path w="1527175" h="819785" extrusionOk="0">
                <a:moveTo>
                  <a:pt x="0" y="136651"/>
                </a:moveTo>
                <a:lnTo>
                  <a:pt x="6985" y="93471"/>
                </a:lnTo>
                <a:lnTo>
                  <a:pt x="26416" y="56006"/>
                </a:lnTo>
                <a:lnTo>
                  <a:pt x="56007" y="26415"/>
                </a:lnTo>
                <a:lnTo>
                  <a:pt x="93599" y="6984"/>
                </a:lnTo>
                <a:lnTo>
                  <a:pt x="136906" y="0"/>
                </a:lnTo>
                <a:lnTo>
                  <a:pt x="1390015" y="0"/>
                </a:lnTo>
                <a:lnTo>
                  <a:pt x="1433322" y="6984"/>
                </a:lnTo>
                <a:lnTo>
                  <a:pt x="1470914" y="26415"/>
                </a:lnTo>
                <a:lnTo>
                  <a:pt x="1500505" y="56006"/>
                </a:lnTo>
                <a:lnTo>
                  <a:pt x="1519936" y="93471"/>
                </a:lnTo>
                <a:lnTo>
                  <a:pt x="1526921" y="136651"/>
                </a:lnTo>
                <a:lnTo>
                  <a:pt x="1526921" y="683005"/>
                </a:lnTo>
                <a:lnTo>
                  <a:pt x="1519936" y="726185"/>
                </a:lnTo>
                <a:lnTo>
                  <a:pt x="1500505" y="763650"/>
                </a:lnTo>
                <a:lnTo>
                  <a:pt x="1470914" y="793241"/>
                </a:lnTo>
                <a:lnTo>
                  <a:pt x="1433322" y="812672"/>
                </a:lnTo>
                <a:lnTo>
                  <a:pt x="1390015" y="819657"/>
                </a:lnTo>
                <a:lnTo>
                  <a:pt x="136906" y="819657"/>
                </a:lnTo>
                <a:lnTo>
                  <a:pt x="93599" y="812672"/>
                </a:lnTo>
                <a:lnTo>
                  <a:pt x="56007" y="793241"/>
                </a:lnTo>
                <a:lnTo>
                  <a:pt x="26416" y="763650"/>
                </a:lnTo>
                <a:lnTo>
                  <a:pt x="6985" y="726185"/>
                </a:lnTo>
                <a:lnTo>
                  <a:pt x="0" y="683005"/>
                </a:lnTo>
                <a:lnTo>
                  <a:pt x="0" y="136651"/>
                </a:lnTo>
                <a:close/>
              </a:path>
            </a:pathLst>
          </a:custGeom>
          <a:noFill/>
          <a:ln w="12175" cap="flat" cmpd="sng">
            <a:solidFill>
              <a:srgbClr val="1A76B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81" name="Google Shape;881;p15"/>
          <p:cNvSpPr txBox="1"/>
          <p:nvPr/>
        </p:nvSpPr>
        <p:spPr>
          <a:xfrm>
            <a:off x="15393606" y="3306830"/>
            <a:ext cx="631508" cy="450123"/>
          </a:xfrm>
          <a:prstGeom prst="rect">
            <a:avLst/>
          </a:prstGeom>
          <a:noFill/>
          <a:ln>
            <a:noFill/>
          </a:ln>
        </p:spPr>
        <p:txBody>
          <a:bodyPr spcFirstLastPara="1" wrap="square" lIns="0" tIns="19050" rIns="0" bIns="0" anchor="t" anchorCtr="0">
            <a:spAutoFit/>
          </a:bodyPr>
          <a:lstStyle/>
          <a:p>
            <a:pPr marL="19050" marR="0" lvl="0" indent="0" algn="l" rtl="0">
              <a:lnSpc>
                <a:spcPct val="100000"/>
              </a:lnSpc>
              <a:spcBef>
                <a:spcPts val="0"/>
              </a:spcBef>
              <a:spcAft>
                <a:spcPts val="0"/>
              </a:spcAft>
              <a:buClr>
                <a:srgbClr val="000000"/>
              </a:buClr>
              <a:buSzPts val="2700"/>
              <a:buFont typeface="Arial"/>
              <a:buNone/>
            </a:pPr>
            <a:r>
              <a:rPr lang="en-US" sz="2700" b="1" i="0" u="none" strike="noStrike" cap="none">
                <a:solidFill>
                  <a:srgbClr val="000000"/>
                </a:solidFill>
                <a:latin typeface="Calibri"/>
                <a:ea typeface="Calibri"/>
                <a:cs typeface="Calibri"/>
                <a:sym typeface="Calibri"/>
              </a:rPr>
              <a:t>4</a:t>
            </a:r>
            <a:r>
              <a:rPr lang="en-US" sz="2800" b="1" i="0" u="none" strike="noStrike" cap="none">
                <a:solidFill>
                  <a:srgbClr val="000000"/>
                </a:solidFill>
                <a:latin typeface="Calibri"/>
                <a:ea typeface="Calibri"/>
                <a:cs typeface="Calibri"/>
                <a:sym typeface="Calibri"/>
              </a:rPr>
              <a:t>%</a:t>
            </a:r>
            <a:endParaRPr sz="2800" b="1" i="0" u="none" strike="noStrike" cap="none">
              <a:solidFill>
                <a:srgbClr val="000000"/>
              </a:solidFill>
              <a:latin typeface="Calibri"/>
              <a:ea typeface="Calibri"/>
              <a:cs typeface="Calibri"/>
              <a:sym typeface="Calibri"/>
            </a:endParaRPr>
          </a:p>
        </p:txBody>
      </p:sp>
      <p:sp>
        <p:nvSpPr>
          <p:cNvPr id="882" name="Google Shape;882;p15"/>
          <p:cNvSpPr txBox="1"/>
          <p:nvPr/>
        </p:nvSpPr>
        <p:spPr>
          <a:xfrm>
            <a:off x="10869326" y="3303728"/>
            <a:ext cx="632460" cy="450123"/>
          </a:xfrm>
          <a:prstGeom prst="rect">
            <a:avLst/>
          </a:prstGeom>
          <a:noFill/>
          <a:ln>
            <a:noFill/>
          </a:ln>
        </p:spPr>
        <p:txBody>
          <a:bodyPr spcFirstLastPara="1" wrap="square" lIns="0" tIns="19050" rIns="0" bIns="0" anchor="t" anchorCtr="0">
            <a:spAutoFit/>
          </a:bodyPr>
          <a:lstStyle/>
          <a:p>
            <a:pPr marL="19050" marR="0" lvl="0" indent="0" algn="l" rtl="0">
              <a:lnSpc>
                <a:spcPct val="100000"/>
              </a:lnSpc>
              <a:spcBef>
                <a:spcPts val="0"/>
              </a:spcBef>
              <a:spcAft>
                <a:spcPts val="0"/>
              </a:spcAft>
              <a:buClr>
                <a:srgbClr val="000000"/>
              </a:buClr>
              <a:buSzPts val="2700"/>
              <a:buFont typeface="Arial"/>
              <a:buNone/>
            </a:pPr>
            <a:r>
              <a:rPr lang="en-US" sz="2700" b="1" i="0" u="none" strike="noStrike" cap="none" dirty="0">
                <a:solidFill>
                  <a:srgbClr val="000000"/>
                </a:solidFill>
                <a:latin typeface="Calibri"/>
                <a:ea typeface="Calibri"/>
                <a:cs typeface="Calibri"/>
                <a:sym typeface="Calibri"/>
              </a:rPr>
              <a:t>58</a:t>
            </a:r>
            <a:r>
              <a:rPr lang="en-US" sz="2800" b="1" i="0" u="none" strike="noStrike" cap="none" dirty="0">
                <a:solidFill>
                  <a:srgbClr val="000000"/>
                </a:solidFill>
                <a:latin typeface="Calibri"/>
                <a:ea typeface="Calibri"/>
                <a:cs typeface="Calibri"/>
                <a:sym typeface="Calibri"/>
              </a:rPr>
              <a:t>%</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83" name="Google Shape;883;p15"/>
          <p:cNvSpPr txBox="1"/>
          <p:nvPr/>
        </p:nvSpPr>
        <p:spPr>
          <a:xfrm>
            <a:off x="6937307" y="4672722"/>
            <a:ext cx="920593" cy="434734"/>
          </a:xfrm>
          <a:prstGeom prst="rect">
            <a:avLst/>
          </a:prstGeom>
          <a:noFill/>
          <a:ln>
            <a:noFill/>
          </a:ln>
        </p:spPr>
        <p:txBody>
          <a:bodyPr spcFirstLastPara="1" wrap="square" lIns="0" tIns="19050" rIns="0" bIns="0" anchor="t" anchorCtr="0">
            <a:spAutoFit/>
          </a:bodyPr>
          <a:lstStyle/>
          <a:p>
            <a:pPr marL="19050" marR="0" lvl="0" indent="0" algn="l" rtl="0">
              <a:lnSpc>
                <a:spcPct val="100000"/>
              </a:lnSpc>
              <a:spcBef>
                <a:spcPts val="0"/>
              </a:spcBef>
              <a:spcAft>
                <a:spcPts val="0"/>
              </a:spcAft>
              <a:buClr>
                <a:srgbClr val="000000"/>
              </a:buClr>
              <a:buSzPts val="2700"/>
              <a:buFont typeface="Arial"/>
              <a:buNone/>
            </a:pPr>
            <a:r>
              <a:rPr lang="en-US" sz="2700" b="1" i="0" u="none" strike="noStrike" cap="none" dirty="0">
                <a:solidFill>
                  <a:srgbClr val="000000"/>
                </a:solidFill>
                <a:latin typeface="Calibri"/>
                <a:ea typeface="Calibri"/>
                <a:cs typeface="Calibri"/>
                <a:sym typeface="Calibri"/>
              </a:rPr>
              <a:t>38</a:t>
            </a:r>
            <a:r>
              <a:rPr lang="en-US" sz="2700" b="0" i="0" u="none" strike="noStrike" cap="none" dirty="0">
                <a:solidFill>
                  <a:srgbClr val="000000"/>
                </a:solidFill>
                <a:latin typeface="Calibri"/>
                <a:ea typeface="Calibri"/>
                <a:cs typeface="Calibri"/>
                <a:sym typeface="Calibri"/>
              </a:rPr>
              <a:t>%</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84" name="Google Shape;884;p15"/>
          <p:cNvSpPr txBox="1"/>
          <p:nvPr/>
        </p:nvSpPr>
        <p:spPr>
          <a:xfrm>
            <a:off x="5843534" y="6406950"/>
            <a:ext cx="2184294" cy="757900"/>
          </a:xfrm>
          <a:prstGeom prst="rect">
            <a:avLst/>
          </a:prstGeom>
          <a:noFill/>
          <a:ln>
            <a:noFill/>
          </a:ln>
        </p:spPr>
        <p:txBody>
          <a:bodyPr spcFirstLastPara="1" wrap="square" lIns="0" tIns="19050" rIns="0" bIns="0" anchor="t" anchorCtr="0">
            <a:spAutoFit/>
          </a:bodyPr>
          <a:lstStyle/>
          <a:p>
            <a:pPr marL="631508" marR="7620" lvl="0" indent="-61341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Direct to the </a:t>
            </a:r>
          </a:p>
          <a:p>
            <a:pPr marL="631508" marR="7620" lvl="0" indent="-61341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end user</a:t>
            </a:r>
            <a:endParaRPr sz="2400" b="0" i="0" u="none" strike="noStrike" cap="none">
              <a:solidFill>
                <a:srgbClr val="000000"/>
              </a:solidFill>
              <a:latin typeface="Calibri"/>
              <a:ea typeface="Calibri"/>
              <a:cs typeface="Calibri"/>
              <a:sym typeface="Calibri"/>
            </a:endParaRPr>
          </a:p>
        </p:txBody>
      </p:sp>
      <p:sp>
        <p:nvSpPr>
          <p:cNvPr id="885" name="Google Shape;885;p15"/>
          <p:cNvSpPr/>
          <p:nvPr/>
        </p:nvSpPr>
        <p:spPr>
          <a:xfrm>
            <a:off x="13257624" y="6148201"/>
            <a:ext cx="3886200" cy="1275398"/>
          </a:xfrm>
          <a:custGeom>
            <a:avLst/>
            <a:gdLst/>
            <a:ahLst/>
            <a:cxnLst/>
            <a:rect l="l" t="t" r="r" b="b"/>
            <a:pathLst>
              <a:path w="2590800" h="850264" extrusionOk="0">
                <a:moveTo>
                  <a:pt x="2448432" y="0"/>
                </a:moveTo>
                <a:lnTo>
                  <a:pt x="141858" y="0"/>
                </a:lnTo>
                <a:lnTo>
                  <a:pt x="97027" y="7239"/>
                </a:lnTo>
                <a:lnTo>
                  <a:pt x="58038" y="27305"/>
                </a:lnTo>
                <a:lnTo>
                  <a:pt x="27431" y="58039"/>
                </a:lnTo>
                <a:lnTo>
                  <a:pt x="7238" y="96901"/>
                </a:lnTo>
                <a:lnTo>
                  <a:pt x="0" y="141605"/>
                </a:lnTo>
                <a:lnTo>
                  <a:pt x="0" y="708279"/>
                </a:lnTo>
                <a:lnTo>
                  <a:pt x="7238" y="752983"/>
                </a:lnTo>
                <a:lnTo>
                  <a:pt x="27431" y="791845"/>
                </a:lnTo>
                <a:lnTo>
                  <a:pt x="58038" y="822579"/>
                </a:lnTo>
                <a:lnTo>
                  <a:pt x="97027" y="842645"/>
                </a:lnTo>
                <a:lnTo>
                  <a:pt x="141858" y="849884"/>
                </a:lnTo>
                <a:lnTo>
                  <a:pt x="2448432" y="849884"/>
                </a:lnTo>
                <a:lnTo>
                  <a:pt x="2493263" y="842645"/>
                </a:lnTo>
                <a:lnTo>
                  <a:pt x="2532126" y="822579"/>
                </a:lnTo>
                <a:lnTo>
                  <a:pt x="2562859" y="791845"/>
                </a:lnTo>
                <a:lnTo>
                  <a:pt x="2583053" y="752983"/>
                </a:lnTo>
                <a:lnTo>
                  <a:pt x="2590291" y="708279"/>
                </a:lnTo>
                <a:lnTo>
                  <a:pt x="2590291" y="141605"/>
                </a:lnTo>
                <a:lnTo>
                  <a:pt x="2583053" y="96901"/>
                </a:lnTo>
                <a:lnTo>
                  <a:pt x="2562859" y="58039"/>
                </a:lnTo>
                <a:lnTo>
                  <a:pt x="2532126" y="27305"/>
                </a:lnTo>
                <a:lnTo>
                  <a:pt x="2493263" y="7239"/>
                </a:lnTo>
                <a:lnTo>
                  <a:pt x="2448432" y="0"/>
                </a:lnTo>
                <a:close/>
              </a:path>
            </a:pathLst>
          </a:custGeom>
          <a:solidFill>
            <a:srgbClr val="FFFFFF"/>
          </a:solidFill>
          <a:ln w="9525" cap="flat" cmpd="sng">
            <a:solidFill>
              <a:srgbClr val="1A76B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86" name="Google Shape;886;p15"/>
          <p:cNvSpPr/>
          <p:nvPr/>
        </p:nvSpPr>
        <p:spPr>
          <a:xfrm>
            <a:off x="13257624" y="6148201"/>
            <a:ext cx="3886200" cy="1275398"/>
          </a:xfrm>
          <a:custGeom>
            <a:avLst/>
            <a:gdLst/>
            <a:ahLst/>
            <a:cxnLst/>
            <a:rect l="l" t="t" r="r" b="b"/>
            <a:pathLst>
              <a:path w="2590800" h="850264" extrusionOk="0">
                <a:moveTo>
                  <a:pt x="0" y="141605"/>
                </a:moveTo>
                <a:lnTo>
                  <a:pt x="7238" y="96901"/>
                </a:lnTo>
                <a:lnTo>
                  <a:pt x="27431" y="58039"/>
                </a:lnTo>
                <a:lnTo>
                  <a:pt x="58038" y="27305"/>
                </a:lnTo>
                <a:lnTo>
                  <a:pt x="97027" y="7239"/>
                </a:lnTo>
                <a:lnTo>
                  <a:pt x="141858" y="0"/>
                </a:lnTo>
                <a:lnTo>
                  <a:pt x="2448432" y="0"/>
                </a:lnTo>
                <a:lnTo>
                  <a:pt x="2493263" y="7239"/>
                </a:lnTo>
                <a:lnTo>
                  <a:pt x="2532126" y="27305"/>
                </a:lnTo>
                <a:lnTo>
                  <a:pt x="2562859" y="58039"/>
                </a:lnTo>
                <a:lnTo>
                  <a:pt x="2583053" y="96901"/>
                </a:lnTo>
                <a:lnTo>
                  <a:pt x="2590291" y="141605"/>
                </a:lnTo>
                <a:lnTo>
                  <a:pt x="2590291" y="708279"/>
                </a:lnTo>
                <a:lnTo>
                  <a:pt x="2583053" y="752983"/>
                </a:lnTo>
                <a:lnTo>
                  <a:pt x="2562859" y="791845"/>
                </a:lnTo>
                <a:lnTo>
                  <a:pt x="2532126" y="822579"/>
                </a:lnTo>
                <a:lnTo>
                  <a:pt x="2493263" y="842645"/>
                </a:lnTo>
                <a:lnTo>
                  <a:pt x="2448432" y="849884"/>
                </a:lnTo>
                <a:lnTo>
                  <a:pt x="141858" y="849884"/>
                </a:lnTo>
                <a:lnTo>
                  <a:pt x="97027" y="842645"/>
                </a:lnTo>
                <a:lnTo>
                  <a:pt x="58038" y="822579"/>
                </a:lnTo>
                <a:lnTo>
                  <a:pt x="27431" y="791845"/>
                </a:lnTo>
                <a:lnTo>
                  <a:pt x="7238" y="752983"/>
                </a:lnTo>
                <a:lnTo>
                  <a:pt x="0" y="708279"/>
                </a:lnTo>
                <a:lnTo>
                  <a:pt x="0" y="141605"/>
                </a:lnTo>
                <a:close/>
              </a:path>
            </a:pathLst>
          </a:custGeom>
          <a:noFill/>
          <a:ln w="12175" cap="flat" cmpd="sng">
            <a:solidFill>
              <a:srgbClr val="0370D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87" name="Google Shape;887;p15"/>
          <p:cNvSpPr txBox="1"/>
          <p:nvPr/>
        </p:nvSpPr>
        <p:spPr>
          <a:xfrm>
            <a:off x="13482795" y="6313935"/>
            <a:ext cx="3409950" cy="757900"/>
          </a:xfrm>
          <a:prstGeom prst="rect">
            <a:avLst/>
          </a:prstGeom>
          <a:noFill/>
          <a:ln>
            <a:noFill/>
          </a:ln>
        </p:spPr>
        <p:txBody>
          <a:bodyPr spcFirstLastPara="1" wrap="square" lIns="0" tIns="19050" rIns="0" bIns="0" anchor="t" anchorCtr="0">
            <a:spAutoFit/>
          </a:bodyPr>
          <a:lstStyle/>
          <a:p>
            <a:pPr marL="141922"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Through traders/ large</a:t>
            </a:r>
            <a:endParaRPr sz="2400" b="0" i="0" u="none" strike="noStrike" cap="none">
              <a:solidFill>
                <a:srgbClr val="000000"/>
              </a:solidFill>
              <a:latin typeface="Calibri"/>
              <a:ea typeface="Calibri"/>
              <a:cs typeface="Calibri"/>
              <a:sym typeface="Calibri"/>
            </a:endParaRPr>
          </a:p>
          <a:p>
            <a:pPr marL="1905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distributors/wholesalers</a:t>
            </a:r>
            <a:endParaRPr sz="2400" b="0" i="0" u="none" strike="noStrike" cap="none">
              <a:solidFill>
                <a:srgbClr val="000000"/>
              </a:solidFill>
              <a:latin typeface="Calibri"/>
              <a:ea typeface="Calibri"/>
              <a:cs typeface="Calibri"/>
              <a:sym typeface="Calibri"/>
            </a:endParaRPr>
          </a:p>
        </p:txBody>
      </p:sp>
      <p:sp>
        <p:nvSpPr>
          <p:cNvPr id="888" name="Google Shape;888;p15"/>
          <p:cNvSpPr/>
          <p:nvPr/>
        </p:nvSpPr>
        <p:spPr>
          <a:xfrm>
            <a:off x="8887712" y="3149473"/>
            <a:ext cx="6392228" cy="4762"/>
          </a:xfrm>
          <a:custGeom>
            <a:avLst/>
            <a:gdLst/>
            <a:ahLst/>
            <a:cxnLst/>
            <a:rect l="l" t="t" r="r" b="b"/>
            <a:pathLst>
              <a:path w="4261484" h="3175" extrusionOk="0">
                <a:moveTo>
                  <a:pt x="0" y="0"/>
                </a:moveTo>
                <a:lnTo>
                  <a:pt x="4261104" y="2921"/>
                </a:lnTo>
              </a:path>
            </a:pathLst>
          </a:custGeom>
          <a:noFill/>
          <a:ln w="9525" cap="flat" cmpd="sng">
            <a:solidFill>
              <a:srgbClr val="1A76B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89" name="Google Shape;889;p15"/>
          <p:cNvSpPr/>
          <p:nvPr/>
        </p:nvSpPr>
        <p:spPr>
          <a:xfrm>
            <a:off x="4605115" y="2048892"/>
            <a:ext cx="2075498" cy="0"/>
          </a:xfrm>
          <a:custGeom>
            <a:avLst/>
            <a:gdLst/>
            <a:ahLst/>
            <a:cxnLst/>
            <a:rect l="l" t="t" r="r" b="b"/>
            <a:pathLst>
              <a:path w="1383664" h="15240" extrusionOk="0">
                <a:moveTo>
                  <a:pt x="0" y="0"/>
                </a:moveTo>
                <a:lnTo>
                  <a:pt x="1383665" y="0"/>
                </a:lnTo>
              </a:path>
            </a:pathLst>
          </a:custGeom>
          <a:noFill/>
          <a:ln w="9525" cap="flat" cmpd="sng">
            <a:solidFill>
              <a:srgbClr val="1A76B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90" name="Google Shape;890;p15"/>
          <p:cNvSpPr/>
          <p:nvPr/>
        </p:nvSpPr>
        <p:spPr>
          <a:xfrm>
            <a:off x="6613492" y="2051668"/>
            <a:ext cx="115200" cy="504000"/>
          </a:xfrm>
          <a:custGeom>
            <a:avLst/>
            <a:gdLst/>
            <a:ahLst/>
            <a:cxnLst/>
            <a:rect l="l" t="t" r="r" b="b"/>
            <a:pathLst>
              <a:path w="76200" h="335280" extrusionOk="0">
                <a:moveTo>
                  <a:pt x="76200" y="258203"/>
                </a:moveTo>
                <a:lnTo>
                  <a:pt x="44450" y="258203"/>
                </a:lnTo>
                <a:lnTo>
                  <a:pt x="44450" y="0"/>
                </a:lnTo>
                <a:lnTo>
                  <a:pt x="31750" y="0"/>
                </a:lnTo>
                <a:lnTo>
                  <a:pt x="31750" y="258203"/>
                </a:lnTo>
                <a:lnTo>
                  <a:pt x="0" y="258203"/>
                </a:lnTo>
                <a:lnTo>
                  <a:pt x="38100" y="334784"/>
                </a:lnTo>
                <a:lnTo>
                  <a:pt x="69850" y="270903"/>
                </a:lnTo>
                <a:lnTo>
                  <a:pt x="76200" y="258203"/>
                </a:lnTo>
                <a:close/>
              </a:path>
            </a:pathLst>
          </a:custGeom>
          <a:solidFill>
            <a:srgbClr val="5B9BD3"/>
          </a:solidFill>
          <a:ln>
            <a:solidFill>
              <a:srgbClr val="1A76B1"/>
            </a:solid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cxnSp>
        <p:nvCxnSpPr>
          <p:cNvPr id="891" name="Google Shape;891;p15"/>
          <p:cNvCxnSpPr/>
          <p:nvPr/>
        </p:nvCxnSpPr>
        <p:spPr>
          <a:xfrm>
            <a:off x="10736169" y="3154235"/>
            <a:ext cx="4190" cy="718634"/>
          </a:xfrm>
          <a:prstGeom prst="straightConnector1">
            <a:avLst/>
          </a:prstGeom>
          <a:noFill/>
          <a:ln w="12700" cap="flat" cmpd="sng">
            <a:solidFill>
              <a:srgbClr val="1A76B1"/>
            </a:solidFill>
            <a:prstDash val="solid"/>
            <a:round/>
            <a:headEnd type="none" w="sm" len="sm"/>
            <a:tailEnd type="triangle" w="med" len="med"/>
          </a:ln>
        </p:spPr>
      </p:cxnSp>
      <p:cxnSp>
        <p:nvCxnSpPr>
          <p:cNvPr id="892" name="Google Shape;892;p15"/>
          <p:cNvCxnSpPr/>
          <p:nvPr/>
        </p:nvCxnSpPr>
        <p:spPr>
          <a:xfrm>
            <a:off x="15273726" y="3141852"/>
            <a:ext cx="0" cy="753876"/>
          </a:xfrm>
          <a:prstGeom prst="straightConnector1">
            <a:avLst/>
          </a:prstGeom>
          <a:noFill/>
          <a:ln w="9525" cap="flat" cmpd="sng">
            <a:solidFill>
              <a:srgbClr val="1A76B1"/>
            </a:solidFill>
            <a:prstDash val="solid"/>
            <a:round/>
            <a:headEnd type="none" w="sm" len="sm"/>
            <a:tailEnd type="triangle" w="med" len="med"/>
          </a:ln>
        </p:spPr>
      </p:cxnSp>
      <p:sp>
        <p:nvSpPr>
          <p:cNvPr id="3" name="Title 2">
            <a:extLst>
              <a:ext uri="{FF2B5EF4-FFF2-40B4-BE49-F238E27FC236}">
                <a16:creationId xmlns:a16="http://schemas.microsoft.com/office/drawing/2014/main" id="{15AD2417-53EC-00A1-0A01-B78DC44FED64}"/>
              </a:ext>
            </a:extLst>
          </p:cNvPr>
          <p:cNvSpPr>
            <a:spLocks noGrp="1"/>
          </p:cNvSpPr>
          <p:nvPr>
            <p:ph type="title"/>
          </p:nvPr>
        </p:nvSpPr>
        <p:spPr/>
        <p:txBody>
          <a:bodyPr/>
          <a:lstStyle/>
          <a:p>
            <a:pPr>
              <a:buClr>
                <a:schemeClr val="lt1"/>
              </a:buClr>
              <a:buSzPts val="4400"/>
            </a:pPr>
            <a:r>
              <a:rPr lang="en-US" sz="4400" spc="20" dirty="0">
                <a:solidFill>
                  <a:srgbClr val="FFFFFF"/>
                </a:solidFill>
                <a:latin typeface="+mn-lt"/>
                <a:sym typeface="Dosis"/>
              </a:rPr>
              <a:t>Customer delivery value chain</a:t>
            </a:r>
            <a:endParaRPr lang="en-IN" sz="4400" spc="20" dirty="0">
              <a:solidFill>
                <a:srgbClr val="FFFFFF"/>
              </a:solidFill>
              <a:latin typeface="+mn-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900" name="Google Shape;900;p67"/>
          <p:cNvSpPr txBox="1"/>
          <p:nvPr/>
        </p:nvSpPr>
        <p:spPr>
          <a:xfrm>
            <a:off x="249633" y="1672147"/>
            <a:ext cx="10502310" cy="678560"/>
          </a:xfrm>
          <a:prstGeom prst="rect">
            <a:avLst/>
          </a:prstGeom>
          <a:solidFill>
            <a:srgbClr val="1A76B1"/>
          </a:solidFill>
          <a:ln>
            <a:noFill/>
          </a:ln>
          <a:effectLst>
            <a:outerShdw blurRad="149987" dist="250190" dir="8460000" algn="ctr">
              <a:srgbClr val="000000">
                <a:alpha val="27450"/>
              </a:srgbClr>
            </a:outerShdw>
          </a:effectLst>
        </p:spPr>
        <p:txBody>
          <a:bodyPr spcFirstLastPara="1" wrap="square" lIns="137125" tIns="137125" rIns="137125" bIns="137125" anchor="t"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Dosis"/>
            </a:endParaRPr>
          </a:p>
        </p:txBody>
      </p:sp>
      <p:cxnSp>
        <p:nvCxnSpPr>
          <p:cNvPr id="901" name="Google Shape;901;p67"/>
          <p:cNvCxnSpPr/>
          <p:nvPr/>
        </p:nvCxnSpPr>
        <p:spPr>
          <a:xfrm>
            <a:off x="11290056" y="1672147"/>
            <a:ext cx="0" cy="6086272"/>
          </a:xfrm>
          <a:prstGeom prst="straightConnector1">
            <a:avLst/>
          </a:prstGeom>
          <a:noFill/>
          <a:ln w="9525" cap="flat" cmpd="sng">
            <a:solidFill>
              <a:srgbClr val="4A7DBA"/>
            </a:solidFill>
            <a:prstDash val="solid"/>
            <a:round/>
            <a:headEnd type="none" w="sm" len="sm"/>
            <a:tailEnd type="none" w="sm" len="sm"/>
          </a:ln>
        </p:spPr>
      </p:cxnSp>
      <p:cxnSp>
        <p:nvCxnSpPr>
          <p:cNvPr id="902" name="Google Shape;902;p67"/>
          <p:cNvCxnSpPr/>
          <p:nvPr/>
        </p:nvCxnSpPr>
        <p:spPr>
          <a:xfrm rot="10800000">
            <a:off x="-2" y="8016421"/>
            <a:ext cx="18288000" cy="0"/>
          </a:xfrm>
          <a:prstGeom prst="straightConnector1">
            <a:avLst/>
          </a:prstGeom>
          <a:noFill/>
          <a:ln w="9525" cap="flat" cmpd="sng">
            <a:solidFill>
              <a:srgbClr val="4A7DBA"/>
            </a:solidFill>
            <a:prstDash val="solid"/>
            <a:round/>
            <a:headEnd type="none" w="sm" len="sm"/>
            <a:tailEnd type="none" w="sm" len="sm"/>
          </a:ln>
        </p:spPr>
      </p:cxnSp>
      <p:sp>
        <p:nvSpPr>
          <p:cNvPr id="903" name="Google Shape;903;p67"/>
          <p:cNvSpPr txBox="1"/>
          <p:nvPr/>
        </p:nvSpPr>
        <p:spPr>
          <a:xfrm>
            <a:off x="2272361" y="1747811"/>
            <a:ext cx="645685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ea typeface="Calibri" panose="020F0502020204030204" pitchFamily="34" charset="0"/>
                <a:cs typeface="Calibri" panose="020F0502020204030204" pitchFamily="34" charset="0"/>
                <a:sym typeface="Arial"/>
              </a:rPr>
              <a:t>Customers Reached</a:t>
            </a:r>
            <a:endParaRPr sz="1400" b="0" i="0" u="none" strike="noStrike" cap="none" dirty="0">
              <a:solidFill>
                <a:srgbClr val="000000"/>
              </a:solidFill>
              <a:ea typeface="Calibri" panose="020F0502020204030204" pitchFamily="34" charset="0"/>
              <a:cs typeface="Calibri" panose="020F0502020204030204" pitchFamily="34" charset="0"/>
              <a:sym typeface="Arial"/>
            </a:endParaRPr>
          </a:p>
        </p:txBody>
      </p:sp>
      <p:sp>
        <p:nvSpPr>
          <p:cNvPr id="904" name="Google Shape;904;p67"/>
          <p:cNvSpPr txBox="1"/>
          <p:nvPr/>
        </p:nvSpPr>
        <p:spPr>
          <a:xfrm>
            <a:off x="11729637" y="7476242"/>
            <a:ext cx="6441394" cy="344326"/>
          </a:xfrm>
          <a:prstGeom prst="rect">
            <a:avLst/>
          </a:prstGeom>
          <a:noFill/>
          <a:ln>
            <a:noFill/>
          </a:ln>
        </p:spPr>
        <p:txBody>
          <a:bodyPr spcFirstLastPara="1" wrap="square" lIns="0" tIns="20950" rIns="0" bIns="0" anchor="t" anchorCtr="0">
            <a:spAutoFit/>
          </a:bodyPr>
          <a:lstStyle/>
          <a:p>
            <a:pPr marL="19050" marR="0" lvl="0" indent="0" algn="ctr" rtl="0">
              <a:lnSpc>
                <a:spcPct val="100000"/>
              </a:lnSpc>
              <a:spcBef>
                <a:spcPts val="0"/>
              </a:spcBef>
              <a:spcAft>
                <a:spcPts val="0"/>
              </a:spcAft>
              <a:buClr>
                <a:srgbClr val="000000"/>
              </a:buClr>
              <a:buSzPts val="2100"/>
              <a:buFont typeface="Arial"/>
              <a:buNone/>
            </a:pPr>
            <a:r>
              <a:rPr lang="en-US" sz="2100" b="0" i="0" u="none" strike="noStrike" cap="none" dirty="0">
                <a:solidFill>
                  <a:srgbClr val="000000"/>
                </a:solidFill>
                <a:ea typeface="Calibri" panose="020F0502020204030204" pitchFamily="34" charset="0"/>
                <a:cs typeface="Calibri" panose="020F0502020204030204" pitchFamily="34" charset="0"/>
                <a:sym typeface="Arial"/>
              </a:rPr>
              <a:t>Our focus is mainly on DDP in delivery terms.</a:t>
            </a:r>
            <a:endParaRPr sz="2100" b="0" i="0" u="none" strike="noStrike" cap="none" dirty="0">
              <a:solidFill>
                <a:srgbClr val="000000"/>
              </a:solidFill>
              <a:ea typeface="Calibri" panose="020F0502020204030204" pitchFamily="34" charset="0"/>
              <a:cs typeface="Calibri" panose="020F0502020204030204" pitchFamily="34" charset="0"/>
              <a:sym typeface="Arial"/>
            </a:endParaRPr>
          </a:p>
        </p:txBody>
      </p:sp>
      <p:sp>
        <p:nvSpPr>
          <p:cNvPr id="905" name="Google Shape;905;p67"/>
          <p:cNvSpPr txBox="1"/>
          <p:nvPr/>
        </p:nvSpPr>
        <p:spPr>
          <a:xfrm>
            <a:off x="11508107" y="1672147"/>
            <a:ext cx="6305198" cy="678560"/>
          </a:xfrm>
          <a:prstGeom prst="rect">
            <a:avLst/>
          </a:prstGeom>
          <a:solidFill>
            <a:srgbClr val="038F01"/>
          </a:solidFill>
          <a:ln>
            <a:noFill/>
          </a:ln>
          <a:effectLst>
            <a:outerShdw blurRad="149987" dist="250190" dir="8460000" algn="ctr">
              <a:srgbClr val="000000">
                <a:alpha val="27450"/>
              </a:srgbClr>
            </a:outerShdw>
          </a:effectLst>
        </p:spPr>
        <p:txBody>
          <a:bodyPr spcFirstLastPara="1" wrap="square" lIns="137125" tIns="137125" rIns="137125" bIns="137125" anchor="t"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Dosis"/>
            </a:endParaRPr>
          </a:p>
        </p:txBody>
      </p:sp>
      <p:sp>
        <p:nvSpPr>
          <p:cNvPr id="906" name="Google Shape;906;p67"/>
          <p:cNvSpPr txBox="1"/>
          <p:nvPr/>
        </p:nvSpPr>
        <p:spPr>
          <a:xfrm>
            <a:off x="11898229" y="1735349"/>
            <a:ext cx="552495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ea typeface="Calibri" panose="020F0502020204030204" pitchFamily="34" charset="0"/>
                <a:cs typeface="Calibri" panose="020F0502020204030204" pitchFamily="34" charset="0"/>
                <a:sym typeface="Arial"/>
              </a:rPr>
              <a:t>Delivery Incoterms</a:t>
            </a:r>
            <a:endParaRPr sz="1400" b="0" i="0" u="none" strike="noStrike" cap="none" dirty="0">
              <a:solidFill>
                <a:srgbClr val="000000"/>
              </a:solidFill>
              <a:ea typeface="Calibri" panose="020F0502020204030204" pitchFamily="34" charset="0"/>
              <a:cs typeface="Calibri" panose="020F0502020204030204" pitchFamily="34" charset="0"/>
              <a:sym typeface="Arial"/>
            </a:endParaRPr>
          </a:p>
        </p:txBody>
      </p:sp>
      <p:graphicFrame>
        <p:nvGraphicFramePr>
          <p:cNvPr id="907" name="Google Shape;907;p67"/>
          <p:cNvGraphicFramePr/>
          <p:nvPr>
            <p:extLst>
              <p:ext uri="{D42A27DB-BD31-4B8C-83A1-F6EECF244321}">
                <p14:modId xmlns:p14="http://schemas.microsoft.com/office/powerpoint/2010/main" val="3588994476"/>
              </p:ext>
            </p:extLst>
          </p:nvPr>
        </p:nvGraphicFramePr>
        <p:xfrm>
          <a:off x="11489664" y="2624336"/>
          <a:ext cx="6042180" cy="5024070"/>
        </p:xfrm>
        <a:graphic>
          <a:graphicData uri="http://schemas.openxmlformats.org/drawingml/2006/chart">
            <c:chart xmlns:c="http://schemas.openxmlformats.org/drawingml/2006/chart" xmlns:r="http://schemas.openxmlformats.org/officeDocument/2006/relationships" r:id="rId3"/>
          </a:graphicData>
        </a:graphic>
      </p:graphicFrame>
      <p:sp>
        <p:nvSpPr>
          <p:cNvPr id="908" name="Google Shape;908;p67"/>
          <p:cNvSpPr txBox="1"/>
          <p:nvPr/>
        </p:nvSpPr>
        <p:spPr>
          <a:xfrm>
            <a:off x="332678" y="7567134"/>
            <a:ext cx="10034784" cy="334707"/>
          </a:xfrm>
          <a:prstGeom prst="rect">
            <a:avLst/>
          </a:prstGeom>
          <a:noFill/>
          <a:ln>
            <a:noFill/>
          </a:ln>
        </p:spPr>
        <p:txBody>
          <a:bodyPr spcFirstLastPara="1" wrap="square" lIns="0" tIns="26650" rIns="0" bIns="0" anchor="t" anchorCtr="0">
            <a:spAutoFit/>
          </a:bodyPr>
          <a:lstStyle/>
          <a:p>
            <a:pPr marL="2540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00000"/>
                </a:solidFill>
                <a:ea typeface="Calibri" panose="020F0502020204030204" pitchFamily="34" charset="0"/>
                <a:cs typeface="Calibri" panose="020F0502020204030204" pitchFamily="34" charset="0"/>
                <a:sym typeface="Arial"/>
              </a:rPr>
              <a:t>*Customers reached till Mar 2025 annualized.</a:t>
            </a:r>
            <a:endParaRPr sz="2000" b="0" i="0" u="none" strike="noStrike" cap="none" dirty="0">
              <a:solidFill>
                <a:srgbClr val="000000"/>
              </a:solidFill>
              <a:ea typeface="Calibri" panose="020F0502020204030204" pitchFamily="34" charset="0"/>
              <a:cs typeface="Calibri" panose="020F0502020204030204" pitchFamily="34" charset="0"/>
              <a:sym typeface="Arial"/>
            </a:endParaRPr>
          </a:p>
        </p:txBody>
      </p:sp>
      <p:graphicFrame>
        <p:nvGraphicFramePr>
          <p:cNvPr id="910" name="Google Shape;910;p67"/>
          <p:cNvGraphicFramePr/>
          <p:nvPr>
            <p:extLst>
              <p:ext uri="{D42A27DB-BD31-4B8C-83A1-F6EECF244321}">
                <p14:modId xmlns:p14="http://schemas.microsoft.com/office/powerpoint/2010/main" val="910027818"/>
              </p:ext>
            </p:extLst>
          </p:nvPr>
        </p:nvGraphicFramePr>
        <p:xfrm>
          <a:off x="3855720" y="7820568"/>
          <a:ext cx="11870189" cy="1822358"/>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B77B96B8-F8A4-C0E1-4B19-672DE4118413}"/>
              </a:ext>
            </a:extLst>
          </p:cNvPr>
          <p:cNvSpPr>
            <a:spLocks noGrp="1"/>
          </p:cNvSpPr>
          <p:nvPr>
            <p:ph type="title"/>
          </p:nvPr>
        </p:nvSpPr>
        <p:spPr/>
        <p:txBody>
          <a:bodyPr/>
          <a:lstStyle/>
          <a:p>
            <a:r>
              <a:rPr lang="en-US" sz="4400" spc="20" dirty="0">
                <a:solidFill>
                  <a:srgbClr val="FFFFFF"/>
                </a:solidFill>
                <a:latin typeface="+mn-lt"/>
                <a:sym typeface="Dosis"/>
              </a:rPr>
              <a:t>Customer reach and revenue analysis</a:t>
            </a:r>
            <a:endParaRPr lang="en-IN" sz="4400" spc="20" dirty="0">
              <a:solidFill>
                <a:srgbClr val="FFFFFF"/>
              </a:solidFill>
              <a:latin typeface="+mn-lt"/>
            </a:endParaRPr>
          </a:p>
        </p:txBody>
      </p:sp>
      <p:graphicFrame>
        <p:nvGraphicFramePr>
          <p:cNvPr id="7" name="Chart 6">
            <a:extLst>
              <a:ext uri="{FF2B5EF4-FFF2-40B4-BE49-F238E27FC236}">
                <a16:creationId xmlns:a16="http://schemas.microsoft.com/office/drawing/2014/main" id="{FE0D905D-4734-D42F-DAD2-C71BAD5AAFD9}"/>
              </a:ext>
            </a:extLst>
          </p:cNvPr>
          <p:cNvGraphicFramePr/>
          <p:nvPr>
            <p:extLst>
              <p:ext uri="{D42A27DB-BD31-4B8C-83A1-F6EECF244321}">
                <p14:modId xmlns:p14="http://schemas.microsoft.com/office/powerpoint/2010/main" val="4000721404"/>
              </p:ext>
            </p:extLst>
          </p:nvPr>
        </p:nvGraphicFramePr>
        <p:xfrm>
          <a:off x="332678" y="2571922"/>
          <a:ext cx="10502310" cy="4915535"/>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74143-0D8E-1C40-D31B-11355F367555}"/>
            </a:ext>
          </a:extLst>
        </p:cNvPr>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id="{7EEA83A8-5A25-847D-A3F3-56A733533DA3}"/>
              </a:ext>
            </a:extLst>
          </p:cNvPr>
          <p:cNvSpPr/>
          <p:nvPr/>
        </p:nvSpPr>
        <p:spPr>
          <a:xfrm>
            <a:off x="11556296" y="3505508"/>
            <a:ext cx="5852160" cy="1637992"/>
          </a:xfrm>
          <a:prstGeom prst="roundRect">
            <a:avLst/>
          </a:prstGeom>
          <a:solidFill>
            <a:srgbClr val="E5F8FF">
              <a:alpha val="64706"/>
            </a:srgbClr>
          </a:solidFill>
          <a:ln w="12700" cap="flat" cmpd="sng">
            <a:solidFill>
              <a:srgbClr val="25567E"/>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lang="en-IN">
              <a:solidFill>
                <a:schemeClr val="dk1"/>
              </a:solidFill>
              <a:latin typeface="Calibri"/>
              <a:ea typeface="Calibri"/>
              <a:cs typeface="Calibri"/>
            </a:endParaRPr>
          </a:p>
        </p:txBody>
      </p:sp>
      <p:sp>
        <p:nvSpPr>
          <p:cNvPr id="51" name="Rectangle: Rounded Corners 50">
            <a:extLst>
              <a:ext uri="{FF2B5EF4-FFF2-40B4-BE49-F238E27FC236}">
                <a16:creationId xmlns:a16="http://schemas.microsoft.com/office/drawing/2014/main" id="{3F7D2F38-8E1E-9AF0-82E4-31352656B18E}"/>
              </a:ext>
            </a:extLst>
          </p:cNvPr>
          <p:cNvSpPr/>
          <p:nvPr/>
        </p:nvSpPr>
        <p:spPr>
          <a:xfrm>
            <a:off x="11556296" y="5463102"/>
            <a:ext cx="5852160" cy="1637992"/>
          </a:xfrm>
          <a:prstGeom prst="roundRect">
            <a:avLst/>
          </a:prstGeom>
          <a:solidFill>
            <a:schemeClr val="bg1">
              <a:alpha val="64706"/>
            </a:schemeClr>
          </a:solidFill>
          <a:ln w="12700" cap="flat" cmpd="sng">
            <a:solidFill>
              <a:srgbClr val="25567E"/>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lang="en-IN">
              <a:solidFill>
                <a:schemeClr val="dk1"/>
              </a:solidFill>
              <a:latin typeface="Calibri"/>
              <a:ea typeface="Calibri"/>
              <a:cs typeface="Calibri"/>
            </a:endParaRPr>
          </a:p>
        </p:txBody>
      </p:sp>
      <p:sp>
        <p:nvSpPr>
          <p:cNvPr id="52" name="Rectangle: Rounded Corners 51">
            <a:extLst>
              <a:ext uri="{FF2B5EF4-FFF2-40B4-BE49-F238E27FC236}">
                <a16:creationId xmlns:a16="http://schemas.microsoft.com/office/drawing/2014/main" id="{54F40AF0-20B8-3C82-52E1-280F0B370180}"/>
              </a:ext>
            </a:extLst>
          </p:cNvPr>
          <p:cNvSpPr/>
          <p:nvPr/>
        </p:nvSpPr>
        <p:spPr>
          <a:xfrm>
            <a:off x="11556296" y="7359578"/>
            <a:ext cx="5852160" cy="1637992"/>
          </a:xfrm>
          <a:prstGeom prst="roundRect">
            <a:avLst/>
          </a:prstGeom>
          <a:solidFill>
            <a:srgbClr val="E5F8FF">
              <a:alpha val="64706"/>
            </a:srgbClr>
          </a:solidFill>
          <a:ln w="12700" cap="flat" cmpd="sng">
            <a:solidFill>
              <a:srgbClr val="25567E"/>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lang="en-IN">
              <a:solidFill>
                <a:schemeClr val="dk1"/>
              </a:solidFill>
              <a:latin typeface="Calibri"/>
              <a:ea typeface="Calibri"/>
              <a:cs typeface="Calibri"/>
            </a:endParaRPr>
          </a:p>
        </p:txBody>
      </p:sp>
      <p:sp>
        <p:nvSpPr>
          <p:cNvPr id="53" name="Rectangle: Rounded Corners 52">
            <a:extLst>
              <a:ext uri="{FF2B5EF4-FFF2-40B4-BE49-F238E27FC236}">
                <a16:creationId xmlns:a16="http://schemas.microsoft.com/office/drawing/2014/main" id="{BA101AF1-52D0-E5E4-B969-BC8B1A26DDE5}"/>
              </a:ext>
            </a:extLst>
          </p:cNvPr>
          <p:cNvSpPr/>
          <p:nvPr/>
        </p:nvSpPr>
        <p:spPr>
          <a:xfrm>
            <a:off x="11556296" y="1563154"/>
            <a:ext cx="5852160" cy="1637992"/>
          </a:xfrm>
          <a:prstGeom prst="roundRect">
            <a:avLst/>
          </a:prstGeom>
          <a:solidFill>
            <a:schemeClr val="bg1">
              <a:alpha val="64706"/>
            </a:schemeClr>
          </a:solidFill>
          <a:ln w="12700" cap="flat" cmpd="sng">
            <a:solidFill>
              <a:srgbClr val="25567E"/>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lang="en-IN">
              <a:solidFill>
                <a:schemeClr val="dk1"/>
              </a:solidFill>
              <a:latin typeface="Calibri"/>
              <a:ea typeface="Calibri"/>
              <a:cs typeface="Calibri"/>
            </a:endParaRPr>
          </a:p>
        </p:txBody>
      </p:sp>
      <p:sp>
        <p:nvSpPr>
          <p:cNvPr id="47" name="Rectangle: Rounded Corners 46">
            <a:extLst>
              <a:ext uri="{FF2B5EF4-FFF2-40B4-BE49-F238E27FC236}">
                <a16:creationId xmlns:a16="http://schemas.microsoft.com/office/drawing/2014/main" id="{52240E96-C22D-62BF-FAC4-E8FC39CDF439}"/>
              </a:ext>
            </a:extLst>
          </p:cNvPr>
          <p:cNvSpPr/>
          <p:nvPr/>
        </p:nvSpPr>
        <p:spPr>
          <a:xfrm>
            <a:off x="5159725" y="3505508"/>
            <a:ext cx="5852160" cy="1637992"/>
          </a:xfrm>
          <a:prstGeom prst="roundRect">
            <a:avLst/>
          </a:prstGeom>
          <a:solidFill>
            <a:schemeClr val="bg1">
              <a:alpha val="64706"/>
            </a:schemeClr>
          </a:solidFill>
          <a:ln w="12700" cap="flat" cmpd="sng">
            <a:solidFill>
              <a:srgbClr val="25567E"/>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lang="en-IN">
              <a:solidFill>
                <a:schemeClr val="dk1"/>
              </a:solidFill>
              <a:latin typeface="Calibri"/>
              <a:ea typeface="Calibri"/>
              <a:cs typeface="Calibri"/>
            </a:endParaRPr>
          </a:p>
        </p:txBody>
      </p:sp>
      <p:sp>
        <p:nvSpPr>
          <p:cNvPr id="48" name="Rectangle: Rounded Corners 47">
            <a:extLst>
              <a:ext uri="{FF2B5EF4-FFF2-40B4-BE49-F238E27FC236}">
                <a16:creationId xmlns:a16="http://schemas.microsoft.com/office/drawing/2014/main" id="{A778CC03-C942-D0F3-3268-42EECDF80DA5}"/>
              </a:ext>
            </a:extLst>
          </p:cNvPr>
          <p:cNvSpPr/>
          <p:nvPr/>
        </p:nvSpPr>
        <p:spPr>
          <a:xfrm>
            <a:off x="5159725" y="5463102"/>
            <a:ext cx="5852160" cy="1637992"/>
          </a:xfrm>
          <a:prstGeom prst="roundRect">
            <a:avLst/>
          </a:prstGeom>
          <a:solidFill>
            <a:srgbClr val="E5F8FF">
              <a:alpha val="64706"/>
            </a:srgbClr>
          </a:solidFill>
          <a:ln w="12700" cap="flat" cmpd="sng">
            <a:solidFill>
              <a:srgbClr val="25567E"/>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lang="en-IN">
              <a:solidFill>
                <a:schemeClr val="dk1"/>
              </a:solidFill>
              <a:latin typeface="Calibri"/>
              <a:ea typeface="Calibri"/>
              <a:cs typeface="Calibri"/>
            </a:endParaRPr>
          </a:p>
        </p:txBody>
      </p:sp>
      <p:sp>
        <p:nvSpPr>
          <p:cNvPr id="49" name="Rectangle: Rounded Corners 48">
            <a:extLst>
              <a:ext uri="{FF2B5EF4-FFF2-40B4-BE49-F238E27FC236}">
                <a16:creationId xmlns:a16="http://schemas.microsoft.com/office/drawing/2014/main" id="{5F1984D1-E890-FE18-B22A-3F3EA983E1C3}"/>
              </a:ext>
            </a:extLst>
          </p:cNvPr>
          <p:cNvSpPr/>
          <p:nvPr/>
        </p:nvSpPr>
        <p:spPr>
          <a:xfrm>
            <a:off x="5159725" y="7359578"/>
            <a:ext cx="5852160" cy="1637992"/>
          </a:xfrm>
          <a:prstGeom prst="roundRect">
            <a:avLst/>
          </a:prstGeom>
          <a:solidFill>
            <a:schemeClr val="bg1">
              <a:alpha val="64706"/>
            </a:schemeClr>
          </a:solidFill>
          <a:ln w="12700" cap="flat" cmpd="sng">
            <a:solidFill>
              <a:srgbClr val="25567E"/>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lang="en-IN">
              <a:solidFill>
                <a:schemeClr val="dk1"/>
              </a:solidFill>
              <a:latin typeface="Calibri"/>
              <a:ea typeface="Calibri"/>
              <a:cs typeface="Calibri"/>
            </a:endParaRPr>
          </a:p>
        </p:txBody>
      </p:sp>
      <p:sp>
        <p:nvSpPr>
          <p:cNvPr id="46" name="Rectangle: Rounded Corners 45">
            <a:extLst>
              <a:ext uri="{FF2B5EF4-FFF2-40B4-BE49-F238E27FC236}">
                <a16:creationId xmlns:a16="http://schemas.microsoft.com/office/drawing/2014/main" id="{6DFFC2C6-7294-B0AA-DA00-96135677AF42}"/>
              </a:ext>
            </a:extLst>
          </p:cNvPr>
          <p:cNvSpPr/>
          <p:nvPr/>
        </p:nvSpPr>
        <p:spPr>
          <a:xfrm>
            <a:off x="5159725" y="1563154"/>
            <a:ext cx="5852160" cy="1637992"/>
          </a:xfrm>
          <a:prstGeom prst="roundRect">
            <a:avLst/>
          </a:prstGeom>
          <a:solidFill>
            <a:srgbClr val="E5F8FF">
              <a:alpha val="64706"/>
            </a:srgbClr>
          </a:solidFill>
          <a:ln w="12700" cap="flat" cmpd="sng">
            <a:solidFill>
              <a:srgbClr val="25567E"/>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lang="en-IN">
              <a:solidFill>
                <a:schemeClr val="dk1"/>
              </a:solidFill>
              <a:latin typeface="Calibri"/>
              <a:ea typeface="Calibri"/>
              <a:cs typeface="Calibri"/>
            </a:endParaRPr>
          </a:p>
        </p:txBody>
      </p:sp>
      <p:grpSp>
        <p:nvGrpSpPr>
          <p:cNvPr id="57" name="Group 56">
            <a:extLst>
              <a:ext uri="{FF2B5EF4-FFF2-40B4-BE49-F238E27FC236}">
                <a16:creationId xmlns:a16="http://schemas.microsoft.com/office/drawing/2014/main" id="{95EEB1BA-AFA1-1E81-8577-3AC5C53799B1}"/>
              </a:ext>
            </a:extLst>
          </p:cNvPr>
          <p:cNvGrpSpPr/>
          <p:nvPr/>
        </p:nvGrpSpPr>
        <p:grpSpPr>
          <a:xfrm>
            <a:off x="5409007" y="1787219"/>
            <a:ext cx="4743997" cy="1189863"/>
            <a:chOff x="2990367" y="2149701"/>
            <a:chExt cx="4743997" cy="1189863"/>
          </a:xfrm>
        </p:grpSpPr>
        <p:sp>
          <p:nvSpPr>
            <p:cNvPr id="4" name="Shape 9">
              <a:extLst>
                <a:ext uri="{FF2B5EF4-FFF2-40B4-BE49-F238E27FC236}">
                  <a16:creationId xmlns:a16="http://schemas.microsoft.com/office/drawing/2014/main" id="{0F6D200C-2094-54C4-915B-22C993A8CE00}"/>
                </a:ext>
              </a:extLst>
            </p:cNvPr>
            <p:cNvSpPr/>
            <p:nvPr/>
          </p:nvSpPr>
          <p:spPr>
            <a:xfrm>
              <a:off x="2990367" y="2350587"/>
              <a:ext cx="741732" cy="741732"/>
            </a:xfrm>
            <a:prstGeom prst="ellipse">
              <a:avLst/>
            </a:prstGeom>
            <a:solidFill>
              <a:srgbClr val="00B4D8">
                <a:alpha val="25000"/>
              </a:srgbClr>
            </a:solidFill>
            <a:ln w="12700">
              <a:solidFill>
                <a:srgbClr val="00B4D8"/>
              </a:solidFill>
              <a:prstDash val="solid"/>
            </a:ln>
          </p:spPr>
          <p:txBody>
            <a:bodyPr/>
            <a:lstStyle/>
            <a:p>
              <a:endParaRPr lang="en-IN"/>
            </a:p>
          </p:txBody>
        </p:sp>
        <p:sp>
          <p:nvSpPr>
            <p:cNvPr id="5" name="Text 10">
              <a:extLst>
                <a:ext uri="{FF2B5EF4-FFF2-40B4-BE49-F238E27FC236}">
                  <a16:creationId xmlns:a16="http://schemas.microsoft.com/office/drawing/2014/main" id="{EAF405D5-A783-9523-7ACD-DAE75A5CDE18}"/>
                </a:ext>
              </a:extLst>
            </p:cNvPr>
            <p:cNvSpPr/>
            <p:nvPr/>
          </p:nvSpPr>
          <p:spPr>
            <a:xfrm>
              <a:off x="2990367" y="2350587"/>
              <a:ext cx="741732" cy="741732"/>
            </a:xfrm>
            <a:prstGeom prst="rect">
              <a:avLst/>
            </a:prstGeom>
            <a:noFill/>
            <a:ln/>
          </p:spPr>
          <p:txBody>
            <a:bodyPr wrap="square" lIns="0" tIns="0" rIns="0" bIns="0" rtlCol="0" anchor="ctr"/>
            <a:lstStyle/>
            <a:p>
              <a:pPr marL="0" indent="0" algn="ctr">
                <a:buNone/>
              </a:pPr>
              <a:r>
                <a:rPr lang="en-US" sz="2400" b="1" dirty="0">
                  <a:ea typeface="Calibri" pitchFamily="34" charset="-122"/>
                  <a:cs typeface="Calibri" pitchFamily="34" charset="-120"/>
                </a:rPr>
                <a:t>01</a:t>
              </a:r>
              <a:endParaRPr lang="en-US" sz="2400" dirty="0"/>
            </a:p>
          </p:txBody>
        </p:sp>
        <p:pic>
          <p:nvPicPr>
            <p:cNvPr id="6" name="Image 0" descr="preencoded.png">
              <a:extLst>
                <a:ext uri="{FF2B5EF4-FFF2-40B4-BE49-F238E27FC236}">
                  <a16:creationId xmlns:a16="http://schemas.microsoft.com/office/drawing/2014/main" id="{BD989029-7868-E6C2-546B-B288AC467D36}"/>
                </a:ext>
              </a:extLst>
            </p:cNvPr>
            <p:cNvPicPr>
              <a:picLocks noChangeAspect="1"/>
            </p:cNvPicPr>
            <p:nvPr/>
          </p:nvPicPr>
          <p:blipFill>
            <a:blip r:embed="rId2"/>
            <a:stretch>
              <a:fillRect/>
            </a:stretch>
          </p:blipFill>
          <p:spPr>
            <a:xfrm>
              <a:off x="3902080" y="2396945"/>
              <a:ext cx="679921" cy="679921"/>
            </a:xfrm>
            <a:prstGeom prst="rect">
              <a:avLst/>
            </a:prstGeom>
          </p:spPr>
        </p:pic>
        <p:sp>
          <p:nvSpPr>
            <p:cNvPr id="8" name="Text 11">
              <a:extLst>
                <a:ext uri="{FF2B5EF4-FFF2-40B4-BE49-F238E27FC236}">
                  <a16:creationId xmlns:a16="http://schemas.microsoft.com/office/drawing/2014/main" id="{2EFA6EAE-EEAA-B7B5-1C68-904E406E0855}"/>
                </a:ext>
              </a:extLst>
            </p:cNvPr>
            <p:cNvSpPr/>
            <p:nvPr/>
          </p:nvSpPr>
          <p:spPr>
            <a:xfrm>
              <a:off x="4767434" y="2149701"/>
              <a:ext cx="2966930" cy="649016"/>
            </a:xfrm>
            <a:prstGeom prst="rect">
              <a:avLst/>
            </a:prstGeom>
            <a:noFill/>
            <a:ln/>
          </p:spPr>
          <p:txBody>
            <a:bodyPr wrap="square" lIns="0" tIns="0" rIns="0" bIns="0" rtlCol="0" anchor="b"/>
            <a:lstStyle/>
            <a:p>
              <a:pPr marL="0" indent="0">
                <a:buNone/>
              </a:pPr>
              <a:r>
                <a:rPr lang="en-US" sz="2400" b="1" dirty="0">
                  <a:ea typeface="Calibri" pitchFamily="34" charset="-122"/>
                  <a:cs typeface="Calibri" pitchFamily="34" charset="-120"/>
                </a:rPr>
                <a:t>Who We Are</a:t>
              </a:r>
              <a:endParaRPr lang="en-US" sz="2400" dirty="0"/>
            </a:p>
          </p:txBody>
        </p:sp>
        <p:sp>
          <p:nvSpPr>
            <p:cNvPr id="9" name="Text 12">
              <a:extLst>
                <a:ext uri="{FF2B5EF4-FFF2-40B4-BE49-F238E27FC236}">
                  <a16:creationId xmlns:a16="http://schemas.microsoft.com/office/drawing/2014/main" id="{27AE9B99-CB9D-05F8-736E-F971D830A09F}"/>
                </a:ext>
              </a:extLst>
            </p:cNvPr>
            <p:cNvSpPr/>
            <p:nvPr/>
          </p:nvSpPr>
          <p:spPr>
            <a:xfrm>
              <a:off x="4767434" y="2798717"/>
              <a:ext cx="2966930" cy="540847"/>
            </a:xfrm>
            <a:prstGeom prst="rect">
              <a:avLst/>
            </a:prstGeom>
            <a:noFill/>
            <a:ln/>
          </p:spPr>
          <p:txBody>
            <a:bodyPr wrap="square" lIns="0" tIns="0" rIns="0" bIns="0" rtlCol="0" anchor="t"/>
            <a:lstStyle/>
            <a:p>
              <a:pPr marL="0" indent="0">
                <a:buNone/>
              </a:pPr>
              <a:r>
                <a:rPr lang="en-US" sz="2400" i="1" dirty="0">
                  <a:ea typeface="Calibri" pitchFamily="34" charset="-122"/>
                  <a:cs typeface="Calibri" pitchFamily="34" charset="-120"/>
                </a:rPr>
                <a:t>Company Introduction</a:t>
              </a:r>
              <a:endParaRPr lang="en-US" sz="2400" dirty="0"/>
            </a:p>
          </p:txBody>
        </p:sp>
      </p:grpSp>
      <p:grpSp>
        <p:nvGrpSpPr>
          <p:cNvPr id="61" name="Group 60">
            <a:extLst>
              <a:ext uri="{FF2B5EF4-FFF2-40B4-BE49-F238E27FC236}">
                <a16:creationId xmlns:a16="http://schemas.microsoft.com/office/drawing/2014/main" id="{DE8F4EC5-1B03-B11E-24F0-2ED5C6B7A406}"/>
              </a:ext>
            </a:extLst>
          </p:cNvPr>
          <p:cNvGrpSpPr/>
          <p:nvPr/>
        </p:nvGrpSpPr>
        <p:grpSpPr>
          <a:xfrm>
            <a:off x="11805578" y="1787219"/>
            <a:ext cx="4743997" cy="1189863"/>
            <a:chOff x="9688283" y="1926336"/>
            <a:chExt cx="4743997" cy="1189863"/>
          </a:xfrm>
        </p:grpSpPr>
        <p:sp>
          <p:nvSpPr>
            <p:cNvPr id="10" name="Shape 15">
              <a:extLst>
                <a:ext uri="{FF2B5EF4-FFF2-40B4-BE49-F238E27FC236}">
                  <a16:creationId xmlns:a16="http://schemas.microsoft.com/office/drawing/2014/main" id="{87DF8580-DC84-C0D5-7517-E22F568BF5CC}"/>
                </a:ext>
              </a:extLst>
            </p:cNvPr>
            <p:cNvSpPr/>
            <p:nvPr/>
          </p:nvSpPr>
          <p:spPr>
            <a:xfrm>
              <a:off x="9688283" y="2127222"/>
              <a:ext cx="741732" cy="741732"/>
            </a:xfrm>
            <a:prstGeom prst="ellipse">
              <a:avLst/>
            </a:prstGeom>
            <a:solidFill>
              <a:srgbClr val="0096C7">
                <a:alpha val="25000"/>
              </a:srgbClr>
            </a:solidFill>
            <a:ln w="12700">
              <a:solidFill>
                <a:srgbClr val="0096C7"/>
              </a:solidFill>
              <a:prstDash val="solid"/>
            </a:ln>
          </p:spPr>
          <p:txBody>
            <a:bodyPr/>
            <a:lstStyle/>
            <a:p>
              <a:endParaRPr lang="en-IN"/>
            </a:p>
          </p:txBody>
        </p:sp>
        <p:sp>
          <p:nvSpPr>
            <p:cNvPr id="11" name="Text 16">
              <a:extLst>
                <a:ext uri="{FF2B5EF4-FFF2-40B4-BE49-F238E27FC236}">
                  <a16:creationId xmlns:a16="http://schemas.microsoft.com/office/drawing/2014/main" id="{F197D485-7D83-FFD4-6946-90ACA14C95B3}"/>
                </a:ext>
              </a:extLst>
            </p:cNvPr>
            <p:cNvSpPr/>
            <p:nvPr/>
          </p:nvSpPr>
          <p:spPr>
            <a:xfrm>
              <a:off x="9688283" y="2127222"/>
              <a:ext cx="741732" cy="741732"/>
            </a:xfrm>
            <a:prstGeom prst="rect">
              <a:avLst/>
            </a:prstGeom>
            <a:noFill/>
            <a:ln/>
          </p:spPr>
          <p:txBody>
            <a:bodyPr wrap="square" lIns="0" tIns="0" rIns="0" bIns="0" rtlCol="0" anchor="ctr"/>
            <a:lstStyle/>
            <a:p>
              <a:pPr marL="0" indent="0" algn="ctr">
                <a:buNone/>
              </a:pPr>
              <a:r>
                <a:rPr lang="en-US" sz="2400" b="1" dirty="0">
                  <a:ea typeface="Calibri" pitchFamily="34" charset="-122"/>
                  <a:cs typeface="Calibri" pitchFamily="34" charset="-120"/>
                </a:rPr>
                <a:t>02</a:t>
              </a:r>
              <a:endParaRPr lang="en-US" sz="2400" dirty="0"/>
            </a:p>
          </p:txBody>
        </p:sp>
        <p:pic>
          <p:nvPicPr>
            <p:cNvPr id="12" name="Image 1" descr="preencoded.png">
              <a:extLst>
                <a:ext uri="{FF2B5EF4-FFF2-40B4-BE49-F238E27FC236}">
                  <a16:creationId xmlns:a16="http://schemas.microsoft.com/office/drawing/2014/main" id="{3801BBA9-E771-77EB-FA68-F8505B22FCD4}"/>
                </a:ext>
              </a:extLst>
            </p:cNvPr>
            <p:cNvPicPr>
              <a:picLocks noChangeAspect="1"/>
            </p:cNvPicPr>
            <p:nvPr/>
          </p:nvPicPr>
          <p:blipFill>
            <a:blip r:embed="rId3"/>
            <a:stretch>
              <a:fillRect/>
            </a:stretch>
          </p:blipFill>
          <p:spPr>
            <a:xfrm>
              <a:off x="10599996" y="2173580"/>
              <a:ext cx="679921" cy="679921"/>
            </a:xfrm>
            <a:prstGeom prst="rect">
              <a:avLst/>
            </a:prstGeom>
          </p:spPr>
        </p:pic>
        <p:sp>
          <p:nvSpPr>
            <p:cNvPr id="13" name="Text 17">
              <a:extLst>
                <a:ext uri="{FF2B5EF4-FFF2-40B4-BE49-F238E27FC236}">
                  <a16:creationId xmlns:a16="http://schemas.microsoft.com/office/drawing/2014/main" id="{5023F890-745F-7693-FFF3-7B9D5187C238}"/>
                </a:ext>
              </a:extLst>
            </p:cNvPr>
            <p:cNvSpPr/>
            <p:nvPr/>
          </p:nvSpPr>
          <p:spPr>
            <a:xfrm>
              <a:off x="11465350" y="1926336"/>
              <a:ext cx="2966930" cy="649016"/>
            </a:xfrm>
            <a:prstGeom prst="rect">
              <a:avLst/>
            </a:prstGeom>
            <a:noFill/>
            <a:ln/>
          </p:spPr>
          <p:txBody>
            <a:bodyPr wrap="square" lIns="0" tIns="0" rIns="0" bIns="0" rtlCol="0" anchor="b"/>
            <a:lstStyle/>
            <a:p>
              <a:pPr marL="0" indent="0">
                <a:buNone/>
              </a:pPr>
              <a:r>
                <a:rPr lang="en-US" sz="2400" b="1" dirty="0">
                  <a:ea typeface="Calibri" pitchFamily="34" charset="-122"/>
                  <a:cs typeface="Calibri" pitchFamily="34" charset="-120"/>
                </a:rPr>
                <a:t>Strategic Direction</a:t>
              </a:r>
              <a:endParaRPr lang="en-US" sz="2400" dirty="0"/>
            </a:p>
          </p:txBody>
        </p:sp>
        <p:sp>
          <p:nvSpPr>
            <p:cNvPr id="14" name="Text 18">
              <a:extLst>
                <a:ext uri="{FF2B5EF4-FFF2-40B4-BE49-F238E27FC236}">
                  <a16:creationId xmlns:a16="http://schemas.microsoft.com/office/drawing/2014/main" id="{09C6F77E-225E-1F4F-8EF1-DEFB89FC9AAB}"/>
                </a:ext>
              </a:extLst>
            </p:cNvPr>
            <p:cNvSpPr/>
            <p:nvPr/>
          </p:nvSpPr>
          <p:spPr>
            <a:xfrm>
              <a:off x="11465350" y="2575352"/>
              <a:ext cx="2966930" cy="540847"/>
            </a:xfrm>
            <a:prstGeom prst="rect">
              <a:avLst/>
            </a:prstGeom>
            <a:noFill/>
            <a:ln/>
          </p:spPr>
          <p:txBody>
            <a:bodyPr wrap="square" lIns="0" tIns="0" rIns="0" bIns="0" rtlCol="0" anchor="t"/>
            <a:lstStyle/>
            <a:p>
              <a:pPr marL="0" indent="0">
                <a:buNone/>
              </a:pPr>
              <a:r>
                <a:rPr lang="en-US" sz="2400" i="1" dirty="0">
                  <a:ea typeface="Calibri" pitchFamily="34" charset="-122"/>
                  <a:cs typeface="Calibri" pitchFamily="34" charset="-120"/>
                </a:rPr>
                <a:t>Vision &amp; Mission</a:t>
              </a:r>
              <a:endParaRPr lang="en-US" sz="2400" dirty="0"/>
            </a:p>
          </p:txBody>
        </p:sp>
      </p:grpSp>
      <p:grpSp>
        <p:nvGrpSpPr>
          <p:cNvPr id="58" name="Group 57">
            <a:extLst>
              <a:ext uri="{FF2B5EF4-FFF2-40B4-BE49-F238E27FC236}">
                <a16:creationId xmlns:a16="http://schemas.microsoft.com/office/drawing/2014/main" id="{86739A88-EEA0-853B-30CA-17949FABF999}"/>
              </a:ext>
            </a:extLst>
          </p:cNvPr>
          <p:cNvGrpSpPr/>
          <p:nvPr/>
        </p:nvGrpSpPr>
        <p:grpSpPr>
          <a:xfrm>
            <a:off x="5409007" y="3729573"/>
            <a:ext cx="5537690" cy="1189863"/>
            <a:chOff x="2990367" y="4127654"/>
            <a:chExt cx="5537690" cy="1189863"/>
          </a:xfrm>
        </p:grpSpPr>
        <p:sp>
          <p:nvSpPr>
            <p:cNvPr id="15" name="Shape 21">
              <a:extLst>
                <a:ext uri="{FF2B5EF4-FFF2-40B4-BE49-F238E27FC236}">
                  <a16:creationId xmlns:a16="http://schemas.microsoft.com/office/drawing/2014/main" id="{0AE5C560-2033-4AE7-DB86-ED775A6B758F}"/>
                </a:ext>
              </a:extLst>
            </p:cNvPr>
            <p:cNvSpPr/>
            <p:nvPr/>
          </p:nvSpPr>
          <p:spPr>
            <a:xfrm>
              <a:off x="2990367" y="4328540"/>
              <a:ext cx="741732" cy="741732"/>
            </a:xfrm>
            <a:prstGeom prst="ellipse">
              <a:avLst/>
            </a:prstGeom>
            <a:solidFill>
              <a:srgbClr val="0077B6">
                <a:alpha val="25000"/>
              </a:srgbClr>
            </a:solidFill>
            <a:ln w="12700">
              <a:solidFill>
                <a:srgbClr val="0077B6"/>
              </a:solidFill>
              <a:prstDash val="solid"/>
            </a:ln>
          </p:spPr>
          <p:txBody>
            <a:bodyPr/>
            <a:lstStyle/>
            <a:p>
              <a:endParaRPr lang="en-IN"/>
            </a:p>
          </p:txBody>
        </p:sp>
        <p:sp>
          <p:nvSpPr>
            <p:cNvPr id="16" name="Text 22">
              <a:extLst>
                <a:ext uri="{FF2B5EF4-FFF2-40B4-BE49-F238E27FC236}">
                  <a16:creationId xmlns:a16="http://schemas.microsoft.com/office/drawing/2014/main" id="{1DB40A6D-FFEF-D9E4-07FD-0AC562E97481}"/>
                </a:ext>
              </a:extLst>
            </p:cNvPr>
            <p:cNvSpPr/>
            <p:nvPr/>
          </p:nvSpPr>
          <p:spPr>
            <a:xfrm>
              <a:off x="2990367" y="4328540"/>
              <a:ext cx="741732" cy="741732"/>
            </a:xfrm>
            <a:prstGeom prst="rect">
              <a:avLst/>
            </a:prstGeom>
            <a:noFill/>
            <a:ln/>
          </p:spPr>
          <p:txBody>
            <a:bodyPr wrap="square" lIns="0" tIns="0" rIns="0" bIns="0" rtlCol="0" anchor="ctr"/>
            <a:lstStyle/>
            <a:p>
              <a:pPr marL="0" indent="0" algn="ctr">
                <a:buNone/>
              </a:pPr>
              <a:r>
                <a:rPr lang="en-US" sz="2400" b="1" dirty="0">
                  <a:ea typeface="Calibri" pitchFamily="34" charset="-122"/>
                  <a:cs typeface="Calibri" pitchFamily="34" charset="-120"/>
                </a:rPr>
                <a:t>03</a:t>
              </a:r>
              <a:endParaRPr lang="en-US" sz="2400" dirty="0"/>
            </a:p>
          </p:txBody>
        </p:sp>
        <p:pic>
          <p:nvPicPr>
            <p:cNvPr id="17" name="Image 2" descr="preencoded.png">
              <a:extLst>
                <a:ext uri="{FF2B5EF4-FFF2-40B4-BE49-F238E27FC236}">
                  <a16:creationId xmlns:a16="http://schemas.microsoft.com/office/drawing/2014/main" id="{59839828-322C-C613-8908-2673E180955E}"/>
                </a:ext>
              </a:extLst>
            </p:cNvPr>
            <p:cNvPicPr>
              <a:picLocks noChangeAspect="1"/>
            </p:cNvPicPr>
            <p:nvPr/>
          </p:nvPicPr>
          <p:blipFill>
            <a:blip r:embed="rId4"/>
            <a:stretch>
              <a:fillRect/>
            </a:stretch>
          </p:blipFill>
          <p:spPr>
            <a:xfrm>
              <a:off x="3902080" y="4374898"/>
              <a:ext cx="679921" cy="679921"/>
            </a:xfrm>
            <a:prstGeom prst="rect">
              <a:avLst/>
            </a:prstGeom>
          </p:spPr>
        </p:pic>
        <p:sp>
          <p:nvSpPr>
            <p:cNvPr id="18" name="Text 23">
              <a:extLst>
                <a:ext uri="{FF2B5EF4-FFF2-40B4-BE49-F238E27FC236}">
                  <a16:creationId xmlns:a16="http://schemas.microsoft.com/office/drawing/2014/main" id="{072CD131-F681-064B-3AE7-C3F5B5AF1F9C}"/>
                </a:ext>
              </a:extLst>
            </p:cNvPr>
            <p:cNvSpPr/>
            <p:nvPr/>
          </p:nvSpPr>
          <p:spPr>
            <a:xfrm>
              <a:off x="4767434" y="4127654"/>
              <a:ext cx="2966930" cy="649016"/>
            </a:xfrm>
            <a:prstGeom prst="rect">
              <a:avLst/>
            </a:prstGeom>
            <a:noFill/>
            <a:ln/>
          </p:spPr>
          <p:txBody>
            <a:bodyPr wrap="square" lIns="0" tIns="0" rIns="0" bIns="0" rtlCol="0" anchor="b"/>
            <a:lstStyle/>
            <a:p>
              <a:pPr marL="0" indent="0">
                <a:buNone/>
              </a:pPr>
              <a:r>
                <a:rPr lang="en-US" sz="2400" b="1" dirty="0">
                  <a:ea typeface="Calibri" pitchFamily="34" charset="-122"/>
                  <a:cs typeface="Calibri" pitchFamily="34" charset="-120"/>
                </a:rPr>
                <a:t>Market Landscape</a:t>
              </a:r>
              <a:endParaRPr lang="en-US" sz="2400" dirty="0"/>
            </a:p>
          </p:txBody>
        </p:sp>
        <p:sp>
          <p:nvSpPr>
            <p:cNvPr id="19" name="Text 24">
              <a:extLst>
                <a:ext uri="{FF2B5EF4-FFF2-40B4-BE49-F238E27FC236}">
                  <a16:creationId xmlns:a16="http://schemas.microsoft.com/office/drawing/2014/main" id="{CFE4DA7C-9F5E-11DB-5BA9-5D769CC5AA89}"/>
                </a:ext>
              </a:extLst>
            </p:cNvPr>
            <p:cNvSpPr/>
            <p:nvPr/>
          </p:nvSpPr>
          <p:spPr>
            <a:xfrm>
              <a:off x="4767433" y="4776670"/>
              <a:ext cx="3760624" cy="540847"/>
            </a:xfrm>
            <a:prstGeom prst="rect">
              <a:avLst/>
            </a:prstGeom>
            <a:noFill/>
            <a:ln/>
          </p:spPr>
          <p:txBody>
            <a:bodyPr wrap="square" lIns="0" tIns="0" rIns="0" bIns="0" rtlCol="0" anchor="t"/>
            <a:lstStyle/>
            <a:p>
              <a:pPr marL="0" indent="0">
                <a:buNone/>
              </a:pPr>
              <a:r>
                <a:rPr lang="en-US" sz="2400" i="1" dirty="0">
                  <a:ea typeface="Calibri" pitchFamily="34" charset="-122"/>
                  <a:cs typeface="Calibri" pitchFamily="34" charset="-120"/>
                </a:rPr>
                <a:t>Global &amp; European Overview</a:t>
              </a:r>
              <a:endParaRPr lang="en-US" sz="2400" dirty="0"/>
            </a:p>
          </p:txBody>
        </p:sp>
      </p:grpSp>
      <p:grpSp>
        <p:nvGrpSpPr>
          <p:cNvPr id="54" name="Group 53">
            <a:extLst>
              <a:ext uri="{FF2B5EF4-FFF2-40B4-BE49-F238E27FC236}">
                <a16:creationId xmlns:a16="http://schemas.microsoft.com/office/drawing/2014/main" id="{1B5F6045-FF3D-EDEC-62E2-14369433F2B8}"/>
              </a:ext>
            </a:extLst>
          </p:cNvPr>
          <p:cNvGrpSpPr/>
          <p:nvPr/>
        </p:nvGrpSpPr>
        <p:grpSpPr>
          <a:xfrm>
            <a:off x="11805578" y="3729573"/>
            <a:ext cx="5298077" cy="1189863"/>
            <a:chOff x="9688283" y="3904289"/>
            <a:chExt cx="5298077" cy="1189863"/>
          </a:xfrm>
        </p:grpSpPr>
        <p:sp>
          <p:nvSpPr>
            <p:cNvPr id="20" name="Shape 27">
              <a:extLst>
                <a:ext uri="{FF2B5EF4-FFF2-40B4-BE49-F238E27FC236}">
                  <a16:creationId xmlns:a16="http://schemas.microsoft.com/office/drawing/2014/main" id="{DA29D70E-6B99-94C6-FA2B-204F94000E39}"/>
                </a:ext>
              </a:extLst>
            </p:cNvPr>
            <p:cNvSpPr/>
            <p:nvPr/>
          </p:nvSpPr>
          <p:spPr>
            <a:xfrm>
              <a:off x="9688283" y="4105175"/>
              <a:ext cx="741732" cy="741732"/>
            </a:xfrm>
            <a:prstGeom prst="ellipse">
              <a:avLst/>
            </a:prstGeom>
            <a:solidFill>
              <a:srgbClr val="99AFCB">
                <a:alpha val="50196"/>
              </a:srgbClr>
            </a:solidFill>
            <a:ln w="12700">
              <a:solidFill>
                <a:srgbClr val="99AFCB"/>
              </a:solidFill>
              <a:prstDash val="solid"/>
            </a:ln>
          </p:spPr>
          <p:txBody>
            <a:bodyPr/>
            <a:lstStyle/>
            <a:p>
              <a:endParaRPr lang="en-IN"/>
            </a:p>
          </p:txBody>
        </p:sp>
        <p:sp>
          <p:nvSpPr>
            <p:cNvPr id="21" name="Text 28">
              <a:extLst>
                <a:ext uri="{FF2B5EF4-FFF2-40B4-BE49-F238E27FC236}">
                  <a16:creationId xmlns:a16="http://schemas.microsoft.com/office/drawing/2014/main" id="{A74DF593-C76F-D962-2110-2DC3C200133E}"/>
                </a:ext>
              </a:extLst>
            </p:cNvPr>
            <p:cNvSpPr/>
            <p:nvPr/>
          </p:nvSpPr>
          <p:spPr>
            <a:xfrm>
              <a:off x="9688283" y="4105175"/>
              <a:ext cx="741732" cy="741732"/>
            </a:xfrm>
            <a:prstGeom prst="rect">
              <a:avLst/>
            </a:prstGeom>
            <a:noFill/>
            <a:ln/>
          </p:spPr>
          <p:txBody>
            <a:bodyPr wrap="square" lIns="0" tIns="0" rIns="0" bIns="0" rtlCol="0" anchor="ctr"/>
            <a:lstStyle/>
            <a:p>
              <a:pPr marL="0" indent="0" algn="ctr">
                <a:buNone/>
              </a:pPr>
              <a:r>
                <a:rPr lang="en-US" sz="2400" b="1" dirty="0">
                  <a:ea typeface="Calibri" pitchFamily="34" charset="-122"/>
                  <a:cs typeface="Calibri" pitchFamily="34" charset="-120"/>
                </a:rPr>
                <a:t>04</a:t>
              </a:r>
              <a:endParaRPr lang="en-US" sz="2400" dirty="0"/>
            </a:p>
          </p:txBody>
        </p:sp>
        <p:pic>
          <p:nvPicPr>
            <p:cNvPr id="22" name="Image 3" descr="preencoded.png">
              <a:extLst>
                <a:ext uri="{FF2B5EF4-FFF2-40B4-BE49-F238E27FC236}">
                  <a16:creationId xmlns:a16="http://schemas.microsoft.com/office/drawing/2014/main" id="{A04E753C-CE0C-A992-AA9C-C6B29FC7E4F8}"/>
                </a:ext>
              </a:extLst>
            </p:cNvPr>
            <p:cNvPicPr>
              <a:picLocks noChangeAspect="1"/>
            </p:cNvPicPr>
            <p:nvPr/>
          </p:nvPicPr>
          <p:blipFill>
            <a:blip r:embed="rId5">
              <a:duotone>
                <a:schemeClr val="accent1">
                  <a:shade val="45000"/>
                  <a:satMod val="135000"/>
                </a:schemeClr>
                <a:prstClr val="white"/>
              </a:duotone>
            </a:blip>
            <a:stretch>
              <a:fillRect/>
            </a:stretch>
          </p:blipFill>
          <p:spPr>
            <a:xfrm>
              <a:off x="10599996" y="4151533"/>
              <a:ext cx="679921" cy="679921"/>
            </a:xfrm>
            <a:prstGeom prst="rect">
              <a:avLst/>
            </a:prstGeom>
          </p:spPr>
        </p:pic>
        <p:sp>
          <p:nvSpPr>
            <p:cNvPr id="23" name="Text 29">
              <a:extLst>
                <a:ext uri="{FF2B5EF4-FFF2-40B4-BE49-F238E27FC236}">
                  <a16:creationId xmlns:a16="http://schemas.microsoft.com/office/drawing/2014/main" id="{805C2D44-AD71-DEFE-06AE-07A60BB01BB4}"/>
                </a:ext>
              </a:extLst>
            </p:cNvPr>
            <p:cNvSpPr/>
            <p:nvPr/>
          </p:nvSpPr>
          <p:spPr>
            <a:xfrm>
              <a:off x="11465350" y="3904289"/>
              <a:ext cx="2966930" cy="649016"/>
            </a:xfrm>
            <a:prstGeom prst="rect">
              <a:avLst/>
            </a:prstGeom>
            <a:noFill/>
            <a:ln/>
          </p:spPr>
          <p:txBody>
            <a:bodyPr wrap="square" lIns="0" tIns="0" rIns="0" bIns="0" rtlCol="0" anchor="b"/>
            <a:lstStyle/>
            <a:p>
              <a:pPr marL="0" indent="0">
                <a:buNone/>
              </a:pPr>
              <a:r>
                <a:rPr lang="en-US" sz="2400" b="1" dirty="0">
                  <a:ea typeface="Calibri" pitchFamily="34" charset="-122"/>
                  <a:cs typeface="Calibri" pitchFamily="34" charset="-120"/>
                </a:rPr>
                <a:t>Industry Realities</a:t>
              </a:r>
              <a:endParaRPr lang="en-US" sz="2400" dirty="0"/>
            </a:p>
          </p:txBody>
        </p:sp>
        <p:sp>
          <p:nvSpPr>
            <p:cNvPr id="24" name="Text 30">
              <a:extLst>
                <a:ext uri="{FF2B5EF4-FFF2-40B4-BE49-F238E27FC236}">
                  <a16:creationId xmlns:a16="http://schemas.microsoft.com/office/drawing/2014/main" id="{D5C851DC-7460-1F37-1B8F-C6DA2D8E085B}"/>
                </a:ext>
              </a:extLst>
            </p:cNvPr>
            <p:cNvSpPr/>
            <p:nvPr/>
          </p:nvSpPr>
          <p:spPr>
            <a:xfrm>
              <a:off x="11465349" y="4553305"/>
              <a:ext cx="3521011" cy="540847"/>
            </a:xfrm>
            <a:prstGeom prst="rect">
              <a:avLst/>
            </a:prstGeom>
            <a:noFill/>
            <a:ln/>
          </p:spPr>
          <p:txBody>
            <a:bodyPr wrap="square" lIns="0" tIns="0" rIns="0" bIns="0" rtlCol="0" anchor="t"/>
            <a:lstStyle/>
            <a:p>
              <a:pPr marL="0" indent="0">
                <a:buNone/>
              </a:pPr>
              <a:r>
                <a:rPr lang="en-US" sz="2400" i="1" dirty="0">
                  <a:ea typeface="Calibri" pitchFamily="34" charset="-122"/>
                  <a:cs typeface="Calibri" pitchFamily="34" charset="-120"/>
                </a:rPr>
                <a:t>Challenges &amp; Opportunities</a:t>
              </a:r>
              <a:endParaRPr lang="en-US" sz="2400" dirty="0"/>
            </a:p>
          </p:txBody>
        </p:sp>
      </p:grpSp>
      <p:grpSp>
        <p:nvGrpSpPr>
          <p:cNvPr id="59" name="Group 58">
            <a:extLst>
              <a:ext uri="{FF2B5EF4-FFF2-40B4-BE49-F238E27FC236}">
                <a16:creationId xmlns:a16="http://schemas.microsoft.com/office/drawing/2014/main" id="{8A8A7067-E4AE-7151-502A-D61B8594774E}"/>
              </a:ext>
            </a:extLst>
          </p:cNvPr>
          <p:cNvGrpSpPr/>
          <p:nvPr/>
        </p:nvGrpSpPr>
        <p:grpSpPr>
          <a:xfrm>
            <a:off x="5409007" y="5687167"/>
            <a:ext cx="4743997" cy="1189863"/>
            <a:chOff x="2990367" y="6105607"/>
            <a:chExt cx="4743997" cy="1189863"/>
          </a:xfrm>
        </p:grpSpPr>
        <p:sp>
          <p:nvSpPr>
            <p:cNvPr id="25" name="Shape 33">
              <a:extLst>
                <a:ext uri="{FF2B5EF4-FFF2-40B4-BE49-F238E27FC236}">
                  <a16:creationId xmlns:a16="http://schemas.microsoft.com/office/drawing/2014/main" id="{A9603701-4F78-76AC-439B-C124E7231845}"/>
                </a:ext>
              </a:extLst>
            </p:cNvPr>
            <p:cNvSpPr/>
            <p:nvPr/>
          </p:nvSpPr>
          <p:spPr>
            <a:xfrm>
              <a:off x="2990367" y="6306493"/>
              <a:ext cx="741732" cy="741732"/>
            </a:xfrm>
            <a:prstGeom prst="ellipse">
              <a:avLst/>
            </a:prstGeom>
            <a:solidFill>
              <a:srgbClr val="2EC4B6">
                <a:alpha val="25000"/>
              </a:srgbClr>
            </a:solidFill>
            <a:ln w="12700">
              <a:solidFill>
                <a:srgbClr val="2EC4B6"/>
              </a:solidFill>
              <a:prstDash val="solid"/>
            </a:ln>
          </p:spPr>
          <p:txBody>
            <a:bodyPr/>
            <a:lstStyle/>
            <a:p>
              <a:endParaRPr lang="en-IN"/>
            </a:p>
          </p:txBody>
        </p:sp>
        <p:sp>
          <p:nvSpPr>
            <p:cNvPr id="26" name="Text 34">
              <a:extLst>
                <a:ext uri="{FF2B5EF4-FFF2-40B4-BE49-F238E27FC236}">
                  <a16:creationId xmlns:a16="http://schemas.microsoft.com/office/drawing/2014/main" id="{C45FCFAD-ED1C-E3EA-5747-C478D650AFE8}"/>
                </a:ext>
              </a:extLst>
            </p:cNvPr>
            <p:cNvSpPr/>
            <p:nvPr/>
          </p:nvSpPr>
          <p:spPr>
            <a:xfrm>
              <a:off x="2990367" y="6306493"/>
              <a:ext cx="741732" cy="741732"/>
            </a:xfrm>
            <a:prstGeom prst="rect">
              <a:avLst/>
            </a:prstGeom>
            <a:noFill/>
            <a:ln/>
          </p:spPr>
          <p:txBody>
            <a:bodyPr wrap="square" lIns="0" tIns="0" rIns="0" bIns="0" rtlCol="0" anchor="ctr"/>
            <a:lstStyle/>
            <a:p>
              <a:pPr marL="0" indent="0" algn="ctr">
                <a:buNone/>
              </a:pPr>
              <a:r>
                <a:rPr lang="en-US" sz="2400" b="1" dirty="0">
                  <a:ea typeface="Calibri" pitchFamily="34" charset="-122"/>
                  <a:cs typeface="Calibri" pitchFamily="34" charset="-120"/>
                </a:rPr>
                <a:t>05</a:t>
              </a:r>
              <a:endParaRPr lang="en-US" sz="2400" dirty="0"/>
            </a:p>
          </p:txBody>
        </p:sp>
        <p:pic>
          <p:nvPicPr>
            <p:cNvPr id="27" name="Image 4" descr="preencoded.png">
              <a:extLst>
                <a:ext uri="{FF2B5EF4-FFF2-40B4-BE49-F238E27FC236}">
                  <a16:creationId xmlns:a16="http://schemas.microsoft.com/office/drawing/2014/main" id="{5C9917DB-0DB3-B09E-E4CE-502F10CCD0C5}"/>
                </a:ext>
              </a:extLst>
            </p:cNvPr>
            <p:cNvPicPr>
              <a:picLocks noChangeAspect="1"/>
            </p:cNvPicPr>
            <p:nvPr/>
          </p:nvPicPr>
          <p:blipFill>
            <a:blip r:embed="rId6"/>
            <a:stretch>
              <a:fillRect/>
            </a:stretch>
          </p:blipFill>
          <p:spPr>
            <a:xfrm>
              <a:off x="3902080" y="6352852"/>
              <a:ext cx="679921" cy="679921"/>
            </a:xfrm>
            <a:prstGeom prst="rect">
              <a:avLst/>
            </a:prstGeom>
          </p:spPr>
        </p:pic>
        <p:sp>
          <p:nvSpPr>
            <p:cNvPr id="28" name="Text 35">
              <a:extLst>
                <a:ext uri="{FF2B5EF4-FFF2-40B4-BE49-F238E27FC236}">
                  <a16:creationId xmlns:a16="http://schemas.microsoft.com/office/drawing/2014/main" id="{37052339-7DEE-C43A-3041-39E8C65ABB46}"/>
                </a:ext>
              </a:extLst>
            </p:cNvPr>
            <p:cNvSpPr/>
            <p:nvPr/>
          </p:nvSpPr>
          <p:spPr>
            <a:xfrm>
              <a:off x="4767434" y="6105607"/>
              <a:ext cx="2966930" cy="649016"/>
            </a:xfrm>
            <a:prstGeom prst="rect">
              <a:avLst/>
            </a:prstGeom>
            <a:noFill/>
            <a:ln/>
          </p:spPr>
          <p:txBody>
            <a:bodyPr wrap="square" lIns="0" tIns="0" rIns="0" bIns="0" rtlCol="0" anchor="b"/>
            <a:lstStyle/>
            <a:p>
              <a:pPr marL="0" indent="0">
                <a:buNone/>
              </a:pPr>
              <a:r>
                <a:rPr lang="en-US" sz="2400" b="1" dirty="0">
                  <a:ea typeface="Calibri" pitchFamily="34" charset="-122"/>
                  <a:cs typeface="Calibri" pitchFamily="34" charset="-120"/>
                </a:rPr>
                <a:t>How We Operate</a:t>
              </a:r>
              <a:endParaRPr lang="en-US" sz="2400" dirty="0"/>
            </a:p>
          </p:txBody>
        </p:sp>
        <p:sp>
          <p:nvSpPr>
            <p:cNvPr id="29" name="Text 36">
              <a:extLst>
                <a:ext uri="{FF2B5EF4-FFF2-40B4-BE49-F238E27FC236}">
                  <a16:creationId xmlns:a16="http://schemas.microsoft.com/office/drawing/2014/main" id="{F6D4DC1C-D77D-DA93-5A6C-CF2299C6792D}"/>
                </a:ext>
              </a:extLst>
            </p:cNvPr>
            <p:cNvSpPr/>
            <p:nvPr/>
          </p:nvSpPr>
          <p:spPr>
            <a:xfrm>
              <a:off x="4767434" y="6754623"/>
              <a:ext cx="2966930" cy="540847"/>
            </a:xfrm>
            <a:prstGeom prst="rect">
              <a:avLst/>
            </a:prstGeom>
            <a:noFill/>
            <a:ln/>
          </p:spPr>
          <p:txBody>
            <a:bodyPr wrap="square" lIns="0" tIns="0" rIns="0" bIns="0" rtlCol="0" anchor="t"/>
            <a:lstStyle/>
            <a:p>
              <a:pPr marL="0" indent="0">
                <a:buNone/>
              </a:pPr>
              <a:r>
                <a:rPr lang="en-US" sz="2400" i="1" dirty="0">
                  <a:ea typeface="Calibri" pitchFamily="34" charset="-122"/>
                  <a:cs typeface="Calibri" pitchFamily="34" charset="-120"/>
                </a:rPr>
                <a:t>Business Model</a:t>
              </a:r>
              <a:endParaRPr lang="en-US" sz="2400" dirty="0"/>
            </a:p>
          </p:txBody>
        </p:sp>
      </p:grpSp>
      <p:grpSp>
        <p:nvGrpSpPr>
          <p:cNvPr id="55" name="Group 54">
            <a:extLst>
              <a:ext uri="{FF2B5EF4-FFF2-40B4-BE49-F238E27FC236}">
                <a16:creationId xmlns:a16="http://schemas.microsoft.com/office/drawing/2014/main" id="{96871DD0-7537-AC38-06F3-2F0D9EFE0115}"/>
              </a:ext>
            </a:extLst>
          </p:cNvPr>
          <p:cNvGrpSpPr/>
          <p:nvPr/>
        </p:nvGrpSpPr>
        <p:grpSpPr>
          <a:xfrm>
            <a:off x="11805578" y="5687167"/>
            <a:ext cx="4743997" cy="1189863"/>
            <a:chOff x="9688283" y="5882242"/>
            <a:chExt cx="4743997" cy="1189863"/>
          </a:xfrm>
        </p:grpSpPr>
        <p:sp>
          <p:nvSpPr>
            <p:cNvPr id="30" name="Shape 39">
              <a:extLst>
                <a:ext uri="{FF2B5EF4-FFF2-40B4-BE49-F238E27FC236}">
                  <a16:creationId xmlns:a16="http://schemas.microsoft.com/office/drawing/2014/main" id="{74B4D610-50A9-C83E-9A46-3EEE0FF689C9}"/>
                </a:ext>
              </a:extLst>
            </p:cNvPr>
            <p:cNvSpPr/>
            <p:nvPr/>
          </p:nvSpPr>
          <p:spPr>
            <a:xfrm>
              <a:off x="9688283" y="6083128"/>
              <a:ext cx="741732" cy="741732"/>
            </a:xfrm>
            <a:prstGeom prst="ellipse">
              <a:avLst/>
            </a:prstGeom>
            <a:solidFill>
              <a:srgbClr val="52B788">
                <a:alpha val="25000"/>
              </a:srgbClr>
            </a:solidFill>
            <a:ln w="12700">
              <a:solidFill>
                <a:srgbClr val="52B788"/>
              </a:solidFill>
              <a:prstDash val="solid"/>
            </a:ln>
          </p:spPr>
          <p:txBody>
            <a:bodyPr/>
            <a:lstStyle/>
            <a:p>
              <a:endParaRPr lang="en-IN"/>
            </a:p>
          </p:txBody>
        </p:sp>
        <p:sp>
          <p:nvSpPr>
            <p:cNvPr id="31" name="Text 40">
              <a:extLst>
                <a:ext uri="{FF2B5EF4-FFF2-40B4-BE49-F238E27FC236}">
                  <a16:creationId xmlns:a16="http://schemas.microsoft.com/office/drawing/2014/main" id="{3B4E3936-14A5-C2DF-C305-DA3EE7779DED}"/>
                </a:ext>
              </a:extLst>
            </p:cNvPr>
            <p:cNvSpPr/>
            <p:nvPr/>
          </p:nvSpPr>
          <p:spPr>
            <a:xfrm>
              <a:off x="9688283" y="6083128"/>
              <a:ext cx="741732" cy="741732"/>
            </a:xfrm>
            <a:prstGeom prst="rect">
              <a:avLst/>
            </a:prstGeom>
            <a:noFill/>
            <a:ln/>
          </p:spPr>
          <p:txBody>
            <a:bodyPr wrap="square" lIns="0" tIns="0" rIns="0" bIns="0" rtlCol="0" anchor="ctr"/>
            <a:lstStyle/>
            <a:p>
              <a:pPr marL="0" indent="0" algn="ctr">
                <a:buNone/>
              </a:pPr>
              <a:r>
                <a:rPr lang="en-US" sz="2400" b="1" dirty="0">
                  <a:ea typeface="Calibri" pitchFamily="34" charset="-122"/>
                  <a:cs typeface="Calibri" pitchFamily="34" charset="-120"/>
                </a:rPr>
                <a:t>06</a:t>
              </a:r>
              <a:endParaRPr lang="en-US" sz="2400" dirty="0"/>
            </a:p>
          </p:txBody>
        </p:sp>
        <p:pic>
          <p:nvPicPr>
            <p:cNvPr id="32" name="Image 5" descr="preencoded.png">
              <a:extLst>
                <a:ext uri="{FF2B5EF4-FFF2-40B4-BE49-F238E27FC236}">
                  <a16:creationId xmlns:a16="http://schemas.microsoft.com/office/drawing/2014/main" id="{CC7E8AEF-FB3A-83F0-DD89-75790F7B450E}"/>
                </a:ext>
              </a:extLst>
            </p:cNvPr>
            <p:cNvPicPr>
              <a:picLocks noChangeAspect="1"/>
            </p:cNvPicPr>
            <p:nvPr/>
          </p:nvPicPr>
          <p:blipFill>
            <a:blip r:embed="rId7"/>
            <a:stretch>
              <a:fillRect/>
            </a:stretch>
          </p:blipFill>
          <p:spPr>
            <a:xfrm>
              <a:off x="10599996" y="6129487"/>
              <a:ext cx="679921" cy="679921"/>
            </a:xfrm>
            <a:prstGeom prst="rect">
              <a:avLst/>
            </a:prstGeom>
          </p:spPr>
        </p:pic>
        <p:sp>
          <p:nvSpPr>
            <p:cNvPr id="33" name="Text 41">
              <a:extLst>
                <a:ext uri="{FF2B5EF4-FFF2-40B4-BE49-F238E27FC236}">
                  <a16:creationId xmlns:a16="http://schemas.microsoft.com/office/drawing/2014/main" id="{F7101F52-F0EC-CDD0-E5B4-DD88381B36C0}"/>
                </a:ext>
              </a:extLst>
            </p:cNvPr>
            <p:cNvSpPr/>
            <p:nvPr/>
          </p:nvSpPr>
          <p:spPr>
            <a:xfrm>
              <a:off x="11465350" y="5882242"/>
              <a:ext cx="2966930" cy="649016"/>
            </a:xfrm>
            <a:prstGeom prst="rect">
              <a:avLst/>
            </a:prstGeom>
            <a:noFill/>
            <a:ln/>
          </p:spPr>
          <p:txBody>
            <a:bodyPr wrap="square" lIns="0" tIns="0" rIns="0" bIns="0" rtlCol="0" anchor="b"/>
            <a:lstStyle/>
            <a:p>
              <a:pPr marL="0" indent="0">
                <a:buNone/>
              </a:pPr>
              <a:r>
                <a:rPr lang="en-US" sz="2400" b="1" dirty="0">
                  <a:ea typeface="Calibri" pitchFamily="34" charset="-122"/>
                  <a:cs typeface="Calibri" pitchFamily="34" charset="-120"/>
                </a:rPr>
                <a:t>What We Offer</a:t>
              </a:r>
              <a:endParaRPr lang="en-US" sz="2400" dirty="0"/>
            </a:p>
          </p:txBody>
        </p:sp>
        <p:sp>
          <p:nvSpPr>
            <p:cNvPr id="34" name="Text 42">
              <a:extLst>
                <a:ext uri="{FF2B5EF4-FFF2-40B4-BE49-F238E27FC236}">
                  <a16:creationId xmlns:a16="http://schemas.microsoft.com/office/drawing/2014/main" id="{1335CE6F-7F33-7CE2-205F-89FAC4ACD091}"/>
                </a:ext>
              </a:extLst>
            </p:cNvPr>
            <p:cNvSpPr/>
            <p:nvPr/>
          </p:nvSpPr>
          <p:spPr>
            <a:xfrm>
              <a:off x="11465350" y="6531258"/>
              <a:ext cx="2966930" cy="540847"/>
            </a:xfrm>
            <a:prstGeom prst="rect">
              <a:avLst/>
            </a:prstGeom>
            <a:noFill/>
            <a:ln/>
          </p:spPr>
          <p:txBody>
            <a:bodyPr wrap="square" lIns="0" tIns="0" rIns="0" bIns="0" rtlCol="0" anchor="t"/>
            <a:lstStyle/>
            <a:p>
              <a:pPr marL="0" indent="0">
                <a:buNone/>
              </a:pPr>
              <a:r>
                <a:rPr lang="en-US" sz="2400" i="1" dirty="0">
                  <a:ea typeface="Calibri" pitchFamily="34" charset="-122"/>
                  <a:cs typeface="Calibri" pitchFamily="34" charset="-120"/>
                </a:rPr>
                <a:t>Product Portfolio</a:t>
              </a:r>
              <a:endParaRPr lang="en-US" sz="2400" dirty="0"/>
            </a:p>
          </p:txBody>
        </p:sp>
      </p:grpSp>
      <p:grpSp>
        <p:nvGrpSpPr>
          <p:cNvPr id="60" name="Group 59">
            <a:extLst>
              <a:ext uri="{FF2B5EF4-FFF2-40B4-BE49-F238E27FC236}">
                <a16:creationId xmlns:a16="http://schemas.microsoft.com/office/drawing/2014/main" id="{D7EB0F03-AD67-74F9-663F-9C5509D13E96}"/>
              </a:ext>
            </a:extLst>
          </p:cNvPr>
          <p:cNvGrpSpPr/>
          <p:nvPr/>
        </p:nvGrpSpPr>
        <p:grpSpPr>
          <a:xfrm>
            <a:off x="5409007" y="7583643"/>
            <a:ext cx="4743997" cy="1189862"/>
            <a:chOff x="2990367" y="8083561"/>
            <a:chExt cx="4743997" cy="1189862"/>
          </a:xfrm>
        </p:grpSpPr>
        <p:sp>
          <p:nvSpPr>
            <p:cNvPr id="35" name="Shape 45">
              <a:extLst>
                <a:ext uri="{FF2B5EF4-FFF2-40B4-BE49-F238E27FC236}">
                  <a16:creationId xmlns:a16="http://schemas.microsoft.com/office/drawing/2014/main" id="{8F62603B-96EA-C2C0-7E9C-83320FFC1D9C}"/>
                </a:ext>
              </a:extLst>
            </p:cNvPr>
            <p:cNvSpPr/>
            <p:nvPr/>
          </p:nvSpPr>
          <p:spPr>
            <a:xfrm>
              <a:off x="2990367" y="8284446"/>
              <a:ext cx="741732" cy="741732"/>
            </a:xfrm>
            <a:prstGeom prst="ellipse">
              <a:avLst/>
            </a:prstGeom>
            <a:solidFill>
              <a:srgbClr val="6E88AF">
                <a:alpha val="50196"/>
              </a:srgbClr>
            </a:solidFill>
            <a:ln w="12700">
              <a:solidFill>
                <a:srgbClr val="6E88AF"/>
              </a:solidFill>
              <a:prstDash val="solid"/>
            </a:ln>
          </p:spPr>
          <p:txBody>
            <a:bodyPr/>
            <a:lstStyle/>
            <a:p>
              <a:endParaRPr lang="en-IN"/>
            </a:p>
          </p:txBody>
        </p:sp>
        <p:sp>
          <p:nvSpPr>
            <p:cNvPr id="36" name="Text 46">
              <a:extLst>
                <a:ext uri="{FF2B5EF4-FFF2-40B4-BE49-F238E27FC236}">
                  <a16:creationId xmlns:a16="http://schemas.microsoft.com/office/drawing/2014/main" id="{92801F36-4C64-F71E-FC3F-9C94B97AA1AB}"/>
                </a:ext>
              </a:extLst>
            </p:cNvPr>
            <p:cNvSpPr/>
            <p:nvPr/>
          </p:nvSpPr>
          <p:spPr>
            <a:xfrm>
              <a:off x="2990367" y="8284446"/>
              <a:ext cx="741732" cy="741732"/>
            </a:xfrm>
            <a:prstGeom prst="rect">
              <a:avLst/>
            </a:prstGeom>
            <a:noFill/>
            <a:ln/>
          </p:spPr>
          <p:txBody>
            <a:bodyPr wrap="square" lIns="0" tIns="0" rIns="0" bIns="0" rtlCol="0" anchor="ctr"/>
            <a:lstStyle/>
            <a:p>
              <a:pPr marL="0" indent="0" algn="ctr">
                <a:buNone/>
              </a:pPr>
              <a:r>
                <a:rPr lang="en-US" sz="2400" b="1" dirty="0">
                  <a:ea typeface="Calibri" pitchFamily="34" charset="-122"/>
                  <a:cs typeface="Calibri" pitchFamily="34" charset="-120"/>
                </a:rPr>
                <a:t>07</a:t>
              </a:r>
              <a:endParaRPr lang="en-US" sz="2400" dirty="0"/>
            </a:p>
          </p:txBody>
        </p:sp>
        <p:pic>
          <p:nvPicPr>
            <p:cNvPr id="37" name="Image 6" descr="preencoded.png">
              <a:extLst>
                <a:ext uri="{FF2B5EF4-FFF2-40B4-BE49-F238E27FC236}">
                  <a16:creationId xmlns:a16="http://schemas.microsoft.com/office/drawing/2014/main" id="{D98F3555-688C-FDB1-FF42-B5693D48046D}"/>
                </a:ext>
              </a:extLst>
            </p:cNvPr>
            <p:cNvPicPr>
              <a:picLocks noChangeAspect="1"/>
            </p:cNvPicPr>
            <p:nvPr/>
          </p:nvPicPr>
          <p:blipFill>
            <a:blip r:embed="rId8">
              <a:duotone>
                <a:prstClr val="black"/>
                <a:schemeClr val="accent1">
                  <a:tint val="45000"/>
                  <a:satMod val="400000"/>
                </a:schemeClr>
              </a:duotone>
            </a:blip>
            <a:stretch>
              <a:fillRect/>
            </a:stretch>
          </p:blipFill>
          <p:spPr>
            <a:xfrm>
              <a:off x="3902080" y="8330805"/>
              <a:ext cx="679921" cy="679921"/>
            </a:xfrm>
            <a:prstGeom prst="rect">
              <a:avLst/>
            </a:prstGeom>
          </p:spPr>
        </p:pic>
        <p:sp>
          <p:nvSpPr>
            <p:cNvPr id="38" name="Text 47">
              <a:extLst>
                <a:ext uri="{FF2B5EF4-FFF2-40B4-BE49-F238E27FC236}">
                  <a16:creationId xmlns:a16="http://schemas.microsoft.com/office/drawing/2014/main" id="{1105FCB9-EBDC-8E82-130D-49C85E908CF9}"/>
                </a:ext>
              </a:extLst>
            </p:cNvPr>
            <p:cNvSpPr/>
            <p:nvPr/>
          </p:nvSpPr>
          <p:spPr>
            <a:xfrm>
              <a:off x="4767434" y="8083561"/>
              <a:ext cx="2966930" cy="649016"/>
            </a:xfrm>
            <a:prstGeom prst="rect">
              <a:avLst/>
            </a:prstGeom>
            <a:noFill/>
            <a:ln/>
          </p:spPr>
          <p:txBody>
            <a:bodyPr wrap="square" lIns="0" tIns="0" rIns="0" bIns="0" rtlCol="0" anchor="b"/>
            <a:lstStyle/>
            <a:p>
              <a:pPr marL="0" indent="0">
                <a:buNone/>
              </a:pPr>
              <a:r>
                <a:rPr lang="en-US" sz="2400" b="1" dirty="0">
                  <a:ea typeface="Calibri" pitchFamily="34" charset="-122"/>
                  <a:cs typeface="Calibri" pitchFamily="34" charset="-120"/>
                </a:rPr>
                <a:t>Credentials</a:t>
              </a:r>
              <a:endParaRPr lang="en-US" sz="2400" dirty="0"/>
            </a:p>
          </p:txBody>
        </p:sp>
        <p:sp>
          <p:nvSpPr>
            <p:cNvPr id="39" name="Text 48">
              <a:extLst>
                <a:ext uri="{FF2B5EF4-FFF2-40B4-BE49-F238E27FC236}">
                  <a16:creationId xmlns:a16="http://schemas.microsoft.com/office/drawing/2014/main" id="{E7D98537-A51D-B769-ADAD-F260C4F114FF}"/>
                </a:ext>
              </a:extLst>
            </p:cNvPr>
            <p:cNvSpPr/>
            <p:nvPr/>
          </p:nvSpPr>
          <p:spPr>
            <a:xfrm>
              <a:off x="4767434" y="8732576"/>
              <a:ext cx="2966930" cy="540847"/>
            </a:xfrm>
            <a:prstGeom prst="rect">
              <a:avLst/>
            </a:prstGeom>
            <a:noFill/>
            <a:ln/>
          </p:spPr>
          <p:txBody>
            <a:bodyPr wrap="square" lIns="0" tIns="0" rIns="0" bIns="0" rtlCol="0" anchor="t"/>
            <a:lstStyle/>
            <a:p>
              <a:pPr marL="0" indent="0">
                <a:buNone/>
              </a:pPr>
              <a:r>
                <a:rPr lang="en-US" sz="2400" i="1" dirty="0">
                  <a:ea typeface="Calibri" pitchFamily="34" charset="-122"/>
                  <a:cs typeface="Calibri" pitchFamily="34" charset="-120"/>
                </a:rPr>
                <a:t>Awards &amp; Certifications</a:t>
              </a:r>
              <a:endParaRPr lang="en-US" sz="2400" dirty="0"/>
            </a:p>
          </p:txBody>
        </p:sp>
      </p:grpSp>
      <p:grpSp>
        <p:nvGrpSpPr>
          <p:cNvPr id="62" name="Group 61">
            <a:extLst>
              <a:ext uri="{FF2B5EF4-FFF2-40B4-BE49-F238E27FC236}">
                <a16:creationId xmlns:a16="http://schemas.microsoft.com/office/drawing/2014/main" id="{AFEC233A-0A8A-C518-1038-1150018B1526}"/>
              </a:ext>
            </a:extLst>
          </p:cNvPr>
          <p:cNvGrpSpPr/>
          <p:nvPr/>
        </p:nvGrpSpPr>
        <p:grpSpPr>
          <a:xfrm>
            <a:off x="11805578" y="7583643"/>
            <a:ext cx="4743997" cy="1189862"/>
            <a:chOff x="10440613" y="7578939"/>
            <a:chExt cx="4743997" cy="1189862"/>
          </a:xfrm>
        </p:grpSpPr>
        <p:sp>
          <p:nvSpPr>
            <p:cNvPr id="43" name="Text 53">
              <a:extLst>
                <a:ext uri="{FF2B5EF4-FFF2-40B4-BE49-F238E27FC236}">
                  <a16:creationId xmlns:a16="http://schemas.microsoft.com/office/drawing/2014/main" id="{94063D92-7294-F1D3-9529-25EBA040912C}"/>
                </a:ext>
              </a:extLst>
            </p:cNvPr>
            <p:cNvSpPr/>
            <p:nvPr/>
          </p:nvSpPr>
          <p:spPr>
            <a:xfrm>
              <a:off x="12217680" y="7578939"/>
              <a:ext cx="2966930" cy="649016"/>
            </a:xfrm>
            <a:prstGeom prst="rect">
              <a:avLst/>
            </a:prstGeom>
            <a:noFill/>
            <a:ln/>
          </p:spPr>
          <p:txBody>
            <a:bodyPr wrap="square" lIns="0" tIns="0" rIns="0" bIns="0" rtlCol="0" anchor="b"/>
            <a:lstStyle/>
            <a:p>
              <a:pPr marL="0" indent="0">
                <a:buNone/>
              </a:pPr>
              <a:r>
                <a:rPr lang="en-US" sz="2400" b="1" dirty="0">
                  <a:ea typeface="Calibri" pitchFamily="34" charset="-122"/>
                  <a:cs typeface="Calibri" pitchFamily="34" charset="-120"/>
                </a:rPr>
                <a:t>Our People</a:t>
              </a:r>
              <a:endParaRPr lang="en-US" sz="2400" dirty="0"/>
            </a:p>
          </p:txBody>
        </p:sp>
        <p:sp>
          <p:nvSpPr>
            <p:cNvPr id="40" name="Shape 51">
              <a:extLst>
                <a:ext uri="{FF2B5EF4-FFF2-40B4-BE49-F238E27FC236}">
                  <a16:creationId xmlns:a16="http://schemas.microsoft.com/office/drawing/2014/main" id="{58476A0A-7622-B09F-3AAD-E797C6315AB4}"/>
                </a:ext>
              </a:extLst>
            </p:cNvPr>
            <p:cNvSpPr/>
            <p:nvPr/>
          </p:nvSpPr>
          <p:spPr>
            <a:xfrm>
              <a:off x="10440613" y="7779824"/>
              <a:ext cx="741732" cy="741732"/>
            </a:xfrm>
            <a:prstGeom prst="ellipse">
              <a:avLst/>
            </a:prstGeom>
            <a:solidFill>
              <a:srgbClr val="747474">
                <a:alpha val="50196"/>
              </a:srgbClr>
            </a:solidFill>
            <a:ln w="12700">
              <a:solidFill>
                <a:srgbClr val="747474"/>
              </a:solidFill>
              <a:prstDash val="solid"/>
            </a:ln>
          </p:spPr>
          <p:txBody>
            <a:bodyPr/>
            <a:lstStyle/>
            <a:p>
              <a:endParaRPr lang="en-IN"/>
            </a:p>
          </p:txBody>
        </p:sp>
        <p:sp>
          <p:nvSpPr>
            <p:cNvPr id="41" name="Text 52">
              <a:extLst>
                <a:ext uri="{FF2B5EF4-FFF2-40B4-BE49-F238E27FC236}">
                  <a16:creationId xmlns:a16="http://schemas.microsoft.com/office/drawing/2014/main" id="{78903482-9E60-C686-463B-7646242DBF4F}"/>
                </a:ext>
              </a:extLst>
            </p:cNvPr>
            <p:cNvSpPr/>
            <p:nvPr/>
          </p:nvSpPr>
          <p:spPr>
            <a:xfrm>
              <a:off x="10440613" y="7779824"/>
              <a:ext cx="741732" cy="741732"/>
            </a:xfrm>
            <a:prstGeom prst="rect">
              <a:avLst/>
            </a:prstGeom>
            <a:noFill/>
            <a:ln/>
          </p:spPr>
          <p:txBody>
            <a:bodyPr wrap="square" lIns="0" tIns="0" rIns="0" bIns="0" rtlCol="0" anchor="ctr"/>
            <a:lstStyle/>
            <a:p>
              <a:pPr marL="0" indent="0" algn="ctr">
                <a:buNone/>
              </a:pPr>
              <a:r>
                <a:rPr lang="en-US" sz="2400" b="1" dirty="0">
                  <a:ea typeface="Calibri" pitchFamily="34" charset="-122"/>
                  <a:cs typeface="Calibri" pitchFamily="34" charset="-120"/>
                </a:rPr>
                <a:t>08</a:t>
              </a:r>
              <a:endParaRPr lang="en-US" sz="2400" dirty="0"/>
            </a:p>
          </p:txBody>
        </p:sp>
        <p:pic>
          <p:nvPicPr>
            <p:cNvPr id="42" name="Image 7" descr="preencoded.png">
              <a:extLst>
                <a:ext uri="{FF2B5EF4-FFF2-40B4-BE49-F238E27FC236}">
                  <a16:creationId xmlns:a16="http://schemas.microsoft.com/office/drawing/2014/main" id="{6BA47636-0088-0169-90B8-4353BE0B6636}"/>
                </a:ext>
              </a:extLst>
            </p:cNvPr>
            <p:cNvPicPr>
              <a:picLocks noChangeAspect="1"/>
            </p:cNvPicPr>
            <p:nvPr/>
          </p:nvPicPr>
          <p:blipFill>
            <a:blip r:embed="rId9">
              <a:grayscl/>
            </a:blip>
            <a:stretch>
              <a:fillRect/>
            </a:stretch>
          </p:blipFill>
          <p:spPr>
            <a:xfrm>
              <a:off x="11352326" y="7826183"/>
              <a:ext cx="679921" cy="679921"/>
            </a:xfrm>
            <a:prstGeom prst="rect">
              <a:avLst/>
            </a:prstGeom>
          </p:spPr>
        </p:pic>
        <p:sp>
          <p:nvSpPr>
            <p:cNvPr id="44" name="Text 54">
              <a:extLst>
                <a:ext uri="{FF2B5EF4-FFF2-40B4-BE49-F238E27FC236}">
                  <a16:creationId xmlns:a16="http://schemas.microsoft.com/office/drawing/2014/main" id="{7C1E5A6C-BB10-1515-DC04-A8CAA72B524B}"/>
                </a:ext>
              </a:extLst>
            </p:cNvPr>
            <p:cNvSpPr/>
            <p:nvPr/>
          </p:nvSpPr>
          <p:spPr>
            <a:xfrm>
              <a:off x="12217680" y="8227954"/>
              <a:ext cx="2966930" cy="540847"/>
            </a:xfrm>
            <a:prstGeom prst="rect">
              <a:avLst/>
            </a:prstGeom>
            <a:noFill/>
            <a:ln/>
          </p:spPr>
          <p:txBody>
            <a:bodyPr wrap="square" lIns="0" tIns="0" rIns="0" bIns="0" rtlCol="0" anchor="t"/>
            <a:lstStyle/>
            <a:p>
              <a:pPr marL="0" indent="0">
                <a:buNone/>
              </a:pPr>
              <a:r>
                <a:rPr lang="en-US" sz="2400" i="1" dirty="0">
                  <a:ea typeface="Calibri" pitchFamily="34" charset="-122"/>
                  <a:cs typeface="Calibri" pitchFamily="34" charset="-120"/>
                </a:rPr>
                <a:t>Diversity &amp; Team</a:t>
              </a:r>
              <a:endParaRPr lang="en-US" sz="2400" dirty="0"/>
            </a:p>
          </p:txBody>
        </p:sp>
      </p:grpSp>
      <p:sp>
        <p:nvSpPr>
          <p:cNvPr id="64" name="TextBox 63">
            <a:extLst>
              <a:ext uri="{FF2B5EF4-FFF2-40B4-BE49-F238E27FC236}">
                <a16:creationId xmlns:a16="http://schemas.microsoft.com/office/drawing/2014/main" id="{B0B1008E-31BA-39C9-C696-FCD93E40B0A0}"/>
              </a:ext>
            </a:extLst>
          </p:cNvPr>
          <p:cNvSpPr txBox="1"/>
          <p:nvPr/>
        </p:nvSpPr>
        <p:spPr>
          <a:xfrm>
            <a:off x="879543" y="6092200"/>
            <a:ext cx="3847439" cy="1569660"/>
          </a:xfrm>
          <a:prstGeom prst="rect">
            <a:avLst/>
          </a:prstGeom>
          <a:noFill/>
        </p:spPr>
        <p:txBody>
          <a:bodyPr wrap="square">
            <a:spAutoFit/>
          </a:bodyPr>
          <a:lstStyle/>
          <a:p>
            <a:pPr marL="0" indent="0">
              <a:buNone/>
            </a:pPr>
            <a:r>
              <a:rPr lang="en-US" sz="3200" b="1" i="1" dirty="0">
                <a:ea typeface="Calibri" pitchFamily="34" charset="-122"/>
                <a:cs typeface="Calibri" pitchFamily="34" charset="-120"/>
              </a:rPr>
              <a:t>Eight chapters.</a:t>
            </a:r>
            <a:endParaRPr lang="en-US" sz="3200" b="1" dirty="0"/>
          </a:p>
          <a:p>
            <a:pPr marL="0" indent="0">
              <a:buNone/>
            </a:pPr>
            <a:r>
              <a:rPr lang="en-US" sz="3200" b="1" i="1" dirty="0">
                <a:ea typeface="Calibri" pitchFamily="34" charset="-122"/>
                <a:cs typeface="Calibri" pitchFamily="34" charset="-120"/>
              </a:rPr>
              <a:t>One story of growth,</a:t>
            </a:r>
            <a:endParaRPr lang="en-US" sz="3200" b="1" dirty="0"/>
          </a:p>
          <a:p>
            <a:pPr marL="0" indent="0">
              <a:buNone/>
            </a:pPr>
            <a:r>
              <a:rPr lang="en-US" sz="3200" b="1" i="1" dirty="0">
                <a:ea typeface="Calibri" pitchFamily="34" charset="-122"/>
                <a:cs typeface="Calibri" pitchFamily="34" charset="-120"/>
              </a:rPr>
              <a:t>trust &amp; sustainability.</a:t>
            </a:r>
            <a:endParaRPr lang="en-US" sz="3200" b="1" dirty="0"/>
          </a:p>
        </p:txBody>
      </p:sp>
      <p:sp>
        <p:nvSpPr>
          <p:cNvPr id="66" name="TextBox 65">
            <a:extLst>
              <a:ext uri="{FF2B5EF4-FFF2-40B4-BE49-F238E27FC236}">
                <a16:creationId xmlns:a16="http://schemas.microsoft.com/office/drawing/2014/main" id="{C2340384-2DE6-B8D3-E3B8-44F8E93A3E55}"/>
              </a:ext>
            </a:extLst>
          </p:cNvPr>
          <p:cNvSpPr txBox="1"/>
          <p:nvPr/>
        </p:nvSpPr>
        <p:spPr>
          <a:xfrm>
            <a:off x="785226" y="3036254"/>
            <a:ext cx="3515618" cy="3139321"/>
          </a:xfrm>
          <a:prstGeom prst="rect">
            <a:avLst/>
          </a:prstGeom>
          <a:noFill/>
        </p:spPr>
        <p:txBody>
          <a:bodyPr wrap="square">
            <a:spAutoFit/>
          </a:bodyPr>
          <a:lstStyle/>
          <a:p>
            <a:r>
              <a:rPr lang="en-US" sz="6600" b="1" kern="0" dirty="0">
                <a:solidFill>
                  <a:srgbClr val="25567E"/>
                </a:solidFill>
                <a:ea typeface="Calibri" pitchFamily="34" charset="-122"/>
                <a:cs typeface="Calibri" pitchFamily="34" charset="-120"/>
              </a:rPr>
              <a:t>What’s</a:t>
            </a:r>
            <a:r>
              <a:rPr lang="en-US" sz="6600" kern="0" dirty="0">
                <a:solidFill>
                  <a:srgbClr val="25567E"/>
                </a:solidFill>
              </a:rPr>
              <a:t> </a:t>
            </a:r>
            <a:r>
              <a:rPr lang="en-US" sz="6600" b="1" dirty="0">
                <a:solidFill>
                  <a:srgbClr val="25567E"/>
                </a:solidFill>
                <a:ea typeface="Calibri" pitchFamily="34" charset="-122"/>
                <a:cs typeface="Calibri" pitchFamily="34" charset="-120"/>
              </a:rPr>
              <a:t>inside</a:t>
            </a:r>
            <a:r>
              <a:rPr lang="en-US" sz="6600" dirty="0">
                <a:solidFill>
                  <a:srgbClr val="25567E"/>
                </a:solidFill>
              </a:rPr>
              <a:t> </a:t>
            </a:r>
            <a:r>
              <a:rPr lang="en-US" sz="6600" b="1" dirty="0">
                <a:solidFill>
                  <a:srgbClr val="25567E"/>
                </a:solidFill>
                <a:ea typeface="Calibri" pitchFamily="34" charset="-122"/>
                <a:cs typeface="Calibri" pitchFamily="34" charset="-120"/>
              </a:rPr>
              <a:t>this deck</a:t>
            </a:r>
            <a:endParaRPr lang="en-US" sz="6600" dirty="0">
              <a:solidFill>
                <a:srgbClr val="25567E"/>
              </a:solidFill>
            </a:endParaRPr>
          </a:p>
        </p:txBody>
      </p:sp>
    </p:spTree>
    <p:extLst>
      <p:ext uri="{BB962C8B-B14F-4D97-AF65-F5344CB8AC3E}">
        <p14:creationId xmlns:p14="http://schemas.microsoft.com/office/powerpoint/2010/main" val="3452530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graphicFrame>
        <p:nvGraphicFramePr>
          <p:cNvPr id="918" name="Google Shape;918;p17"/>
          <p:cNvGraphicFramePr/>
          <p:nvPr>
            <p:extLst>
              <p:ext uri="{D42A27DB-BD31-4B8C-83A1-F6EECF244321}">
                <p14:modId xmlns:p14="http://schemas.microsoft.com/office/powerpoint/2010/main" val="1989124835"/>
              </p:ext>
            </p:extLst>
          </p:nvPr>
        </p:nvGraphicFramePr>
        <p:xfrm>
          <a:off x="1299113" y="2302271"/>
          <a:ext cx="8123025" cy="3540700"/>
        </p:xfrm>
        <a:graphic>
          <a:graphicData uri="http://schemas.openxmlformats.org/drawingml/2006/table">
            <a:tbl>
              <a:tblPr firstRow="1" bandRow="1">
                <a:noFill/>
              </a:tblPr>
              <a:tblGrid>
                <a:gridCol w="2573825">
                  <a:extLst>
                    <a:ext uri="{9D8B030D-6E8A-4147-A177-3AD203B41FA5}">
                      <a16:colId xmlns:a16="http://schemas.microsoft.com/office/drawing/2014/main" val="20000"/>
                    </a:ext>
                  </a:extLst>
                </a:gridCol>
                <a:gridCol w="2781450">
                  <a:extLst>
                    <a:ext uri="{9D8B030D-6E8A-4147-A177-3AD203B41FA5}">
                      <a16:colId xmlns:a16="http://schemas.microsoft.com/office/drawing/2014/main" val="20001"/>
                    </a:ext>
                  </a:extLst>
                </a:gridCol>
                <a:gridCol w="2767750">
                  <a:extLst>
                    <a:ext uri="{9D8B030D-6E8A-4147-A177-3AD203B41FA5}">
                      <a16:colId xmlns:a16="http://schemas.microsoft.com/office/drawing/2014/main" val="20002"/>
                    </a:ext>
                  </a:extLst>
                </a:gridCol>
              </a:tblGrid>
              <a:tr h="3540700">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p>
                  </a:txBody>
                  <a:tcPr marL="91450" marR="91450" marT="45725" marB="45725"/>
                </a:tc>
                <a:extLst>
                  <a:ext uri="{0D108BD9-81ED-4DB2-BD59-A6C34878D82A}">
                    <a16:rowId xmlns:a16="http://schemas.microsoft.com/office/drawing/2014/main" val="10000"/>
                  </a:ext>
                </a:extLst>
              </a:tr>
            </a:tbl>
          </a:graphicData>
        </a:graphic>
      </p:graphicFrame>
      <p:grpSp>
        <p:nvGrpSpPr>
          <p:cNvPr id="919" name="Google Shape;919;p17"/>
          <p:cNvGrpSpPr/>
          <p:nvPr/>
        </p:nvGrpSpPr>
        <p:grpSpPr>
          <a:xfrm>
            <a:off x="-2" y="7178528"/>
            <a:ext cx="18288001" cy="2501545"/>
            <a:chOff x="0" y="-28575"/>
            <a:chExt cx="7796805" cy="1524568"/>
          </a:xfrm>
          <a:solidFill>
            <a:srgbClr val="038F01"/>
          </a:solidFill>
        </p:grpSpPr>
        <p:sp>
          <p:nvSpPr>
            <p:cNvPr id="920" name="Google Shape;920;p17"/>
            <p:cNvSpPr/>
            <p:nvPr/>
          </p:nvSpPr>
          <p:spPr>
            <a:xfrm>
              <a:off x="0" y="0"/>
              <a:ext cx="7796805" cy="1495993"/>
            </a:xfrm>
            <a:custGeom>
              <a:avLst/>
              <a:gdLst/>
              <a:ahLst/>
              <a:cxnLst/>
              <a:rect l="l" t="t" r="r" b="b"/>
              <a:pathLst>
                <a:path w="7796805" h="1495993" extrusionOk="0">
                  <a:moveTo>
                    <a:pt x="0" y="0"/>
                  </a:moveTo>
                  <a:lnTo>
                    <a:pt x="7796805" y="0"/>
                  </a:lnTo>
                  <a:lnTo>
                    <a:pt x="7796805" y="1495993"/>
                  </a:lnTo>
                  <a:lnTo>
                    <a:pt x="0" y="1495993"/>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921" name="Google Shape;921;p17"/>
            <p:cNvSpPr txBox="1"/>
            <p:nvPr/>
          </p:nvSpPr>
          <p:spPr>
            <a:xfrm>
              <a:off x="0" y="-28575"/>
              <a:ext cx="7796805" cy="1524568"/>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Clr>
                  <a:srgbClr val="000000"/>
                </a:buClr>
                <a:buSzPts val="1800"/>
                <a:buFont typeface="Arial"/>
                <a:buNone/>
              </a:pPr>
              <a:endParaRPr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grpSp>
      <p:grpSp>
        <p:nvGrpSpPr>
          <p:cNvPr id="923" name="Google Shape;923;p17"/>
          <p:cNvGrpSpPr/>
          <p:nvPr/>
        </p:nvGrpSpPr>
        <p:grpSpPr>
          <a:xfrm>
            <a:off x="2013736" y="2745953"/>
            <a:ext cx="1223866" cy="975868"/>
            <a:chOff x="0" y="-28575"/>
            <a:chExt cx="369997" cy="276036"/>
          </a:xfrm>
          <a:solidFill>
            <a:srgbClr val="1A76B1"/>
          </a:solidFill>
        </p:grpSpPr>
        <p:sp>
          <p:nvSpPr>
            <p:cNvPr id="924" name="Google Shape;924;p17"/>
            <p:cNvSpPr/>
            <p:nvPr/>
          </p:nvSpPr>
          <p:spPr>
            <a:xfrm>
              <a:off x="0" y="0"/>
              <a:ext cx="369997" cy="247461"/>
            </a:xfrm>
            <a:prstGeom prst="roundRect">
              <a:avLst>
                <a:gd name="adj" fmla="val 16667"/>
              </a:avLst>
            </a:prstGeom>
            <a:grp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925" name="Google Shape;925;p17"/>
            <p:cNvSpPr/>
            <p:nvPr/>
          </p:nvSpPr>
          <p:spPr>
            <a:xfrm>
              <a:off x="0" y="-28575"/>
              <a:ext cx="369997" cy="276036"/>
            </a:xfrm>
            <a:prstGeom prst="roundRect">
              <a:avLst>
                <a:gd name="adj" fmla="val 16667"/>
              </a:avLst>
            </a:prstGeom>
            <a:grp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grpSp>
      <p:sp>
        <p:nvSpPr>
          <p:cNvPr id="926" name="Google Shape;926;p17"/>
          <p:cNvSpPr/>
          <p:nvPr/>
        </p:nvSpPr>
        <p:spPr>
          <a:xfrm>
            <a:off x="4723974" y="2804591"/>
            <a:ext cx="1223866" cy="975868"/>
          </a:xfrm>
          <a:prstGeom prst="roundRect">
            <a:avLst>
              <a:gd name="adj" fmla="val 16667"/>
            </a:avLst>
          </a:prstGeom>
          <a:solidFill>
            <a:srgbClr val="038F01"/>
          </a:solid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grpSp>
        <p:nvGrpSpPr>
          <p:cNvPr id="927" name="Google Shape;927;p17"/>
          <p:cNvGrpSpPr/>
          <p:nvPr/>
        </p:nvGrpSpPr>
        <p:grpSpPr>
          <a:xfrm>
            <a:off x="7446803" y="2742295"/>
            <a:ext cx="1313164" cy="975868"/>
            <a:chOff x="0" y="-28575"/>
            <a:chExt cx="369997" cy="276036"/>
          </a:xfrm>
          <a:solidFill>
            <a:srgbClr val="25567E"/>
          </a:solidFill>
        </p:grpSpPr>
        <p:sp>
          <p:nvSpPr>
            <p:cNvPr id="928" name="Google Shape;928;p17"/>
            <p:cNvSpPr/>
            <p:nvPr/>
          </p:nvSpPr>
          <p:spPr>
            <a:xfrm>
              <a:off x="0" y="0"/>
              <a:ext cx="369997" cy="247461"/>
            </a:xfrm>
            <a:prstGeom prst="roundRect">
              <a:avLst>
                <a:gd name="adj" fmla="val 16667"/>
              </a:avLst>
            </a:prstGeom>
            <a:grp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929" name="Google Shape;929;p17"/>
            <p:cNvSpPr/>
            <p:nvPr/>
          </p:nvSpPr>
          <p:spPr>
            <a:xfrm>
              <a:off x="0" y="-28575"/>
              <a:ext cx="369997" cy="276036"/>
            </a:xfrm>
            <a:prstGeom prst="roundRect">
              <a:avLst>
                <a:gd name="adj" fmla="val 16667"/>
              </a:avLst>
            </a:prstGeom>
            <a:grp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grpSp>
      <p:sp>
        <p:nvSpPr>
          <p:cNvPr id="930" name="Google Shape;930;p17"/>
          <p:cNvSpPr/>
          <p:nvPr/>
        </p:nvSpPr>
        <p:spPr>
          <a:xfrm>
            <a:off x="13411200" y="3162300"/>
            <a:ext cx="3029198" cy="504828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931" name="Google Shape;931;p17"/>
          <p:cNvSpPr txBox="1"/>
          <p:nvPr/>
        </p:nvSpPr>
        <p:spPr>
          <a:xfrm>
            <a:off x="1671220" y="4233850"/>
            <a:ext cx="1842445" cy="570565"/>
          </a:xfrm>
          <a:prstGeom prst="rect">
            <a:avLst/>
          </a:prstGeom>
          <a:noFill/>
          <a:ln>
            <a:noFill/>
          </a:ln>
        </p:spPr>
        <p:txBody>
          <a:bodyPr spcFirstLastPara="1" wrap="square" lIns="91425" tIns="45700" rIns="91425" bIns="45700" anchor="t" anchorCtr="0">
            <a:spAutoFit/>
          </a:bodyPr>
          <a:lstStyle/>
          <a:p>
            <a:pPr marL="0" marR="0" lvl="0" indent="0" algn="ctr" rtl="0">
              <a:lnSpc>
                <a:spcPct val="111428"/>
              </a:lnSpc>
              <a:spcBef>
                <a:spcPts val="0"/>
              </a:spcBef>
              <a:spcAft>
                <a:spcPts val="0"/>
              </a:spcAft>
              <a:buClr>
                <a:srgbClr val="000000"/>
              </a:buClr>
              <a:buSzPts val="2800"/>
              <a:buFont typeface="Arial"/>
              <a:buNone/>
            </a:pPr>
            <a:r>
              <a:rPr lang="en-US" sz="2800" b="1" i="0" u="none" strike="noStrike" cap="none">
                <a:solidFill>
                  <a:srgbClr val="1A76B1"/>
                </a:solidFill>
                <a:ea typeface="Roboto"/>
                <a:cs typeface="Roboto"/>
                <a:sym typeface="Roboto"/>
              </a:rPr>
              <a:t> </a:t>
            </a:r>
            <a:r>
              <a:rPr lang="en-IN" sz="2800" b="1">
                <a:solidFill>
                  <a:srgbClr val="1A76B1"/>
                </a:solidFill>
                <a:ea typeface="Roboto"/>
                <a:cs typeface="Roboto"/>
                <a:sym typeface="Roboto"/>
              </a:rPr>
              <a:t>7</a:t>
            </a:r>
            <a:r>
              <a:rPr lang="en-US" sz="2800" b="1" i="0" u="none" strike="noStrike" cap="none">
                <a:solidFill>
                  <a:srgbClr val="1A76B1"/>
                </a:solidFill>
                <a:ea typeface="Roboto"/>
                <a:cs typeface="Roboto"/>
                <a:sym typeface="Roboto"/>
              </a:rPr>
              <a:t>0+</a:t>
            </a:r>
            <a:endParaRPr sz="1200" b="1" i="0" u="none" strike="noStrike" cap="none">
              <a:solidFill>
                <a:srgbClr val="1A76B1"/>
              </a:solidFill>
              <a:ea typeface="Roboto"/>
              <a:cs typeface="Roboto"/>
              <a:sym typeface="Roboto"/>
            </a:endParaRPr>
          </a:p>
        </p:txBody>
      </p:sp>
      <p:sp>
        <p:nvSpPr>
          <p:cNvPr id="932" name="Google Shape;932;p17"/>
          <p:cNvSpPr txBox="1"/>
          <p:nvPr/>
        </p:nvSpPr>
        <p:spPr>
          <a:xfrm>
            <a:off x="4311158" y="4233850"/>
            <a:ext cx="1842445" cy="570565"/>
          </a:xfrm>
          <a:prstGeom prst="rect">
            <a:avLst/>
          </a:prstGeom>
          <a:noFill/>
          <a:ln>
            <a:noFill/>
          </a:ln>
        </p:spPr>
        <p:txBody>
          <a:bodyPr spcFirstLastPara="1" wrap="square" lIns="91425" tIns="45700" rIns="91425" bIns="45700" anchor="t" anchorCtr="0">
            <a:spAutoFit/>
          </a:bodyPr>
          <a:lstStyle/>
          <a:p>
            <a:pPr marL="0" marR="0" lvl="0" indent="0" algn="ctr" rtl="0">
              <a:lnSpc>
                <a:spcPct val="111428"/>
              </a:lnSpc>
              <a:spcBef>
                <a:spcPts val="0"/>
              </a:spcBef>
              <a:spcAft>
                <a:spcPts val="0"/>
              </a:spcAft>
              <a:buClr>
                <a:srgbClr val="000000"/>
              </a:buClr>
              <a:buSzPts val="2800"/>
              <a:buFont typeface="Arial"/>
              <a:buNone/>
            </a:pPr>
            <a:r>
              <a:rPr lang="en-US" sz="2800" b="1" i="0" u="none" strike="noStrike" cap="none" dirty="0">
                <a:solidFill>
                  <a:srgbClr val="1A76B1"/>
                </a:solidFill>
                <a:ea typeface="Roboto"/>
                <a:cs typeface="Roboto"/>
                <a:sym typeface="Roboto"/>
              </a:rPr>
              <a:t> </a:t>
            </a:r>
            <a:r>
              <a:rPr lang="en-IN" sz="2800" b="1" i="0" u="none" strike="noStrike" cap="none" dirty="0">
                <a:solidFill>
                  <a:srgbClr val="1A76B1"/>
                </a:solidFill>
                <a:ea typeface="Roboto"/>
                <a:cs typeface="Roboto"/>
                <a:sym typeface="Roboto"/>
              </a:rPr>
              <a:t>2</a:t>
            </a:r>
            <a:r>
              <a:rPr lang="en-IN" sz="2800" b="1" dirty="0">
                <a:solidFill>
                  <a:srgbClr val="1A76B1"/>
                </a:solidFill>
                <a:ea typeface="Roboto"/>
                <a:cs typeface="Roboto"/>
                <a:sym typeface="Roboto"/>
              </a:rPr>
              <a:t>8</a:t>
            </a:r>
            <a:r>
              <a:rPr lang="en-US" sz="2800" b="1" i="0" u="none" strike="noStrike" cap="none" dirty="0">
                <a:solidFill>
                  <a:srgbClr val="1A76B1"/>
                </a:solidFill>
                <a:ea typeface="Roboto"/>
                <a:cs typeface="Roboto"/>
                <a:sym typeface="Roboto"/>
              </a:rPr>
              <a:t>0+</a:t>
            </a:r>
            <a:endParaRPr sz="1400" b="0" i="0" u="none" strike="noStrike" cap="none" dirty="0">
              <a:solidFill>
                <a:srgbClr val="1A76B1"/>
              </a:solidFill>
              <a:ea typeface="Calibri" panose="020F0502020204030204" pitchFamily="34" charset="0"/>
              <a:cs typeface="Calibri" panose="020F0502020204030204" pitchFamily="34" charset="0"/>
              <a:sym typeface="Arial"/>
            </a:endParaRPr>
          </a:p>
        </p:txBody>
      </p:sp>
      <p:sp>
        <p:nvSpPr>
          <p:cNvPr id="933" name="Google Shape;933;p17"/>
          <p:cNvSpPr txBox="1"/>
          <p:nvPr/>
        </p:nvSpPr>
        <p:spPr>
          <a:xfrm>
            <a:off x="7079983" y="4233850"/>
            <a:ext cx="1842445" cy="570565"/>
          </a:xfrm>
          <a:prstGeom prst="rect">
            <a:avLst/>
          </a:prstGeom>
          <a:noFill/>
          <a:ln>
            <a:noFill/>
          </a:ln>
        </p:spPr>
        <p:txBody>
          <a:bodyPr spcFirstLastPara="1" wrap="square" lIns="91425" tIns="45700" rIns="91425" bIns="45700" anchor="t" anchorCtr="0">
            <a:spAutoFit/>
          </a:bodyPr>
          <a:lstStyle/>
          <a:p>
            <a:pPr marL="0" marR="0" lvl="0" indent="0" algn="ctr" rtl="0">
              <a:lnSpc>
                <a:spcPct val="111428"/>
              </a:lnSpc>
              <a:spcBef>
                <a:spcPts val="0"/>
              </a:spcBef>
              <a:spcAft>
                <a:spcPts val="0"/>
              </a:spcAft>
              <a:buClr>
                <a:srgbClr val="000000"/>
              </a:buClr>
              <a:buSzPts val="2800"/>
              <a:buFont typeface="Arial"/>
              <a:buNone/>
            </a:pPr>
            <a:r>
              <a:rPr lang="en-IN" sz="2800" b="1" dirty="0">
                <a:solidFill>
                  <a:srgbClr val="1A76B1"/>
                </a:solidFill>
                <a:ea typeface="Roboto"/>
                <a:cs typeface="Roboto"/>
                <a:sym typeface="Roboto"/>
              </a:rPr>
              <a:t>36</a:t>
            </a:r>
            <a:r>
              <a:rPr lang="en-US" sz="2800" b="1" i="0" u="none" strike="noStrike" cap="none" dirty="0">
                <a:solidFill>
                  <a:srgbClr val="1A76B1"/>
                </a:solidFill>
                <a:ea typeface="Roboto"/>
                <a:cs typeface="Roboto"/>
                <a:sym typeface="Roboto"/>
              </a:rPr>
              <a:t>,000+</a:t>
            </a:r>
            <a:endParaRPr sz="1400" b="0" i="0" u="none" strike="noStrike" cap="none" dirty="0">
              <a:solidFill>
                <a:srgbClr val="1A76B1"/>
              </a:solidFill>
              <a:ea typeface="Calibri" panose="020F0502020204030204" pitchFamily="34" charset="0"/>
              <a:cs typeface="Calibri" panose="020F0502020204030204" pitchFamily="34" charset="0"/>
              <a:sym typeface="Arial"/>
            </a:endParaRPr>
          </a:p>
        </p:txBody>
      </p:sp>
      <p:pic>
        <p:nvPicPr>
          <p:cNvPr id="934" name="Google Shape;934;p17" descr="Inventory with solid fill"/>
          <p:cNvPicPr preferRelativeResize="0"/>
          <p:nvPr/>
        </p:nvPicPr>
        <p:blipFill rotWithShape="1">
          <a:blip r:embed="rId3">
            <a:alphaModFix/>
          </a:blip>
          <a:srcRect/>
          <a:stretch/>
        </p:blipFill>
        <p:spPr>
          <a:xfrm>
            <a:off x="2259644" y="2831092"/>
            <a:ext cx="751899" cy="751899"/>
          </a:xfrm>
          <a:prstGeom prst="rect">
            <a:avLst/>
          </a:prstGeom>
          <a:noFill/>
          <a:ln>
            <a:noFill/>
          </a:ln>
        </p:spPr>
      </p:pic>
      <p:pic>
        <p:nvPicPr>
          <p:cNvPr id="935" name="Google Shape;935;p17" descr="Customer review with solid fill"/>
          <p:cNvPicPr preferRelativeResize="0"/>
          <p:nvPr/>
        </p:nvPicPr>
        <p:blipFill rotWithShape="1">
          <a:blip r:embed="rId4">
            <a:alphaModFix/>
          </a:blip>
          <a:srcRect/>
          <a:stretch/>
        </p:blipFill>
        <p:spPr>
          <a:xfrm>
            <a:off x="4985430" y="2912372"/>
            <a:ext cx="767288" cy="767288"/>
          </a:xfrm>
          <a:prstGeom prst="rect">
            <a:avLst/>
          </a:prstGeom>
          <a:noFill/>
          <a:ln>
            <a:noFill/>
          </a:ln>
        </p:spPr>
      </p:pic>
      <p:pic>
        <p:nvPicPr>
          <p:cNvPr id="936" name="Google Shape;936;p17" descr="Chemicals with solid fill"/>
          <p:cNvPicPr preferRelativeResize="0"/>
          <p:nvPr/>
        </p:nvPicPr>
        <p:blipFill rotWithShape="1">
          <a:blip r:embed="rId5">
            <a:alphaModFix/>
          </a:blip>
          <a:srcRect/>
          <a:stretch/>
        </p:blipFill>
        <p:spPr>
          <a:xfrm>
            <a:off x="7764753" y="2898671"/>
            <a:ext cx="769991" cy="769991"/>
          </a:xfrm>
          <a:prstGeom prst="rect">
            <a:avLst/>
          </a:prstGeom>
          <a:noFill/>
          <a:ln>
            <a:noFill/>
          </a:ln>
        </p:spPr>
      </p:pic>
      <p:pic>
        <p:nvPicPr>
          <p:cNvPr id="937" name="Google Shape;937;p17" descr="Rating Star with solid fill"/>
          <p:cNvPicPr preferRelativeResize="0"/>
          <p:nvPr/>
        </p:nvPicPr>
        <p:blipFill rotWithShape="1">
          <a:blip r:embed="rId6">
            <a:alphaModFix/>
          </a:blip>
          <a:srcRect/>
          <a:stretch/>
        </p:blipFill>
        <p:spPr>
          <a:xfrm>
            <a:off x="11929068" y="2874921"/>
            <a:ext cx="914400" cy="914400"/>
          </a:xfrm>
          <a:prstGeom prst="rect">
            <a:avLst/>
          </a:prstGeom>
          <a:noFill/>
          <a:ln>
            <a:noFill/>
          </a:ln>
        </p:spPr>
      </p:pic>
      <p:pic>
        <p:nvPicPr>
          <p:cNvPr id="938" name="Google Shape;938;p17" descr="Receipt with solid fill"/>
          <p:cNvPicPr preferRelativeResize="0"/>
          <p:nvPr/>
        </p:nvPicPr>
        <p:blipFill rotWithShape="1">
          <a:blip r:embed="rId7">
            <a:alphaModFix/>
          </a:blip>
          <a:srcRect/>
          <a:stretch/>
        </p:blipFill>
        <p:spPr>
          <a:xfrm>
            <a:off x="15052870" y="2960334"/>
            <a:ext cx="771525" cy="771525"/>
          </a:xfrm>
          <a:prstGeom prst="rect">
            <a:avLst/>
          </a:prstGeom>
          <a:noFill/>
          <a:ln>
            <a:noFill/>
          </a:ln>
        </p:spPr>
      </p:pic>
      <p:sp>
        <p:nvSpPr>
          <p:cNvPr id="939" name="Google Shape;939;p17"/>
          <p:cNvSpPr/>
          <p:nvPr/>
        </p:nvSpPr>
        <p:spPr>
          <a:xfrm>
            <a:off x="0" y="5874254"/>
            <a:ext cx="18288000" cy="3791672"/>
          </a:xfrm>
          <a:custGeom>
            <a:avLst/>
            <a:gdLst/>
            <a:ahLst/>
            <a:cxnLst/>
            <a:rect l="l" t="t" r="r" b="b"/>
            <a:pathLst>
              <a:path w="20104489" h="5523017" extrusionOk="0">
                <a:moveTo>
                  <a:pt x="0" y="0"/>
                </a:moveTo>
                <a:lnTo>
                  <a:pt x="20104490" y="0"/>
                </a:lnTo>
                <a:lnTo>
                  <a:pt x="20104490" y="5523017"/>
                </a:lnTo>
                <a:lnTo>
                  <a:pt x="0" y="5523017"/>
                </a:lnTo>
                <a:lnTo>
                  <a:pt x="0" y="0"/>
                </a:lnTo>
                <a:close/>
              </a:path>
            </a:pathLst>
          </a:custGeom>
          <a:blipFill rotWithShape="1">
            <a:blip r:embed="rId8">
              <a:alphaModFix/>
            </a:blip>
            <a:stretch>
              <a:fillRect t="-156196" r="-9033" b="-3046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940" name="Google Shape;940;p17"/>
          <p:cNvSpPr txBox="1"/>
          <p:nvPr/>
        </p:nvSpPr>
        <p:spPr>
          <a:xfrm>
            <a:off x="6745032" y="4770155"/>
            <a:ext cx="2591163"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2000" b="0" i="0" u="none" strike="noStrike" cap="none">
                <a:solidFill>
                  <a:srgbClr val="191919"/>
                </a:solidFill>
                <a:latin typeface="Calibri" panose="020F0502020204030204" pitchFamily="34" charset="0"/>
                <a:cs typeface="Calibri" panose="020F0502020204030204" pitchFamily="34" charset="0"/>
                <a:sym typeface="Arial"/>
              </a:rPr>
              <a:t>Metric tons of chemicals transported annually</a:t>
            </a:r>
            <a:endParaRPr sz="2400" b="0" i="0" u="none" strike="noStrike" cap="none">
              <a:solidFill>
                <a:srgbClr val="191919"/>
              </a:solidFill>
              <a:latin typeface="Calibri" panose="020F0502020204030204" pitchFamily="34" charset="0"/>
              <a:cs typeface="Calibri" panose="020F0502020204030204" pitchFamily="34" charset="0"/>
              <a:sym typeface="Arial"/>
            </a:endParaRPr>
          </a:p>
        </p:txBody>
      </p:sp>
      <p:sp>
        <p:nvSpPr>
          <p:cNvPr id="941" name="Google Shape;941;p17"/>
          <p:cNvSpPr txBox="1"/>
          <p:nvPr/>
        </p:nvSpPr>
        <p:spPr>
          <a:xfrm>
            <a:off x="4129717" y="4879847"/>
            <a:ext cx="2205326"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2000" b="0" i="0" u="none" strike="noStrike" cap="none">
                <a:solidFill>
                  <a:srgbClr val="191919"/>
                </a:solidFill>
                <a:latin typeface="Calibri" panose="020F0502020204030204" pitchFamily="34" charset="0"/>
                <a:cs typeface="Calibri" panose="020F0502020204030204" pitchFamily="34" charset="0"/>
                <a:sym typeface="Arial"/>
              </a:rPr>
              <a:t>Number of customers served</a:t>
            </a:r>
            <a:endParaRPr sz="2000" b="0" i="0" u="none" strike="noStrike" cap="none">
              <a:solidFill>
                <a:schemeClr val="dk1"/>
              </a:solidFill>
              <a:latin typeface="Calibri" panose="020F0502020204030204" pitchFamily="34" charset="0"/>
              <a:cs typeface="Calibri" panose="020F0502020204030204" pitchFamily="34" charset="0"/>
              <a:sym typeface="Arial"/>
            </a:endParaRPr>
          </a:p>
        </p:txBody>
      </p:sp>
      <p:sp>
        <p:nvSpPr>
          <p:cNvPr id="942" name="Google Shape;942;p17"/>
          <p:cNvSpPr txBox="1"/>
          <p:nvPr/>
        </p:nvSpPr>
        <p:spPr>
          <a:xfrm>
            <a:off x="1313169" y="4903113"/>
            <a:ext cx="2589492"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1800"/>
              <a:buFont typeface="Arial"/>
              <a:buNone/>
            </a:pPr>
            <a:r>
              <a:rPr lang="en-US" sz="2000" b="0" i="0" u="none" strike="noStrike" cap="none">
                <a:solidFill>
                  <a:srgbClr val="191919"/>
                </a:solidFill>
                <a:latin typeface="Calibri" panose="020F0502020204030204" pitchFamily="34" charset="0"/>
                <a:cs typeface="Calibri" panose="020F0502020204030204" pitchFamily="34" charset="0"/>
                <a:sym typeface="Arial"/>
              </a:rPr>
              <a:t>Number of </a:t>
            </a:r>
            <a:br>
              <a:rPr lang="en-US" sz="2000" b="0" i="0" u="none" strike="noStrike" cap="none">
                <a:solidFill>
                  <a:srgbClr val="191919"/>
                </a:solidFill>
                <a:latin typeface="Calibri" panose="020F0502020204030204" pitchFamily="34" charset="0"/>
                <a:cs typeface="Calibri" panose="020F0502020204030204" pitchFamily="34" charset="0"/>
                <a:sym typeface="Arial"/>
              </a:rPr>
            </a:br>
            <a:r>
              <a:rPr lang="en-US" sz="2000" b="0" i="0" u="none" strike="noStrike" cap="none">
                <a:solidFill>
                  <a:srgbClr val="191919"/>
                </a:solidFill>
                <a:latin typeface="Calibri" panose="020F0502020204030204" pitchFamily="34" charset="0"/>
                <a:cs typeface="Calibri" panose="020F0502020204030204" pitchFamily="34" charset="0"/>
                <a:sym typeface="Arial"/>
              </a:rPr>
              <a:t>Products offered</a:t>
            </a:r>
            <a:endParaRPr sz="2000" b="0" i="0" u="none" strike="noStrike" cap="none">
              <a:solidFill>
                <a:srgbClr val="191919"/>
              </a:solidFill>
              <a:latin typeface="Calibri" panose="020F0502020204030204" pitchFamily="34" charset="0"/>
              <a:cs typeface="Calibri" panose="020F0502020204030204" pitchFamily="34" charset="0"/>
              <a:sym typeface="Arial"/>
            </a:endParaRPr>
          </a:p>
        </p:txBody>
      </p:sp>
      <p:graphicFrame>
        <p:nvGraphicFramePr>
          <p:cNvPr id="943" name="Google Shape;943;p17"/>
          <p:cNvGraphicFramePr/>
          <p:nvPr>
            <p:extLst>
              <p:ext uri="{D42A27DB-BD31-4B8C-83A1-F6EECF244321}">
                <p14:modId xmlns:p14="http://schemas.microsoft.com/office/powerpoint/2010/main" val="1888045163"/>
              </p:ext>
            </p:extLst>
          </p:nvPr>
        </p:nvGraphicFramePr>
        <p:xfrm>
          <a:off x="9436810" y="2297811"/>
          <a:ext cx="8123025" cy="3540700"/>
        </p:xfrm>
        <a:graphic>
          <a:graphicData uri="http://schemas.openxmlformats.org/drawingml/2006/table">
            <a:tbl>
              <a:tblPr firstRow="1" bandRow="1">
                <a:noFill/>
              </a:tblPr>
              <a:tblGrid>
                <a:gridCol w="2573825">
                  <a:extLst>
                    <a:ext uri="{9D8B030D-6E8A-4147-A177-3AD203B41FA5}">
                      <a16:colId xmlns:a16="http://schemas.microsoft.com/office/drawing/2014/main" val="20000"/>
                    </a:ext>
                  </a:extLst>
                </a:gridCol>
                <a:gridCol w="2781450">
                  <a:extLst>
                    <a:ext uri="{9D8B030D-6E8A-4147-A177-3AD203B41FA5}">
                      <a16:colId xmlns:a16="http://schemas.microsoft.com/office/drawing/2014/main" val="20001"/>
                    </a:ext>
                  </a:extLst>
                </a:gridCol>
                <a:gridCol w="2767750">
                  <a:extLst>
                    <a:ext uri="{9D8B030D-6E8A-4147-A177-3AD203B41FA5}">
                      <a16:colId xmlns:a16="http://schemas.microsoft.com/office/drawing/2014/main" val="20002"/>
                    </a:ext>
                  </a:extLst>
                </a:gridCol>
              </a:tblGrid>
              <a:tr h="3540700">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p>
                  </a:txBody>
                  <a:tcPr marL="91450" marR="91450" marT="45725" marB="45725"/>
                </a:tc>
                <a:extLst>
                  <a:ext uri="{0D108BD9-81ED-4DB2-BD59-A6C34878D82A}">
                    <a16:rowId xmlns:a16="http://schemas.microsoft.com/office/drawing/2014/main" val="10000"/>
                  </a:ext>
                </a:extLst>
              </a:tr>
            </a:tbl>
          </a:graphicData>
        </a:graphic>
      </p:graphicFrame>
      <p:grpSp>
        <p:nvGrpSpPr>
          <p:cNvPr id="944" name="Google Shape;944;p17"/>
          <p:cNvGrpSpPr/>
          <p:nvPr/>
        </p:nvGrpSpPr>
        <p:grpSpPr>
          <a:xfrm>
            <a:off x="10188475" y="2823972"/>
            <a:ext cx="1223866" cy="975868"/>
            <a:chOff x="0" y="-28575"/>
            <a:chExt cx="369997" cy="276036"/>
          </a:xfrm>
          <a:solidFill>
            <a:srgbClr val="1A76B1"/>
          </a:solidFill>
        </p:grpSpPr>
        <p:sp>
          <p:nvSpPr>
            <p:cNvPr id="945" name="Google Shape;945;p17"/>
            <p:cNvSpPr/>
            <p:nvPr/>
          </p:nvSpPr>
          <p:spPr>
            <a:xfrm>
              <a:off x="0" y="0"/>
              <a:ext cx="369997" cy="247461"/>
            </a:xfrm>
            <a:prstGeom prst="roundRect">
              <a:avLst>
                <a:gd name="adj" fmla="val 16667"/>
              </a:avLst>
            </a:prstGeom>
            <a:grp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946" name="Google Shape;946;p17"/>
            <p:cNvSpPr/>
            <p:nvPr/>
          </p:nvSpPr>
          <p:spPr>
            <a:xfrm>
              <a:off x="0" y="-28575"/>
              <a:ext cx="369997" cy="276036"/>
            </a:xfrm>
            <a:prstGeom prst="roundRect">
              <a:avLst>
                <a:gd name="adj" fmla="val 16667"/>
              </a:avLst>
            </a:prstGeom>
            <a:grp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grpSp>
      <p:sp>
        <p:nvSpPr>
          <p:cNvPr id="947" name="Google Shape;947;p17"/>
          <p:cNvSpPr txBox="1"/>
          <p:nvPr/>
        </p:nvSpPr>
        <p:spPr>
          <a:xfrm>
            <a:off x="9845959" y="4233850"/>
            <a:ext cx="1842445" cy="570565"/>
          </a:xfrm>
          <a:prstGeom prst="rect">
            <a:avLst/>
          </a:prstGeom>
          <a:noFill/>
          <a:ln>
            <a:noFill/>
          </a:ln>
        </p:spPr>
        <p:txBody>
          <a:bodyPr spcFirstLastPara="1" wrap="square" lIns="91425" tIns="45700" rIns="91425" bIns="45700" anchor="t" anchorCtr="0">
            <a:spAutoFit/>
          </a:bodyPr>
          <a:lstStyle/>
          <a:p>
            <a:pPr marL="0" marR="0" lvl="0" indent="0" algn="ctr" rtl="0">
              <a:lnSpc>
                <a:spcPct val="111428"/>
              </a:lnSpc>
              <a:spcBef>
                <a:spcPts val="0"/>
              </a:spcBef>
              <a:spcAft>
                <a:spcPts val="0"/>
              </a:spcAft>
              <a:buClr>
                <a:srgbClr val="000000"/>
              </a:buClr>
              <a:buSzPts val="2800"/>
              <a:buFont typeface="Arial"/>
              <a:buNone/>
            </a:pPr>
            <a:r>
              <a:rPr lang="en-IN" sz="2800" b="1" dirty="0">
                <a:solidFill>
                  <a:srgbClr val="1A76B1"/>
                </a:solidFill>
                <a:ea typeface="Roboto"/>
                <a:cs typeface="Roboto"/>
                <a:sym typeface="Roboto"/>
              </a:rPr>
              <a:t>40</a:t>
            </a:r>
            <a:r>
              <a:rPr lang="en-US" sz="2800" b="1" i="0" u="none" strike="noStrike" cap="none" dirty="0">
                <a:solidFill>
                  <a:srgbClr val="1A76B1"/>
                </a:solidFill>
                <a:ea typeface="Roboto"/>
                <a:cs typeface="Roboto"/>
                <a:sym typeface="Roboto"/>
              </a:rPr>
              <a:t>% +</a:t>
            </a:r>
            <a:endParaRPr sz="1400" b="0" i="0" u="none" strike="noStrike" cap="none" dirty="0">
              <a:solidFill>
                <a:srgbClr val="1A76B1"/>
              </a:solidFill>
              <a:ea typeface="Calibri" panose="020F0502020204030204" pitchFamily="34" charset="0"/>
              <a:cs typeface="Calibri" panose="020F0502020204030204" pitchFamily="34" charset="0"/>
              <a:sym typeface="Arial"/>
            </a:endParaRPr>
          </a:p>
        </p:txBody>
      </p:sp>
      <p:pic>
        <p:nvPicPr>
          <p:cNvPr id="948" name="Google Shape;948;p17" descr="Inventory with solid fill"/>
          <p:cNvPicPr preferRelativeResize="0"/>
          <p:nvPr/>
        </p:nvPicPr>
        <p:blipFill rotWithShape="1">
          <a:blip r:embed="rId3">
            <a:alphaModFix/>
          </a:blip>
          <a:srcRect/>
          <a:stretch/>
        </p:blipFill>
        <p:spPr>
          <a:xfrm>
            <a:off x="10438118" y="2954397"/>
            <a:ext cx="751899" cy="751899"/>
          </a:xfrm>
          <a:prstGeom prst="rect">
            <a:avLst/>
          </a:prstGeom>
          <a:noFill/>
          <a:ln>
            <a:noFill/>
          </a:ln>
        </p:spPr>
      </p:pic>
      <p:sp>
        <p:nvSpPr>
          <p:cNvPr id="949" name="Google Shape;949;p17"/>
          <p:cNvSpPr txBox="1"/>
          <p:nvPr/>
        </p:nvSpPr>
        <p:spPr>
          <a:xfrm>
            <a:off x="9398115" y="4868952"/>
            <a:ext cx="2589492"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1800"/>
              <a:buFont typeface="Arial"/>
              <a:buNone/>
            </a:pPr>
            <a:r>
              <a:rPr lang="en-IN" sz="2000">
                <a:solidFill>
                  <a:srgbClr val="191919"/>
                </a:solidFill>
                <a:latin typeface="Calibri" panose="020F0502020204030204" pitchFamily="34" charset="0"/>
                <a:cs typeface="Calibri" panose="020F0502020204030204" pitchFamily="34" charset="0"/>
                <a:sym typeface="Arial"/>
              </a:rPr>
              <a:t>2</a:t>
            </a:r>
            <a:r>
              <a:rPr lang="en-US" sz="2000" b="0" i="0" u="none" strike="noStrike" cap="none">
                <a:solidFill>
                  <a:srgbClr val="191919"/>
                </a:solidFill>
                <a:latin typeface="Calibri" panose="020F0502020204030204" pitchFamily="34" charset="0"/>
                <a:cs typeface="Calibri" panose="020F0502020204030204" pitchFamily="34" charset="0"/>
                <a:sym typeface="Arial"/>
              </a:rPr>
              <a:t> Year CAGR </a:t>
            </a:r>
            <a:br>
              <a:rPr lang="en-US" sz="2000" b="0" i="0" u="none" strike="noStrike" cap="none">
                <a:solidFill>
                  <a:srgbClr val="191919"/>
                </a:solidFill>
                <a:latin typeface="Calibri" panose="020F0502020204030204" pitchFamily="34" charset="0"/>
                <a:cs typeface="Calibri" panose="020F0502020204030204" pitchFamily="34" charset="0"/>
                <a:sym typeface="Arial"/>
              </a:rPr>
            </a:br>
            <a:r>
              <a:rPr lang="en-US" sz="2000" b="0" i="0" u="none" strike="noStrike" cap="none">
                <a:solidFill>
                  <a:srgbClr val="191919"/>
                </a:solidFill>
                <a:latin typeface="Calibri" panose="020F0502020204030204" pitchFamily="34" charset="0"/>
                <a:cs typeface="Calibri" panose="020F0502020204030204" pitchFamily="34" charset="0"/>
                <a:sym typeface="Arial"/>
              </a:rPr>
              <a:t>Revenue Growth</a:t>
            </a:r>
            <a:endParaRPr sz="2000" b="0" i="0" u="none" strike="noStrike" cap="none">
              <a:solidFill>
                <a:srgbClr val="191919"/>
              </a:solidFill>
              <a:latin typeface="Calibri" panose="020F0502020204030204" pitchFamily="34" charset="0"/>
              <a:cs typeface="Calibri" panose="020F0502020204030204" pitchFamily="34" charset="0"/>
              <a:sym typeface="Arial"/>
            </a:endParaRPr>
          </a:p>
        </p:txBody>
      </p:sp>
      <p:grpSp>
        <p:nvGrpSpPr>
          <p:cNvPr id="950" name="Google Shape;950;p17"/>
          <p:cNvGrpSpPr/>
          <p:nvPr/>
        </p:nvGrpSpPr>
        <p:grpSpPr>
          <a:xfrm>
            <a:off x="12911304" y="2785462"/>
            <a:ext cx="1223866" cy="975868"/>
            <a:chOff x="0" y="-28575"/>
            <a:chExt cx="369997" cy="276036"/>
          </a:xfrm>
          <a:solidFill>
            <a:srgbClr val="038F01"/>
          </a:solidFill>
        </p:grpSpPr>
        <p:sp>
          <p:nvSpPr>
            <p:cNvPr id="951" name="Google Shape;951;p17"/>
            <p:cNvSpPr/>
            <p:nvPr/>
          </p:nvSpPr>
          <p:spPr>
            <a:xfrm>
              <a:off x="0" y="0"/>
              <a:ext cx="369997" cy="247461"/>
            </a:xfrm>
            <a:prstGeom prst="roundRect">
              <a:avLst>
                <a:gd name="adj" fmla="val 16667"/>
              </a:avLst>
            </a:prstGeom>
            <a:grp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952" name="Google Shape;952;p17"/>
            <p:cNvSpPr/>
            <p:nvPr/>
          </p:nvSpPr>
          <p:spPr>
            <a:xfrm>
              <a:off x="0" y="-28575"/>
              <a:ext cx="369997" cy="276036"/>
            </a:xfrm>
            <a:prstGeom prst="roundRect">
              <a:avLst>
                <a:gd name="adj" fmla="val 16667"/>
              </a:avLst>
            </a:prstGeom>
            <a:grp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grpSp>
      <p:sp>
        <p:nvSpPr>
          <p:cNvPr id="953" name="Google Shape;953;p17"/>
          <p:cNvSpPr txBox="1"/>
          <p:nvPr/>
        </p:nvSpPr>
        <p:spPr>
          <a:xfrm>
            <a:off x="12571931" y="4233850"/>
            <a:ext cx="1842445" cy="570565"/>
          </a:xfrm>
          <a:prstGeom prst="rect">
            <a:avLst/>
          </a:prstGeom>
          <a:noFill/>
          <a:ln>
            <a:noFill/>
          </a:ln>
        </p:spPr>
        <p:txBody>
          <a:bodyPr spcFirstLastPara="1" wrap="square" lIns="91425" tIns="45700" rIns="91425" bIns="45700" anchor="t" anchorCtr="0">
            <a:spAutoFit/>
          </a:bodyPr>
          <a:lstStyle/>
          <a:p>
            <a:pPr marL="0" marR="0" lvl="0" indent="0" algn="ctr" rtl="0">
              <a:lnSpc>
                <a:spcPct val="111428"/>
              </a:lnSpc>
              <a:spcBef>
                <a:spcPts val="0"/>
              </a:spcBef>
              <a:spcAft>
                <a:spcPts val="0"/>
              </a:spcAft>
              <a:buClr>
                <a:srgbClr val="000000"/>
              </a:buClr>
              <a:buSzPts val="2800"/>
              <a:buFont typeface="Arial"/>
              <a:buNone/>
            </a:pPr>
            <a:r>
              <a:rPr lang="en-US" sz="2800" b="1" i="0" u="none" strike="noStrike" cap="none" dirty="0">
                <a:solidFill>
                  <a:srgbClr val="1A76B1"/>
                </a:solidFill>
                <a:ea typeface="Roboto"/>
                <a:cs typeface="Roboto"/>
                <a:sym typeface="Roboto"/>
              </a:rPr>
              <a:t>95%</a:t>
            </a:r>
            <a:endParaRPr sz="1400" b="0" i="0" u="none" strike="noStrike" cap="none" dirty="0">
              <a:solidFill>
                <a:srgbClr val="1A76B1"/>
              </a:solidFill>
              <a:ea typeface="Calibri" panose="020F0502020204030204" pitchFamily="34" charset="0"/>
              <a:cs typeface="Calibri" panose="020F0502020204030204" pitchFamily="34" charset="0"/>
              <a:sym typeface="Arial"/>
            </a:endParaRPr>
          </a:p>
        </p:txBody>
      </p:sp>
      <p:pic>
        <p:nvPicPr>
          <p:cNvPr id="954" name="Google Shape;954;p17" descr="Customer review with solid fill"/>
          <p:cNvPicPr preferRelativeResize="0"/>
          <p:nvPr/>
        </p:nvPicPr>
        <p:blipFill rotWithShape="1">
          <a:blip r:embed="rId4">
            <a:alphaModFix/>
          </a:blip>
          <a:srcRect/>
          <a:stretch/>
        </p:blipFill>
        <p:spPr>
          <a:xfrm>
            <a:off x="13187951" y="2905612"/>
            <a:ext cx="767288" cy="767288"/>
          </a:xfrm>
          <a:prstGeom prst="rect">
            <a:avLst/>
          </a:prstGeom>
          <a:noFill/>
          <a:ln>
            <a:noFill/>
          </a:ln>
        </p:spPr>
      </p:pic>
      <p:sp>
        <p:nvSpPr>
          <p:cNvPr id="955" name="Google Shape;955;p17"/>
          <p:cNvSpPr txBox="1"/>
          <p:nvPr/>
        </p:nvSpPr>
        <p:spPr>
          <a:xfrm>
            <a:off x="12281690" y="4869186"/>
            <a:ext cx="2205326"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2000" b="0" i="0" u="none" strike="noStrike" cap="none">
                <a:solidFill>
                  <a:srgbClr val="191919"/>
                </a:solidFill>
                <a:latin typeface="Calibri" panose="020F0502020204030204" pitchFamily="34" charset="0"/>
                <a:cs typeface="Calibri" panose="020F0502020204030204" pitchFamily="34" charset="0"/>
                <a:sym typeface="Arial"/>
              </a:rPr>
              <a:t>Customer Retention rate </a:t>
            </a:r>
            <a:endParaRPr sz="2000" b="0" i="0" u="none" strike="noStrike" cap="none">
              <a:solidFill>
                <a:schemeClr val="dk1"/>
              </a:solidFill>
              <a:latin typeface="Calibri" panose="020F0502020204030204" pitchFamily="34" charset="0"/>
              <a:cs typeface="Calibri" panose="020F0502020204030204" pitchFamily="34" charset="0"/>
              <a:sym typeface="Arial"/>
            </a:endParaRPr>
          </a:p>
        </p:txBody>
      </p:sp>
      <p:grpSp>
        <p:nvGrpSpPr>
          <p:cNvPr id="956" name="Google Shape;956;p17"/>
          <p:cNvGrpSpPr/>
          <p:nvPr/>
        </p:nvGrpSpPr>
        <p:grpSpPr>
          <a:xfrm>
            <a:off x="15651591" y="2804591"/>
            <a:ext cx="1223866" cy="975868"/>
            <a:chOff x="0" y="-28575"/>
            <a:chExt cx="369997" cy="276036"/>
          </a:xfrm>
          <a:solidFill>
            <a:srgbClr val="25567E"/>
          </a:solidFill>
        </p:grpSpPr>
        <p:sp>
          <p:nvSpPr>
            <p:cNvPr id="957" name="Google Shape;957;p17"/>
            <p:cNvSpPr/>
            <p:nvPr/>
          </p:nvSpPr>
          <p:spPr>
            <a:xfrm>
              <a:off x="0" y="0"/>
              <a:ext cx="369997" cy="247461"/>
            </a:xfrm>
            <a:prstGeom prst="roundRect">
              <a:avLst>
                <a:gd name="adj" fmla="val 16667"/>
              </a:avLst>
            </a:prstGeom>
            <a:grp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958" name="Google Shape;958;p17"/>
            <p:cNvSpPr/>
            <p:nvPr/>
          </p:nvSpPr>
          <p:spPr>
            <a:xfrm>
              <a:off x="0" y="-28575"/>
              <a:ext cx="369997" cy="276036"/>
            </a:xfrm>
            <a:prstGeom prst="roundRect">
              <a:avLst>
                <a:gd name="adj" fmla="val 16667"/>
              </a:avLst>
            </a:prstGeom>
            <a:grp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grpSp>
      <p:sp>
        <p:nvSpPr>
          <p:cNvPr id="959" name="Google Shape;959;p17"/>
          <p:cNvSpPr txBox="1"/>
          <p:nvPr/>
        </p:nvSpPr>
        <p:spPr>
          <a:xfrm>
            <a:off x="14819647" y="4104346"/>
            <a:ext cx="2778883"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1A76B1"/>
                </a:solidFill>
                <a:ea typeface="Roboto"/>
                <a:cs typeface="Roboto"/>
                <a:sym typeface="Roboto"/>
              </a:rPr>
              <a:t>20% </a:t>
            </a:r>
            <a:br>
              <a:rPr lang="en-US" sz="2800" b="1" i="0" u="none" strike="noStrike" cap="none">
                <a:solidFill>
                  <a:srgbClr val="1A76B1"/>
                </a:solidFill>
                <a:ea typeface="Roboto"/>
                <a:cs typeface="Roboto"/>
                <a:sym typeface="Roboto"/>
              </a:rPr>
            </a:br>
            <a:r>
              <a:rPr lang="en-US" sz="1600" b="0" i="0" u="none" strike="noStrike" cap="none">
                <a:solidFill>
                  <a:srgbClr val="1A76B1"/>
                </a:solidFill>
                <a:ea typeface="Roboto"/>
                <a:cs typeface="Roboto"/>
                <a:sym typeface="Roboto"/>
              </a:rPr>
              <a:t>(Above reference interest rate) </a:t>
            </a:r>
            <a:endParaRPr sz="2800" b="0" i="0" u="none" strike="noStrike" cap="none">
              <a:solidFill>
                <a:srgbClr val="1A76B1"/>
              </a:solidFill>
              <a:ea typeface="Roboto"/>
              <a:cs typeface="Roboto"/>
              <a:sym typeface="Roboto"/>
            </a:endParaRPr>
          </a:p>
        </p:txBody>
      </p:sp>
      <p:sp>
        <p:nvSpPr>
          <p:cNvPr id="960" name="Google Shape;960;p17"/>
          <p:cNvSpPr txBox="1"/>
          <p:nvPr/>
        </p:nvSpPr>
        <p:spPr>
          <a:xfrm>
            <a:off x="14688365" y="4896391"/>
            <a:ext cx="2870287"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2000" b="0" i="0" u="none" strike="noStrike" cap="none">
                <a:solidFill>
                  <a:srgbClr val="191919"/>
                </a:solidFill>
                <a:latin typeface="Calibri" panose="020F0502020204030204" pitchFamily="34" charset="0"/>
                <a:cs typeface="Calibri" panose="020F0502020204030204" pitchFamily="34" charset="0"/>
                <a:sym typeface="Arial"/>
              </a:rPr>
              <a:t>Return on Capital Employed (ROCE)</a:t>
            </a:r>
            <a:endParaRPr sz="2000" b="0" i="0" u="none" strike="noStrike" cap="none">
              <a:solidFill>
                <a:schemeClr val="dk1"/>
              </a:solidFill>
              <a:latin typeface="Calibri" panose="020F0502020204030204" pitchFamily="34" charset="0"/>
              <a:cs typeface="Calibri" panose="020F0502020204030204" pitchFamily="34" charset="0"/>
              <a:sym typeface="Arial"/>
            </a:endParaRPr>
          </a:p>
        </p:txBody>
      </p:sp>
      <p:pic>
        <p:nvPicPr>
          <p:cNvPr id="961" name="Google Shape;961;p17" descr="Coins with solid fill"/>
          <p:cNvPicPr preferRelativeResize="0"/>
          <p:nvPr/>
        </p:nvPicPr>
        <p:blipFill rotWithShape="1">
          <a:blip r:embed="rId9">
            <a:alphaModFix/>
          </a:blip>
          <a:srcRect/>
          <a:stretch/>
        </p:blipFill>
        <p:spPr>
          <a:xfrm>
            <a:off x="15908798" y="2882041"/>
            <a:ext cx="771526" cy="771526"/>
          </a:xfrm>
          <a:prstGeom prst="rect">
            <a:avLst/>
          </a:prstGeom>
          <a:noFill/>
          <a:ln>
            <a:noFill/>
          </a:ln>
        </p:spPr>
      </p:pic>
      <p:sp>
        <p:nvSpPr>
          <p:cNvPr id="962" name="Google Shape;962;p17"/>
          <p:cNvSpPr txBox="1"/>
          <p:nvPr/>
        </p:nvSpPr>
        <p:spPr>
          <a:xfrm>
            <a:off x="17792700" y="9915332"/>
            <a:ext cx="4953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IN" sz="1400"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16</a:t>
            </a:r>
            <a:endParaRPr sz="1400"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 name="Title 1">
            <a:extLst>
              <a:ext uri="{FF2B5EF4-FFF2-40B4-BE49-F238E27FC236}">
                <a16:creationId xmlns:a16="http://schemas.microsoft.com/office/drawing/2014/main" id="{044BF2D8-FDA6-6ED9-076D-DD906B129FB2}"/>
              </a:ext>
            </a:extLst>
          </p:cNvPr>
          <p:cNvSpPr>
            <a:spLocks noGrp="1"/>
          </p:cNvSpPr>
          <p:nvPr>
            <p:ph type="title"/>
          </p:nvPr>
        </p:nvSpPr>
        <p:spPr/>
        <p:txBody>
          <a:bodyPr/>
          <a:lstStyle/>
          <a:p>
            <a:r>
              <a:rPr lang="en-US" sz="4400" spc="20" dirty="0">
                <a:solidFill>
                  <a:srgbClr val="FFFFFF"/>
                </a:solidFill>
                <a:latin typeface="+mn-lt"/>
                <a:sym typeface="Arial"/>
              </a:rPr>
              <a:t> 2027 </a:t>
            </a:r>
            <a:r>
              <a:rPr lang="en-US" sz="4400" spc="20" dirty="0">
                <a:solidFill>
                  <a:srgbClr val="FFFFFF"/>
                </a:solidFill>
                <a:latin typeface="+mn-lt"/>
                <a:sym typeface="Dosis"/>
              </a:rPr>
              <a:t>strategic objectives</a:t>
            </a:r>
            <a:endParaRPr lang="en-IN" sz="4400" spc="20" dirty="0">
              <a:solidFill>
                <a:srgbClr val="FFFFFF"/>
              </a:solidFill>
              <a:latin typeface="+mn-l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66">
          <a:extLst>
            <a:ext uri="{FF2B5EF4-FFF2-40B4-BE49-F238E27FC236}">
              <a16:creationId xmlns:a16="http://schemas.microsoft.com/office/drawing/2014/main" id="{B6E9055C-E972-875F-C332-CAA1D28897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85DEB1-5AE3-3A0E-7745-B0C35D8D1D2E}"/>
              </a:ext>
            </a:extLst>
          </p:cNvPr>
          <p:cNvSpPr>
            <a:spLocks noGrp="1"/>
          </p:cNvSpPr>
          <p:nvPr>
            <p:ph type="title"/>
          </p:nvPr>
        </p:nvSpPr>
        <p:spPr/>
        <p:txBody>
          <a:bodyPr/>
          <a:lstStyle/>
          <a:p>
            <a:pPr>
              <a:lnSpc>
                <a:spcPts val="5719"/>
              </a:lnSpc>
            </a:pPr>
            <a:r>
              <a:rPr lang="en-US" sz="4400" spc="20" dirty="0">
                <a:solidFill>
                  <a:srgbClr val="FFFFFF"/>
                </a:solidFill>
                <a:latin typeface="+mn-lt"/>
                <a:sym typeface="Poppins Bold"/>
              </a:rPr>
              <a:t>What drives our revenue</a:t>
            </a:r>
          </a:p>
        </p:txBody>
      </p:sp>
      <p:sp>
        <p:nvSpPr>
          <p:cNvPr id="969" name="Google Shape;969;p68">
            <a:extLst>
              <a:ext uri="{FF2B5EF4-FFF2-40B4-BE49-F238E27FC236}">
                <a16:creationId xmlns:a16="http://schemas.microsoft.com/office/drawing/2014/main" id="{80D1E137-AD69-19A5-567F-7A89CCA96ECB}"/>
              </a:ext>
            </a:extLst>
          </p:cNvPr>
          <p:cNvSpPr txBox="1"/>
          <p:nvPr/>
        </p:nvSpPr>
        <p:spPr>
          <a:xfrm>
            <a:off x="2388282" y="1439449"/>
            <a:ext cx="13656823" cy="577081"/>
          </a:xfrm>
          <a:prstGeom prst="rect">
            <a:avLst/>
          </a:prstGeom>
          <a:noFill/>
          <a:ln>
            <a:noFill/>
          </a:ln>
        </p:spPr>
        <p:txBody>
          <a:bodyPr spcFirstLastPara="1" wrap="square" lIns="0" tIns="0" rIns="0" bIns="0" anchor="t" anchorCtr="0">
            <a:spAutoFit/>
          </a:bodyPr>
          <a:lstStyle/>
          <a:p>
            <a:pPr algn="ctr">
              <a:lnSpc>
                <a:spcPts val="4480"/>
              </a:lnSpc>
              <a:spcBef>
                <a:spcPct val="0"/>
              </a:spcBef>
              <a:tabLst>
                <a:tab pos="2422525" algn="l"/>
              </a:tabLst>
            </a:pPr>
            <a:r>
              <a:rPr lang="en-US" sz="3200" b="1" dirty="0">
                <a:latin typeface="Calibri" panose="020F0502020204030204" pitchFamily="34" charset="0"/>
                <a:ea typeface="+mj-ea"/>
                <a:cs typeface="+mj-cs"/>
                <a:sym typeface="Poppins"/>
              </a:rPr>
              <a:t>A diversified, resilient product mix with no single point of dependency.</a:t>
            </a:r>
          </a:p>
        </p:txBody>
      </p:sp>
      <p:grpSp>
        <p:nvGrpSpPr>
          <p:cNvPr id="8" name="Group 18">
            <a:extLst>
              <a:ext uri="{FF2B5EF4-FFF2-40B4-BE49-F238E27FC236}">
                <a16:creationId xmlns:a16="http://schemas.microsoft.com/office/drawing/2014/main" id="{E417E7D7-BEBF-5F47-2DFD-4D99221A9308}"/>
              </a:ext>
            </a:extLst>
          </p:cNvPr>
          <p:cNvGrpSpPr/>
          <p:nvPr/>
        </p:nvGrpSpPr>
        <p:grpSpPr>
          <a:xfrm>
            <a:off x="4124004" y="2016530"/>
            <a:ext cx="11170115" cy="7604033"/>
            <a:chOff x="0" y="0"/>
            <a:chExt cx="12963767" cy="8825057"/>
          </a:xfrm>
        </p:grpSpPr>
        <p:sp>
          <p:nvSpPr>
            <p:cNvPr id="9" name="Freeform 19">
              <a:extLst>
                <a:ext uri="{FF2B5EF4-FFF2-40B4-BE49-F238E27FC236}">
                  <a16:creationId xmlns:a16="http://schemas.microsoft.com/office/drawing/2014/main" id="{34B02A57-42F9-75CB-6170-2272CD165CA8}"/>
                </a:ext>
              </a:extLst>
            </p:cNvPr>
            <p:cNvSpPr/>
            <p:nvPr/>
          </p:nvSpPr>
          <p:spPr>
            <a:xfrm>
              <a:off x="3568529" y="830446"/>
              <a:ext cx="7634644" cy="7634644"/>
            </a:xfrm>
            <a:custGeom>
              <a:avLst/>
              <a:gdLst/>
              <a:ahLst/>
              <a:cxnLst/>
              <a:rect l="l" t="t" r="r" b="b"/>
              <a:pathLst>
                <a:path w="7634644" h="7634644">
                  <a:moveTo>
                    <a:pt x="0" y="0"/>
                  </a:moveTo>
                  <a:lnTo>
                    <a:pt x="7634644" y="0"/>
                  </a:lnTo>
                  <a:lnTo>
                    <a:pt x="7634644" y="7634644"/>
                  </a:lnTo>
                  <a:lnTo>
                    <a:pt x="0" y="76346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N"/>
            </a:p>
          </p:txBody>
        </p:sp>
        <p:sp>
          <p:nvSpPr>
            <p:cNvPr id="10" name="Freeform 20">
              <a:extLst>
                <a:ext uri="{FF2B5EF4-FFF2-40B4-BE49-F238E27FC236}">
                  <a16:creationId xmlns:a16="http://schemas.microsoft.com/office/drawing/2014/main" id="{4509AF8B-F16C-AAEE-5383-845B42893E07}"/>
                </a:ext>
              </a:extLst>
            </p:cNvPr>
            <p:cNvSpPr/>
            <p:nvPr/>
          </p:nvSpPr>
          <p:spPr>
            <a:xfrm>
              <a:off x="1898977" y="0"/>
              <a:ext cx="7634644" cy="7634644"/>
            </a:xfrm>
            <a:custGeom>
              <a:avLst/>
              <a:gdLst/>
              <a:ahLst/>
              <a:cxnLst/>
              <a:rect l="l" t="t" r="r" b="b"/>
              <a:pathLst>
                <a:path w="7634644" h="7634644">
                  <a:moveTo>
                    <a:pt x="0" y="0"/>
                  </a:moveTo>
                  <a:lnTo>
                    <a:pt x="7634644" y="0"/>
                  </a:lnTo>
                  <a:lnTo>
                    <a:pt x="7634644" y="7634644"/>
                  </a:lnTo>
                  <a:lnTo>
                    <a:pt x="0" y="7634644"/>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IN"/>
            </a:p>
          </p:txBody>
        </p:sp>
        <p:pic>
          <p:nvPicPr>
            <p:cNvPr id="11" name="Picture 21">
              <a:extLst>
                <a:ext uri="{FF2B5EF4-FFF2-40B4-BE49-F238E27FC236}">
                  <a16:creationId xmlns:a16="http://schemas.microsoft.com/office/drawing/2014/main" id="{8941EF2F-685D-CB9E-16D7-3E0DEDBC0D4B}"/>
                </a:ext>
              </a:extLst>
            </p:cNvPr>
            <p:cNvPicPr>
              <a:picLocks noChangeAspect="1"/>
            </p:cNvPicPr>
            <p:nvPr/>
          </p:nvPicPr>
          <p:blipFill>
            <a:blip r:embed="rId6"/>
            <a:stretch>
              <a:fillRect/>
            </a:stretch>
          </p:blipFill>
          <p:spPr>
            <a:xfrm>
              <a:off x="-1296377" y="-1296377"/>
              <a:ext cx="15556520" cy="11106610"/>
            </a:xfrm>
            <a:prstGeom prst="rect">
              <a:avLst/>
            </a:prstGeom>
          </p:spPr>
        </p:pic>
        <p:sp>
          <p:nvSpPr>
            <p:cNvPr id="12" name="TextBox 22">
              <a:extLst>
                <a:ext uri="{FF2B5EF4-FFF2-40B4-BE49-F238E27FC236}">
                  <a16:creationId xmlns:a16="http://schemas.microsoft.com/office/drawing/2014/main" id="{8DC7E9D7-8838-D9DD-3373-2BBE5116775A}"/>
                </a:ext>
              </a:extLst>
            </p:cNvPr>
            <p:cNvSpPr txBox="1"/>
            <p:nvPr/>
          </p:nvSpPr>
          <p:spPr>
            <a:xfrm>
              <a:off x="5181403" y="8095019"/>
              <a:ext cx="1300480" cy="730038"/>
            </a:xfrm>
            <a:prstGeom prst="rect">
              <a:avLst/>
            </a:prstGeom>
          </p:spPr>
          <p:txBody>
            <a:bodyPr lIns="0" tIns="0" rIns="0" bIns="0" rtlCol="0" anchor="t">
              <a:spAutoFit/>
            </a:bodyPr>
            <a:lstStyle/>
            <a:p>
              <a:pPr algn="ctr">
                <a:lnSpc>
                  <a:spcPts val="2240"/>
                </a:lnSpc>
                <a:spcBef>
                  <a:spcPct val="0"/>
                </a:spcBef>
              </a:pPr>
              <a:r>
                <a:rPr lang="en-US" sz="1600" b="1">
                  <a:solidFill>
                    <a:srgbClr val="000000"/>
                  </a:solidFill>
                  <a:latin typeface="Poppins Bold"/>
                  <a:ea typeface="Poppins Bold"/>
                  <a:cs typeface="Poppins Bold"/>
                  <a:sym typeface="Poppins Bold"/>
                </a:rPr>
                <a:t>Triacetin </a:t>
              </a:r>
            </a:p>
            <a:p>
              <a:pPr algn="ctr">
                <a:lnSpc>
                  <a:spcPts val="2240"/>
                </a:lnSpc>
                <a:spcBef>
                  <a:spcPct val="0"/>
                </a:spcBef>
              </a:pPr>
              <a:r>
                <a:rPr lang="en-US" sz="1600" b="1">
                  <a:solidFill>
                    <a:srgbClr val="000000"/>
                  </a:solidFill>
                  <a:latin typeface="Poppins Bold"/>
                  <a:ea typeface="Poppins Bold"/>
                  <a:cs typeface="Poppins Bold"/>
                  <a:sym typeface="Poppins Bold"/>
                </a:rPr>
                <a:t>8%</a:t>
              </a:r>
            </a:p>
          </p:txBody>
        </p:sp>
      </p:grpSp>
    </p:spTree>
    <p:extLst>
      <p:ext uri="{BB962C8B-B14F-4D97-AF65-F5344CB8AC3E}">
        <p14:creationId xmlns:p14="http://schemas.microsoft.com/office/powerpoint/2010/main" val="2054281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761655E0-DC2D-E51A-6FC2-EC5A2472FFFF}"/>
            </a:ext>
          </a:extLst>
        </p:cNvPr>
        <p:cNvGrpSpPr/>
        <p:nvPr/>
      </p:nvGrpSpPr>
      <p:grpSpPr>
        <a:xfrm>
          <a:off x="0" y="0"/>
          <a:ext cx="0" cy="0"/>
          <a:chOff x="0" y="0"/>
          <a:chExt cx="0" cy="0"/>
        </a:xfrm>
      </p:grpSpPr>
      <p:sp>
        <p:nvSpPr>
          <p:cNvPr id="985" name="Google Shape;985;p19">
            <a:extLst>
              <a:ext uri="{FF2B5EF4-FFF2-40B4-BE49-F238E27FC236}">
                <a16:creationId xmlns:a16="http://schemas.microsoft.com/office/drawing/2014/main" id="{B0717310-7BB3-4B5E-779B-BF66DAAEBC75}"/>
              </a:ext>
            </a:extLst>
          </p:cNvPr>
          <p:cNvSpPr txBox="1"/>
          <p:nvPr/>
        </p:nvSpPr>
        <p:spPr>
          <a:xfrm>
            <a:off x="984027" y="1418937"/>
            <a:ext cx="7951914" cy="967957"/>
          </a:xfrm>
          <a:prstGeom prst="rect">
            <a:avLst/>
          </a:prstGeom>
          <a:noFill/>
          <a:ln>
            <a:noFill/>
          </a:ln>
        </p:spPr>
        <p:txBody>
          <a:bodyPr spcFirstLastPara="1" wrap="square" lIns="0" tIns="0" rIns="0" bIns="0" anchor="t" anchorCtr="0">
            <a:spAutoFit/>
          </a:bodyPr>
          <a:lstStyle/>
          <a:p>
            <a:pPr marL="0" marR="0" lvl="0" indent="0" algn="ctr" rtl="0">
              <a:lnSpc>
                <a:spcPct val="184722"/>
              </a:lnSpc>
              <a:spcBef>
                <a:spcPts val="0"/>
              </a:spcBef>
              <a:spcAft>
                <a:spcPts val="0"/>
              </a:spcAft>
              <a:buClr>
                <a:srgbClr val="000000"/>
              </a:buClr>
              <a:buSzPts val="3600"/>
              <a:buFont typeface="Arial"/>
              <a:buNone/>
            </a:pPr>
            <a:r>
              <a:rPr lang="en-US" sz="3400" b="1" i="0" u="none" strike="noStrike" cap="none">
                <a:solidFill>
                  <a:srgbClr val="FFFFFF"/>
                </a:solidFill>
                <a:latin typeface="Calibri"/>
                <a:ea typeface="Calibri"/>
                <a:cs typeface="Calibri"/>
                <a:sym typeface="Calibri"/>
              </a:rPr>
              <a:t>Bulk (ISO Tank Containers)</a:t>
            </a:r>
            <a:endParaRPr lang="en-US" sz="3400" b="0" i="0" u="none" strike="noStrike" cap="none">
              <a:solidFill>
                <a:srgbClr val="FFFFFF"/>
              </a:solidFill>
              <a:latin typeface="Calibri"/>
              <a:ea typeface="Calibri"/>
              <a:cs typeface="Calibri"/>
              <a:sym typeface="Arial"/>
            </a:endParaRPr>
          </a:p>
        </p:txBody>
      </p:sp>
      <p:sp>
        <p:nvSpPr>
          <p:cNvPr id="986" name="Google Shape;986;p19">
            <a:extLst>
              <a:ext uri="{FF2B5EF4-FFF2-40B4-BE49-F238E27FC236}">
                <a16:creationId xmlns:a16="http://schemas.microsoft.com/office/drawing/2014/main" id="{9CA2BF23-CFE4-AFDF-32C1-C836C7CFFD2C}"/>
              </a:ext>
            </a:extLst>
          </p:cNvPr>
          <p:cNvSpPr txBox="1"/>
          <p:nvPr/>
        </p:nvSpPr>
        <p:spPr>
          <a:xfrm>
            <a:off x="10491044" y="1517970"/>
            <a:ext cx="6479531" cy="837152"/>
          </a:xfrm>
          <a:prstGeom prst="rect">
            <a:avLst/>
          </a:prstGeom>
          <a:noFill/>
          <a:ln>
            <a:noFill/>
          </a:ln>
        </p:spPr>
        <p:txBody>
          <a:bodyPr spcFirstLastPara="1" wrap="square" lIns="0" tIns="0" rIns="0" bIns="0" anchor="t" anchorCtr="0">
            <a:spAutoFit/>
          </a:bodyPr>
          <a:lstStyle/>
          <a:p>
            <a:pPr marL="0" marR="0" lvl="0" indent="0" algn="ctr" rtl="0">
              <a:lnSpc>
                <a:spcPct val="160055"/>
              </a:lnSpc>
              <a:spcBef>
                <a:spcPts val="0"/>
              </a:spcBef>
              <a:spcAft>
                <a:spcPts val="0"/>
              </a:spcAft>
              <a:buClr>
                <a:srgbClr val="000000"/>
              </a:buClr>
              <a:buSzPts val="3600"/>
              <a:buFont typeface="Arial"/>
              <a:buNone/>
            </a:pPr>
            <a:r>
              <a:rPr lang="en-US" sz="3400" b="1" i="0" u="none" strike="noStrike" cap="none">
                <a:solidFill>
                  <a:srgbClr val="FFFFFF"/>
                </a:solidFill>
                <a:latin typeface="Calibri"/>
                <a:ea typeface="Calibri"/>
                <a:cs typeface="Calibri"/>
                <a:sym typeface="Calibri"/>
              </a:rPr>
              <a:t>Packed (Drums/IBC/Bags)</a:t>
            </a:r>
            <a:endParaRPr lang="en-US" sz="3400" b="0" i="0" u="none" strike="noStrike" cap="none">
              <a:solidFill>
                <a:srgbClr val="FFFFFF"/>
              </a:solidFill>
              <a:latin typeface="Calibri"/>
              <a:ea typeface="Calibri"/>
              <a:cs typeface="Calibri"/>
              <a:sym typeface="Arial"/>
            </a:endParaRPr>
          </a:p>
        </p:txBody>
      </p:sp>
      <p:cxnSp>
        <p:nvCxnSpPr>
          <p:cNvPr id="991" name="Google Shape;991;p19">
            <a:extLst>
              <a:ext uri="{FF2B5EF4-FFF2-40B4-BE49-F238E27FC236}">
                <a16:creationId xmlns:a16="http://schemas.microsoft.com/office/drawing/2014/main" id="{2665F2FE-FBA9-E7B5-8F79-E783D28E9BB9}"/>
              </a:ext>
            </a:extLst>
          </p:cNvPr>
          <p:cNvCxnSpPr/>
          <p:nvPr/>
        </p:nvCxnSpPr>
        <p:spPr>
          <a:xfrm flipH="1">
            <a:off x="470293" y="1574742"/>
            <a:ext cx="17492801" cy="46178"/>
          </a:xfrm>
          <a:prstGeom prst="straightConnector1">
            <a:avLst/>
          </a:prstGeom>
          <a:noFill/>
          <a:ln w="12700" cap="flat" cmpd="sng">
            <a:solidFill>
              <a:schemeClr val="bg1"/>
            </a:solidFill>
            <a:prstDash val="solid"/>
            <a:round/>
            <a:headEnd type="none" w="sm" len="sm"/>
            <a:tailEnd type="none" w="sm" len="sm"/>
          </a:ln>
        </p:spPr>
      </p:cxnSp>
      <p:sp>
        <p:nvSpPr>
          <p:cNvPr id="7" name="Title 6">
            <a:extLst>
              <a:ext uri="{FF2B5EF4-FFF2-40B4-BE49-F238E27FC236}">
                <a16:creationId xmlns:a16="http://schemas.microsoft.com/office/drawing/2014/main" id="{829E0B8F-F62C-8D68-B7DD-2BF78376E89E}"/>
              </a:ext>
            </a:extLst>
          </p:cNvPr>
          <p:cNvSpPr>
            <a:spLocks noGrp="1"/>
          </p:cNvSpPr>
          <p:nvPr>
            <p:ph type="title"/>
          </p:nvPr>
        </p:nvSpPr>
        <p:spPr/>
        <p:txBody>
          <a:bodyPr/>
          <a:lstStyle/>
          <a:p>
            <a:pPr>
              <a:lnSpc>
                <a:spcPts val="5719"/>
              </a:lnSpc>
              <a:tabLst>
                <a:tab pos="2422525" algn="l"/>
              </a:tabLst>
            </a:pPr>
            <a:r>
              <a:rPr lang="en-IN" sz="4400" spc="20" dirty="0">
                <a:solidFill>
                  <a:srgbClr val="FFFFFF"/>
                </a:solidFill>
                <a:latin typeface="+mn-lt"/>
              </a:rPr>
              <a:t>Antwerp-Rotterdam-Hamburg warehousing | Bulk material</a:t>
            </a:r>
          </a:p>
        </p:txBody>
      </p:sp>
      <p:graphicFrame>
        <p:nvGraphicFramePr>
          <p:cNvPr id="23" name="Table 22">
            <a:extLst>
              <a:ext uri="{FF2B5EF4-FFF2-40B4-BE49-F238E27FC236}">
                <a16:creationId xmlns:a16="http://schemas.microsoft.com/office/drawing/2014/main" id="{10D9895C-32D3-2997-BD82-AB7DDED4319F}"/>
              </a:ext>
            </a:extLst>
          </p:cNvPr>
          <p:cNvGraphicFramePr>
            <a:graphicFrameLocks noGrp="1"/>
          </p:cNvGraphicFramePr>
          <p:nvPr>
            <p:extLst>
              <p:ext uri="{D42A27DB-BD31-4B8C-83A1-F6EECF244321}">
                <p14:modId xmlns:p14="http://schemas.microsoft.com/office/powerpoint/2010/main" val="2903505327"/>
              </p:ext>
            </p:extLst>
          </p:nvPr>
        </p:nvGraphicFramePr>
        <p:xfrm>
          <a:off x="4045543" y="1556946"/>
          <a:ext cx="11028994" cy="5198994"/>
        </p:xfrm>
        <a:graphic>
          <a:graphicData uri="http://schemas.openxmlformats.org/drawingml/2006/table">
            <a:tbl>
              <a:tblPr firstRow="1" bandRow="1">
                <a:tableStyleId>{3B4B98B0-60AC-42C2-AFA5-B58CD77FA1E5}</a:tableStyleId>
              </a:tblPr>
              <a:tblGrid>
                <a:gridCol w="5474906">
                  <a:extLst>
                    <a:ext uri="{9D8B030D-6E8A-4147-A177-3AD203B41FA5}">
                      <a16:colId xmlns:a16="http://schemas.microsoft.com/office/drawing/2014/main" val="301816198"/>
                    </a:ext>
                  </a:extLst>
                </a:gridCol>
                <a:gridCol w="5554088">
                  <a:extLst>
                    <a:ext uri="{9D8B030D-6E8A-4147-A177-3AD203B41FA5}">
                      <a16:colId xmlns:a16="http://schemas.microsoft.com/office/drawing/2014/main" val="1251727662"/>
                    </a:ext>
                  </a:extLst>
                </a:gridCol>
              </a:tblGrid>
              <a:tr h="429322">
                <a:tc gridSpan="2">
                  <a:txBody>
                    <a:bodyPr/>
                    <a:lstStyle/>
                    <a:p>
                      <a:pPr algn="ctr">
                        <a:buNone/>
                        <a:tabLst>
                          <a:tab pos="9326563" algn="l"/>
                        </a:tabLst>
                      </a:pPr>
                      <a:r>
                        <a:rPr lang="en-US" sz="2000" b="1" dirty="0">
                          <a:solidFill>
                            <a:srgbClr val="FFFFFF"/>
                          </a:solidFill>
                          <a:effectLst/>
                        </a:rPr>
                        <a:t>Bulk Products (ISO Tank Containers)</a:t>
                      </a:r>
                    </a:p>
                  </a:txBody>
                  <a:tcPr anchor="ctr">
                    <a:gradFill flip="none" rotWithShape="1">
                      <a:gsLst>
                        <a:gs pos="0">
                          <a:srgbClr val="6FAA54">
                            <a:shade val="30000"/>
                            <a:satMod val="115000"/>
                          </a:srgbClr>
                        </a:gs>
                        <a:gs pos="50000">
                          <a:srgbClr val="6FAA54">
                            <a:shade val="67500"/>
                            <a:satMod val="115000"/>
                          </a:srgbClr>
                        </a:gs>
                        <a:gs pos="100000">
                          <a:srgbClr val="6FAA54">
                            <a:shade val="100000"/>
                            <a:satMod val="115000"/>
                          </a:srgbClr>
                        </a:gs>
                      </a:gsLst>
                      <a:path path="circle">
                        <a:fillToRect r="100000" b="100000"/>
                      </a:path>
                      <a:tileRect l="-100000" t="-100000"/>
                    </a:gradFill>
                  </a:tcPr>
                </a:tc>
                <a:tc hMerge="1">
                  <a:txBody>
                    <a:bodyPr/>
                    <a:lstStyle/>
                    <a:p>
                      <a:endParaRPr lang="en-IN"/>
                    </a:p>
                  </a:txBody>
                  <a:tcPr/>
                </a:tc>
                <a:extLst>
                  <a:ext uri="{0D108BD9-81ED-4DB2-BD59-A6C34878D82A}">
                    <a16:rowId xmlns:a16="http://schemas.microsoft.com/office/drawing/2014/main" val="1943606198"/>
                  </a:ext>
                </a:extLst>
              </a:tr>
              <a:tr h="338504">
                <a:tc>
                  <a:txBody>
                    <a:bodyPr/>
                    <a:lstStyle/>
                    <a:p>
                      <a:pPr algn="l" rtl="0" fontAlgn="ctr">
                        <a:buNone/>
                      </a:pPr>
                      <a:r>
                        <a:rPr lang="en-IN" sz="2000" b="0" u="none" strike="noStrike" dirty="0">
                          <a:solidFill>
                            <a:schemeClr val="tx1"/>
                          </a:solidFill>
                          <a:effectLst/>
                        </a:rPr>
                        <a:t>Methoxy Propyl Acetate (PMA)</a:t>
                      </a:r>
                      <a:endParaRPr lang="en-IN" sz="2000" b="0" i="0" u="none" strike="noStrike" dirty="0">
                        <a:solidFill>
                          <a:schemeClr val="tx1"/>
                        </a:solidFill>
                        <a:effectLst/>
                        <a:latin typeface="+mn-lt"/>
                      </a:endParaRPr>
                    </a:p>
                  </a:txBody>
                  <a:tcPr marR="7620" marT="762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IN" sz="2000" b="0" u="none" strike="noStrike" dirty="0">
                          <a:solidFill>
                            <a:schemeClr val="tx1"/>
                          </a:solidFill>
                          <a:effectLst/>
                        </a:rPr>
                        <a:t>ND-150</a:t>
                      </a:r>
                      <a:endParaRPr lang="en-IN" sz="2000" b="0" i="0" u="none" strike="noStrike" dirty="0">
                        <a:solidFill>
                          <a:schemeClr val="tx1"/>
                        </a:solidFill>
                        <a:effectLst/>
                        <a:latin typeface="+mn-lt"/>
                      </a:endParaRPr>
                    </a:p>
                  </a:txBody>
                  <a:tcPr marR="7620" marT="7620" marB="0" anchor="ctr"/>
                </a:tc>
                <a:extLst>
                  <a:ext uri="{0D108BD9-81ED-4DB2-BD59-A6C34878D82A}">
                    <a16:rowId xmlns:a16="http://schemas.microsoft.com/office/drawing/2014/main" val="1722185421"/>
                  </a:ext>
                </a:extLst>
              </a:tr>
              <a:tr h="338504">
                <a:tc>
                  <a:txBody>
                    <a:bodyPr/>
                    <a:lstStyle/>
                    <a:p>
                      <a:pPr algn="l" rtl="0" fontAlgn="ctr">
                        <a:buNone/>
                      </a:pPr>
                      <a:r>
                        <a:rPr lang="en-IN" sz="2000" b="0" u="none" strike="noStrike" dirty="0">
                          <a:solidFill>
                            <a:schemeClr val="tx1"/>
                          </a:solidFill>
                          <a:effectLst/>
                        </a:rPr>
                        <a:t>Methoxy Propanol (PM)</a:t>
                      </a:r>
                      <a:endParaRPr lang="en-IN" sz="2000" b="0" i="0" u="none" strike="noStrike" dirty="0">
                        <a:solidFill>
                          <a:schemeClr val="tx1"/>
                        </a:solidFill>
                        <a:effectLst/>
                        <a:latin typeface="+mn-lt"/>
                      </a:endParaRPr>
                    </a:p>
                  </a:txBody>
                  <a:tcPr marR="7620" marT="762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IN" sz="2000" b="0" u="none" strike="noStrike" dirty="0">
                          <a:solidFill>
                            <a:schemeClr val="tx1"/>
                          </a:solidFill>
                          <a:effectLst/>
                        </a:rPr>
                        <a:t>Dibasic Ester (DBE)</a:t>
                      </a:r>
                      <a:endParaRPr lang="en-IN" sz="2000" b="0" i="0" u="none" strike="noStrike" dirty="0">
                        <a:solidFill>
                          <a:schemeClr val="tx1"/>
                        </a:solidFill>
                        <a:effectLst/>
                        <a:latin typeface="+mn-lt"/>
                      </a:endParaRPr>
                    </a:p>
                  </a:txBody>
                  <a:tcPr marR="7620" marT="7620" marB="0" anchor="ctr"/>
                </a:tc>
                <a:extLst>
                  <a:ext uri="{0D108BD9-81ED-4DB2-BD59-A6C34878D82A}">
                    <a16:rowId xmlns:a16="http://schemas.microsoft.com/office/drawing/2014/main" val="2806755262"/>
                  </a:ext>
                </a:extLst>
              </a:tr>
              <a:tr h="338504">
                <a:tc>
                  <a:txBody>
                    <a:bodyPr/>
                    <a:lstStyle/>
                    <a:p>
                      <a:pPr algn="l" rtl="0" fontAlgn="ctr">
                        <a:buNone/>
                      </a:pPr>
                      <a:r>
                        <a:rPr lang="en-IN" sz="2000" b="0" u="none" strike="noStrike" dirty="0" err="1">
                          <a:solidFill>
                            <a:schemeClr val="tx1"/>
                          </a:solidFill>
                          <a:effectLst/>
                        </a:rPr>
                        <a:t>Dipropylene</a:t>
                      </a:r>
                      <a:r>
                        <a:rPr lang="en-IN" sz="2000" b="0" u="none" strike="noStrike" dirty="0">
                          <a:solidFill>
                            <a:schemeClr val="tx1"/>
                          </a:solidFill>
                          <a:effectLst/>
                        </a:rPr>
                        <a:t> Glycol Monomethyl Ether (DPM)</a:t>
                      </a:r>
                      <a:endParaRPr lang="en-IN" sz="2000" b="0" i="0" u="none" strike="noStrike" dirty="0">
                        <a:solidFill>
                          <a:schemeClr val="tx1"/>
                        </a:solidFill>
                        <a:effectLst/>
                        <a:latin typeface="+mn-lt"/>
                      </a:endParaRPr>
                    </a:p>
                  </a:txBody>
                  <a:tcPr marR="7620" marT="762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IN" sz="2000" b="0" u="none" strike="noStrike" dirty="0">
                          <a:solidFill>
                            <a:schemeClr val="tx1"/>
                          </a:solidFill>
                          <a:effectLst/>
                        </a:rPr>
                        <a:t>Formic Acid 85%</a:t>
                      </a:r>
                      <a:endParaRPr lang="en-IN" sz="2000" b="0" i="0" u="none" strike="noStrike" dirty="0">
                        <a:solidFill>
                          <a:schemeClr val="tx1"/>
                        </a:solidFill>
                        <a:effectLst/>
                        <a:latin typeface="+mn-lt"/>
                      </a:endParaRPr>
                    </a:p>
                  </a:txBody>
                  <a:tcPr marR="7620" marT="7620" marB="0" anchor="ctr"/>
                </a:tc>
                <a:extLst>
                  <a:ext uri="{0D108BD9-81ED-4DB2-BD59-A6C34878D82A}">
                    <a16:rowId xmlns:a16="http://schemas.microsoft.com/office/drawing/2014/main" val="2569470143"/>
                  </a:ext>
                </a:extLst>
              </a:tr>
              <a:tr h="338504">
                <a:tc>
                  <a:txBody>
                    <a:bodyPr/>
                    <a:lstStyle/>
                    <a:p>
                      <a:pPr algn="l" rtl="0" fontAlgn="ctr">
                        <a:buNone/>
                      </a:pPr>
                      <a:r>
                        <a:rPr lang="en-IN" sz="2000" b="0" u="none" strike="noStrike" dirty="0">
                          <a:solidFill>
                            <a:schemeClr val="tx1"/>
                          </a:solidFill>
                          <a:effectLst/>
                        </a:rPr>
                        <a:t>Ethoxy Propanol (EP)</a:t>
                      </a:r>
                      <a:endParaRPr lang="en-IN" sz="2000" b="0" i="0" u="none" strike="noStrike" dirty="0">
                        <a:solidFill>
                          <a:schemeClr val="tx1"/>
                        </a:solidFill>
                        <a:effectLst/>
                        <a:latin typeface="+mn-lt"/>
                      </a:endParaRPr>
                    </a:p>
                  </a:txBody>
                  <a:tcPr marR="7620" marT="762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IN" sz="2000" b="0" u="none" strike="noStrike" dirty="0">
                          <a:solidFill>
                            <a:schemeClr val="tx1"/>
                          </a:solidFill>
                          <a:effectLst/>
                        </a:rPr>
                        <a:t>Benzyl Alcohol</a:t>
                      </a:r>
                      <a:endParaRPr lang="en-IN" sz="2000" b="0" i="0" u="none" strike="noStrike" dirty="0">
                        <a:solidFill>
                          <a:schemeClr val="tx1"/>
                        </a:solidFill>
                        <a:effectLst/>
                        <a:latin typeface="+mn-lt"/>
                      </a:endParaRPr>
                    </a:p>
                  </a:txBody>
                  <a:tcPr marR="7620" marT="7620" marB="0" anchor="ctr"/>
                </a:tc>
                <a:extLst>
                  <a:ext uri="{0D108BD9-81ED-4DB2-BD59-A6C34878D82A}">
                    <a16:rowId xmlns:a16="http://schemas.microsoft.com/office/drawing/2014/main" val="2072482572"/>
                  </a:ext>
                </a:extLst>
              </a:tr>
              <a:tr h="338504">
                <a:tc>
                  <a:txBody>
                    <a:bodyPr/>
                    <a:lstStyle/>
                    <a:p>
                      <a:pPr algn="l" rtl="0" fontAlgn="ctr">
                        <a:buNone/>
                      </a:pPr>
                      <a:r>
                        <a:rPr lang="en-IN" sz="2000" b="0" u="none" strike="noStrike" dirty="0">
                          <a:solidFill>
                            <a:schemeClr val="tx1"/>
                          </a:solidFill>
                          <a:effectLst/>
                        </a:rPr>
                        <a:t>Methyl Acetate (METAC)</a:t>
                      </a:r>
                      <a:endParaRPr lang="en-IN" sz="2000" b="0" i="0" u="none" strike="noStrike" dirty="0">
                        <a:solidFill>
                          <a:schemeClr val="tx1"/>
                        </a:solidFill>
                        <a:effectLst/>
                        <a:latin typeface="+mn-lt"/>
                      </a:endParaRPr>
                    </a:p>
                  </a:txBody>
                  <a:tcPr marR="7620" marT="762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IN" sz="2000" b="0" u="none" strike="noStrike" dirty="0">
                          <a:solidFill>
                            <a:schemeClr val="tx1"/>
                          </a:solidFill>
                          <a:effectLst/>
                        </a:rPr>
                        <a:t>Sorbitol 70%</a:t>
                      </a:r>
                      <a:endParaRPr lang="en-IN" sz="2000" b="0" i="0" u="none" strike="noStrike" dirty="0">
                        <a:solidFill>
                          <a:schemeClr val="tx1"/>
                        </a:solidFill>
                        <a:effectLst/>
                        <a:latin typeface="+mn-lt"/>
                      </a:endParaRPr>
                    </a:p>
                  </a:txBody>
                  <a:tcPr marR="7620" marT="7620" marB="0" anchor="ctr"/>
                </a:tc>
                <a:extLst>
                  <a:ext uri="{0D108BD9-81ED-4DB2-BD59-A6C34878D82A}">
                    <a16:rowId xmlns:a16="http://schemas.microsoft.com/office/drawing/2014/main" val="1874823246"/>
                  </a:ext>
                </a:extLst>
              </a:tr>
              <a:tr h="33850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IN" sz="2000" b="0" u="none" strike="noStrike" dirty="0">
                          <a:solidFill>
                            <a:schemeClr val="tx1"/>
                          </a:solidFill>
                          <a:effectLst/>
                        </a:rPr>
                        <a:t>Ethyl Acetate (ETAC)</a:t>
                      </a:r>
                      <a:endParaRPr lang="en-IN" sz="2000" b="0" i="0" u="none" strike="noStrike" dirty="0">
                        <a:solidFill>
                          <a:schemeClr val="tx1"/>
                        </a:solidFill>
                        <a:effectLst/>
                        <a:latin typeface="+mn-lt"/>
                      </a:endParaRPr>
                    </a:p>
                  </a:txBody>
                  <a:tcPr marR="7620" marT="762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IN" sz="2000" b="0" u="none" strike="noStrike" dirty="0">
                          <a:solidFill>
                            <a:schemeClr val="tx1"/>
                          </a:solidFill>
                          <a:effectLst/>
                        </a:rPr>
                        <a:t>Isopropyl alcohol (IPA)</a:t>
                      </a:r>
                      <a:endParaRPr lang="en-IN" sz="2000" b="0" i="0" u="none" strike="noStrike" dirty="0">
                        <a:solidFill>
                          <a:schemeClr val="tx1"/>
                        </a:solidFill>
                        <a:effectLst/>
                        <a:latin typeface="+mn-lt"/>
                      </a:endParaRPr>
                    </a:p>
                  </a:txBody>
                  <a:tcPr marR="7620" marT="7620" marB="0" anchor="ctr"/>
                </a:tc>
                <a:extLst>
                  <a:ext uri="{0D108BD9-81ED-4DB2-BD59-A6C34878D82A}">
                    <a16:rowId xmlns:a16="http://schemas.microsoft.com/office/drawing/2014/main" val="3547850546"/>
                  </a:ext>
                </a:extLst>
              </a:tr>
              <a:tr h="33850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IN" sz="2000" b="0" u="none" strike="noStrike" dirty="0">
                          <a:solidFill>
                            <a:schemeClr val="tx1"/>
                          </a:solidFill>
                          <a:effectLst/>
                        </a:rPr>
                        <a:t>n-Propyl Acetate (NPAC)</a:t>
                      </a:r>
                      <a:endParaRPr lang="en-IN" sz="2000" b="0" i="0" u="none" strike="noStrike" dirty="0">
                        <a:solidFill>
                          <a:schemeClr val="tx1"/>
                        </a:solidFill>
                        <a:effectLst/>
                        <a:latin typeface="+mn-lt"/>
                      </a:endParaRPr>
                    </a:p>
                  </a:txBody>
                  <a:tcPr marR="7620" marT="762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2000" b="0" u="none" strike="noStrike" dirty="0">
                          <a:solidFill>
                            <a:schemeClr val="tx1"/>
                          </a:solidFill>
                          <a:effectLst/>
                        </a:rPr>
                        <a:t>Triacetin (Palm Oil free/RSPO)</a:t>
                      </a:r>
                      <a:endParaRPr lang="en-US" sz="2000" b="0" i="0" u="none" strike="noStrike" dirty="0">
                        <a:solidFill>
                          <a:schemeClr val="tx1"/>
                        </a:solidFill>
                        <a:effectLst/>
                        <a:latin typeface="+mn-lt"/>
                      </a:endParaRPr>
                    </a:p>
                  </a:txBody>
                  <a:tcPr marR="7620" marT="7620" marB="0" anchor="ctr"/>
                </a:tc>
                <a:extLst>
                  <a:ext uri="{0D108BD9-81ED-4DB2-BD59-A6C34878D82A}">
                    <a16:rowId xmlns:a16="http://schemas.microsoft.com/office/drawing/2014/main" val="2024726447"/>
                  </a:ext>
                </a:extLst>
              </a:tr>
              <a:tr h="33850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IN" sz="2000" b="0" u="none" strike="noStrike" dirty="0">
                          <a:solidFill>
                            <a:schemeClr val="tx1"/>
                          </a:solidFill>
                          <a:effectLst/>
                        </a:rPr>
                        <a:t>N-Butyl Acetate (BUTAC)</a:t>
                      </a:r>
                      <a:endParaRPr lang="en-IN" sz="2000" b="0" i="0" u="none" strike="noStrike" dirty="0">
                        <a:solidFill>
                          <a:schemeClr val="tx1"/>
                        </a:solidFill>
                        <a:effectLst/>
                        <a:latin typeface="+mn-lt"/>
                      </a:endParaRPr>
                    </a:p>
                  </a:txBody>
                  <a:tcPr marR="7620" marT="762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IN" sz="2000" b="0" u="none" strike="noStrike" dirty="0">
                          <a:solidFill>
                            <a:schemeClr val="tx1"/>
                          </a:solidFill>
                          <a:effectLst/>
                        </a:rPr>
                        <a:t>Maleic Anhydride Molten</a:t>
                      </a:r>
                      <a:endParaRPr lang="en-IN" sz="2000" b="0" i="0" u="none" strike="noStrike" dirty="0">
                        <a:solidFill>
                          <a:schemeClr val="tx1"/>
                        </a:solidFill>
                        <a:effectLst/>
                        <a:latin typeface="+mn-lt"/>
                      </a:endParaRPr>
                    </a:p>
                  </a:txBody>
                  <a:tcPr marR="7620" marT="7620" marB="0" anchor="ctr"/>
                </a:tc>
                <a:extLst>
                  <a:ext uri="{0D108BD9-81ED-4DB2-BD59-A6C34878D82A}">
                    <a16:rowId xmlns:a16="http://schemas.microsoft.com/office/drawing/2014/main" val="1506238159"/>
                  </a:ext>
                </a:extLst>
              </a:tr>
              <a:tr h="33850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IN" sz="2000" b="0" u="none" strike="noStrike" dirty="0">
                          <a:solidFill>
                            <a:schemeClr val="tx1"/>
                          </a:solidFill>
                          <a:effectLst/>
                        </a:rPr>
                        <a:t>Methyl Methacrylate (MMA)</a:t>
                      </a:r>
                      <a:endParaRPr lang="en-IN" sz="2000" b="0" i="0" u="none" strike="noStrike" dirty="0">
                        <a:solidFill>
                          <a:schemeClr val="tx1"/>
                        </a:solidFill>
                        <a:effectLst/>
                        <a:latin typeface="+mn-lt"/>
                      </a:endParaRPr>
                    </a:p>
                  </a:txBody>
                  <a:tcPr marR="7620" marT="762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IN" sz="2000" b="0" u="none" strike="noStrike" dirty="0">
                          <a:solidFill>
                            <a:schemeClr val="tx1"/>
                          </a:solidFill>
                          <a:effectLst/>
                        </a:rPr>
                        <a:t>Propylene Carbonate (PC)</a:t>
                      </a:r>
                      <a:endParaRPr lang="en-IN" sz="2000" b="0" i="0" u="none" strike="noStrike" dirty="0">
                        <a:solidFill>
                          <a:schemeClr val="tx1"/>
                        </a:solidFill>
                        <a:effectLst/>
                        <a:latin typeface="+mn-lt"/>
                      </a:endParaRPr>
                    </a:p>
                  </a:txBody>
                  <a:tcPr marR="7620" marT="7620" marB="0" anchor="ctr"/>
                </a:tc>
                <a:extLst>
                  <a:ext uri="{0D108BD9-81ED-4DB2-BD59-A6C34878D82A}">
                    <a16:rowId xmlns:a16="http://schemas.microsoft.com/office/drawing/2014/main" val="1634974897"/>
                  </a:ext>
                </a:extLst>
              </a:tr>
              <a:tr h="33850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IN" sz="2000" b="0" u="none" strike="noStrike" dirty="0">
                          <a:solidFill>
                            <a:schemeClr val="tx1"/>
                          </a:solidFill>
                          <a:effectLst/>
                        </a:rPr>
                        <a:t>Butyl Acrylate (BA)</a:t>
                      </a:r>
                      <a:endParaRPr lang="en-IN" sz="2000" b="0" i="0" u="none" strike="noStrike" dirty="0">
                        <a:solidFill>
                          <a:schemeClr val="tx1"/>
                        </a:solidFill>
                        <a:effectLst/>
                        <a:latin typeface="+mn-lt"/>
                      </a:endParaRPr>
                    </a:p>
                  </a:txBody>
                  <a:tcPr marR="7620" marT="7620" marB="0" anchor="ctr"/>
                </a:tc>
                <a:tc>
                  <a:txBody>
                    <a:bodyPr/>
                    <a:lstStyle/>
                    <a:p>
                      <a:pPr algn="l" rtl="0" fontAlgn="ctr">
                        <a:buNone/>
                      </a:pPr>
                      <a:r>
                        <a:rPr lang="en-IN" sz="2000" b="0" u="none" strike="noStrike" dirty="0">
                          <a:solidFill>
                            <a:schemeClr val="tx1"/>
                          </a:solidFill>
                          <a:effectLst/>
                        </a:rPr>
                        <a:t>Mono Propylene Glycol (MPG-USP/Tech)</a:t>
                      </a:r>
                      <a:endParaRPr lang="en-IN" sz="2000" b="0" i="0" u="none" strike="noStrike" dirty="0">
                        <a:solidFill>
                          <a:schemeClr val="tx1"/>
                        </a:solidFill>
                        <a:effectLst/>
                        <a:latin typeface="+mn-lt"/>
                      </a:endParaRPr>
                    </a:p>
                  </a:txBody>
                  <a:tcPr marR="7620" marT="7620" marB="0" anchor="ctr"/>
                </a:tc>
                <a:extLst>
                  <a:ext uri="{0D108BD9-81ED-4DB2-BD59-A6C34878D82A}">
                    <a16:rowId xmlns:a16="http://schemas.microsoft.com/office/drawing/2014/main" val="229351839"/>
                  </a:ext>
                </a:extLst>
              </a:tr>
              <a:tr h="46154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IN" sz="2000" b="0" u="none" strike="noStrike" dirty="0">
                          <a:solidFill>
                            <a:schemeClr val="tx1"/>
                          </a:solidFill>
                          <a:effectLst/>
                        </a:rPr>
                        <a:t>2-Ethyl Hexyl Acrylate (2-EHA)</a:t>
                      </a:r>
                      <a:endParaRPr lang="en-IN" sz="2000" b="0" i="0" u="none" strike="noStrike" dirty="0">
                        <a:solidFill>
                          <a:schemeClr val="tx1"/>
                        </a:solidFill>
                        <a:effectLst/>
                        <a:latin typeface="+mn-lt"/>
                      </a:endParaRPr>
                    </a:p>
                  </a:txBody>
                  <a:tcPr marR="7620" marT="7620" marB="0" anchor="ctr"/>
                </a:tc>
                <a:tc>
                  <a:txBody>
                    <a:bodyPr/>
                    <a:lstStyle/>
                    <a:p>
                      <a:pPr algn="l" rtl="0" fontAlgn="ctr">
                        <a:buNone/>
                      </a:pPr>
                      <a:r>
                        <a:rPr lang="en-IN" sz="2000" b="0" u="none" strike="noStrike" dirty="0">
                          <a:solidFill>
                            <a:schemeClr val="tx1"/>
                          </a:solidFill>
                          <a:effectLst/>
                        </a:rPr>
                        <a:t>Methyl Ethyl Ketone (MEK)</a:t>
                      </a:r>
                      <a:endParaRPr lang="en-IN" sz="2000" b="0" i="0" u="none" strike="noStrike" dirty="0">
                        <a:solidFill>
                          <a:schemeClr val="tx1"/>
                        </a:solidFill>
                        <a:effectLst/>
                        <a:latin typeface="+mn-lt"/>
                      </a:endParaRPr>
                    </a:p>
                  </a:txBody>
                  <a:tcPr marR="7620" marT="7620" marB="0" anchor="ctr"/>
                </a:tc>
                <a:extLst>
                  <a:ext uri="{0D108BD9-81ED-4DB2-BD59-A6C34878D82A}">
                    <a16:rowId xmlns:a16="http://schemas.microsoft.com/office/drawing/2014/main" val="1700459508"/>
                  </a:ext>
                </a:extLst>
              </a:tr>
              <a:tr h="46154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IN" sz="2000" b="0" u="none" strike="noStrike" dirty="0">
                          <a:solidFill>
                            <a:schemeClr val="tx1"/>
                          </a:solidFill>
                          <a:effectLst/>
                        </a:rPr>
                        <a:t>2-Hydroxyethyl Methacrylate (2-HEMA)</a:t>
                      </a:r>
                      <a:endParaRPr lang="en-IN" sz="2000" b="0" i="0" u="none" strike="noStrike" dirty="0">
                        <a:solidFill>
                          <a:schemeClr val="tx1"/>
                        </a:solidFill>
                        <a:effectLst/>
                        <a:latin typeface="+mn-lt"/>
                      </a:endParaRPr>
                    </a:p>
                  </a:txBody>
                  <a:tcPr marR="7620" marT="7620" marB="0" anchor="ctr"/>
                </a:tc>
                <a:tc>
                  <a:txBody>
                    <a:bodyPr/>
                    <a:lstStyle/>
                    <a:p>
                      <a:pPr algn="l" rtl="0" fontAlgn="ctr">
                        <a:buNone/>
                      </a:pPr>
                      <a:r>
                        <a:rPr lang="en-IN" sz="2000" b="0" u="none" strike="noStrike" dirty="0">
                          <a:solidFill>
                            <a:schemeClr val="tx1"/>
                          </a:solidFill>
                          <a:effectLst/>
                        </a:rPr>
                        <a:t>Acetic Anhydride</a:t>
                      </a:r>
                      <a:endParaRPr lang="en-IN" sz="2000" b="0" i="0" u="none" strike="noStrike" dirty="0">
                        <a:solidFill>
                          <a:schemeClr val="tx1"/>
                        </a:solidFill>
                        <a:effectLst/>
                        <a:latin typeface="+mn-lt"/>
                      </a:endParaRPr>
                    </a:p>
                  </a:txBody>
                  <a:tcPr marR="7620" marT="7620" marB="0" anchor="ctr"/>
                </a:tc>
                <a:extLst>
                  <a:ext uri="{0D108BD9-81ED-4DB2-BD59-A6C34878D82A}">
                    <a16:rowId xmlns:a16="http://schemas.microsoft.com/office/drawing/2014/main" val="417109962"/>
                  </a:ext>
                </a:extLst>
              </a:tr>
              <a:tr h="46154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IN" sz="2000" b="0" u="none" strike="noStrike" dirty="0">
                          <a:solidFill>
                            <a:schemeClr val="tx1"/>
                          </a:solidFill>
                          <a:effectLst/>
                        </a:rPr>
                        <a:t>n-Butyl Methacrylate (NBMA)</a:t>
                      </a:r>
                      <a:endParaRPr lang="en-IN" sz="2000" b="0" i="0" u="none" strike="noStrike" dirty="0">
                        <a:solidFill>
                          <a:schemeClr val="tx1"/>
                        </a:solidFill>
                        <a:effectLst/>
                        <a:latin typeface="+mn-lt"/>
                      </a:endParaRPr>
                    </a:p>
                  </a:txBody>
                  <a:tcPr marR="7620" marT="7620" marB="0" anchor="ctr"/>
                </a:tc>
                <a:tc>
                  <a:txBody>
                    <a:bodyPr/>
                    <a:lstStyle/>
                    <a:p>
                      <a:pPr algn="l" rtl="0" fontAlgn="ctr">
                        <a:buNone/>
                      </a:pPr>
                      <a:endParaRPr lang="en-IN" sz="2000" b="0" i="0" u="none" strike="noStrike" dirty="0">
                        <a:solidFill>
                          <a:schemeClr val="tx1"/>
                        </a:solidFill>
                        <a:effectLst/>
                        <a:latin typeface="+mn-lt"/>
                      </a:endParaRPr>
                    </a:p>
                  </a:txBody>
                  <a:tcPr marR="7620" marT="7620" marB="0" anchor="ctr"/>
                </a:tc>
                <a:extLst>
                  <a:ext uri="{0D108BD9-81ED-4DB2-BD59-A6C34878D82A}">
                    <a16:rowId xmlns:a16="http://schemas.microsoft.com/office/drawing/2014/main" val="2908018305"/>
                  </a:ext>
                </a:extLst>
              </a:tr>
            </a:tbl>
          </a:graphicData>
        </a:graphic>
      </p:graphicFrame>
      <p:sp>
        <p:nvSpPr>
          <p:cNvPr id="25" name="Google Shape;969;p68">
            <a:extLst>
              <a:ext uri="{FF2B5EF4-FFF2-40B4-BE49-F238E27FC236}">
                <a16:creationId xmlns:a16="http://schemas.microsoft.com/office/drawing/2014/main" id="{26518604-2D7A-24D5-8BF4-23F197F68B25}"/>
              </a:ext>
            </a:extLst>
          </p:cNvPr>
          <p:cNvSpPr txBox="1"/>
          <p:nvPr/>
        </p:nvSpPr>
        <p:spPr>
          <a:xfrm>
            <a:off x="2666999" y="9037229"/>
            <a:ext cx="12736441" cy="577081"/>
          </a:xfrm>
          <a:prstGeom prst="rect">
            <a:avLst/>
          </a:prstGeom>
          <a:noFill/>
          <a:ln>
            <a:noFill/>
          </a:ln>
        </p:spPr>
        <p:txBody>
          <a:bodyPr spcFirstLastPara="1" wrap="square" lIns="0" tIns="0" rIns="0" bIns="0" anchor="t" anchorCtr="0">
            <a:spAutoFit/>
          </a:bodyPr>
          <a:lstStyle/>
          <a:p>
            <a:pPr algn="ctr">
              <a:lnSpc>
                <a:spcPts val="4480"/>
              </a:lnSpc>
              <a:spcBef>
                <a:spcPct val="0"/>
              </a:spcBef>
              <a:tabLst>
                <a:tab pos="2422525" algn="l"/>
              </a:tabLst>
            </a:pPr>
            <a:r>
              <a:rPr lang="en-US" sz="3200" b="1" dirty="0"/>
              <a:t>In stock. Ready to Deliver. Built around your schedule.</a:t>
            </a:r>
            <a:r>
              <a:rPr lang="en-IN" sz="3200" b="1" dirty="0"/>
              <a:t> </a:t>
            </a:r>
            <a:endParaRPr lang="en-US" sz="3200" b="1" dirty="0">
              <a:latin typeface="Calibri" panose="020F0502020204030204" pitchFamily="34" charset="0"/>
              <a:ea typeface="+mj-ea"/>
              <a:cs typeface="+mj-cs"/>
              <a:sym typeface="Poppins"/>
            </a:endParaRPr>
          </a:p>
        </p:txBody>
      </p:sp>
      <p:grpSp>
        <p:nvGrpSpPr>
          <p:cNvPr id="28" name="Group 27">
            <a:extLst>
              <a:ext uri="{FF2B5EF4-FFF2-40B4-BE49-F238E27FC236}">
                <a16:creationId xmlns:a16="http://schemas.microsoft.com/office/drawing/2014/main" id="{45C7D086-6232-1903-46B2-CD9240ABE03A}"/>
              </a:ext>
            </a:extLst>
          </p:cNvPr>
          <p:cNvGrpSpPr/>
          <p:nvPr/>
        </p:nvGrpSpPr>
        <p:grpSpPr>
          <a:xfrm>
            <a:off x="12463824" y="7475386"/>
            <a:ext cx="3561963" cy="1429982"/>
            <a:chOff x="12445956" y="7839595"/>
            <a:chExt cx="3561963" cy="1429982"/>
          </a:xfrm>
        </p:grpSpPr>
        <p:sp>
          <p:nvSpPr>
            <p:cNvPr id="29" name="Freeform 24">
              <a:extLst>
                <a:ext uri="{FF2B5EF4-FFF2-40B4-BE49-F238E27FC236}">
                  <a16:creationId xmlns:a16="http://schemas.microsoft.com/office/drawing/2014/main" id="{92726E3B-AFCF-E76E-583D-C9B380A56E29}"/>
                </a:ext>
              </a:extLst>
            </p:cNvPr>
            <p:cNvSpPr/>
            <p:nvPr/>
          </p:nvSpPr>
          <p:spPr>
            <a:xfrm>
              <a:off x="12771763" y="7839595"/>
              <a:ext cx="842400" cy="842400"/>
            </a:xfrm>
            <a:custGeom>
              <a:avLst/>
              <a:gdLst/>
              <a:ahLst/>
              <a:cxnLst/>
              <a:rect l="l" t="t" r="r" b="b"/>
              <a:pathLst>
                <a:path w="1398042" h="1398042">
                  <a:moveTo>
                    <a:pt x="0" y="0"/>
                  </a:moveTo>
                  <a:lnTo>
                    <a:pt x="1398042" y="0"/>
                  </a:lnTo>
                  <a:lnTo>
                    <a:pt x="1398042" y="1398042"/>
                  </a:lnTo>
                  <a:lnTo>
                    <a:pt x="0" y="1398042"/>
                  </a:lnTo>
                  <a:lnTo>
                    <a:pt x="0" y="0"/>
                  </a:lnTo>
                  <a:close/>
                </a:path>
              </a:pathLst>
            </a:custGeom>
            <a:blipFill>
              <a:blip r:embed="rId3"/>
              <a:stretch>
                <a:fillRect/>
              </a:stretch>
            </a:blipFill>
          </p:spPr>
          <p:txBody>
            <a:bodyPr/>
            <a:lstStyle/>
            <a:p>
              <a:endParaRPr lang="en-IN"/>
            </a:p>
          </p:txBody>
        </p:sp>
        <p:grpSp>
          <p:nvGrpSpPr>
            <p:cNvPr id="30" name="Group 25">
              <a:extLst>
                <a:ext uri="{FF2B5EF4-FFF2-40B4-BE49-F238E27FC236}">
                  <a16:creationId xmlns:a16="http://schemas.microsoft.com/office/drawing/2014/main" id="{ADAA7AFC-6314-6F68-9C5C-36FBCE93441C}"/>
                </a:ext>
              </a:extLst>
            </p:cNvPr>
            <p:cNvGrpSpPr/>
            <p:nvPr/>
          </p:nvGrpSpPr>
          <p:grpSpPr>
            <a:xfrm>
              <a:off x="14924735" y="7924619"/>
              <a:ext cx="672353" cy="672353"/>
              <a:chOff x="0" y="0"/>
              <a:chExt cx="812800" cy="812800"/>
            </a:xfrm>
          </p:grpSpPr>
          <p:sp>
            <p:nvSpPr>
              <p:cNvPr id="33" name="Freeform 26">
                <a:extLst>
                  <a:ext uri="{FF2B5EF4-FFF2-40B4-BE49-F238E27FC236}">
                    <a16:creationId xmlns:a16="http://schemas.microsoft.com/office/drawing/2014/main" id="{E0B53AF8-E2B5-2869-642B-52F36632090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84" r="-384"/>
                </a:stretch>
              </a:blipFill>
            </p:spPr>
            <p:txBody>
              <a:bodyPr/>
              <a:lstStyle/>
              <a:p>
                <a:endParaRPr lang="en-IN"/>
              </a:p>
            </p:txBody>
          </p:sp>
        </p:grpSp>
        <p:sp>
          <p:nvSpPr>
            <p:cNvPr id="31" name="TextBox 30">
              <a:extLst>
                <a:ext uri="{FF2B5EF4-FFF2-40B4-BE49-F238E27FC236}">
                  <a16:creationId xmlns:a16="http://schemas.microsoft.com/office/drawing/2014/main" id="{C060A1AA-9A11-BC58-236E-2105393EB5F5}"/>
                </a:ext>
              </a:extLst>
            </p:cNvPr>
            <p:cNvSpPr txBox="1"/>
            <p:nvPr/>
          </p:nvSpPr>
          <p:spPr>
            <a:xfrm>
              <a:off x="12445956" y="8730968"/>
              <a:ext cx="1494014" cy="538609"/>
            </a:xfrm>
            <a:prstGeom prst="rect">
              <a:avLst/>
            </a:prstGeom>
          </p:spPr>
          <p:txBody>
            <a:bodyPr lIns="0" tIns="0" rIns="0" bIns="0" rtlCol="0" anchor="t">
              <a:spAutoFit/>
            </a:bodyPr>
            <a:lstStyle/>
            <a:p>
              <a:pPr algn="ctr">
                <a:lnSpc>
                  <a:spcPts val="2070"/>
                </a:lnSpc>
              </a:pPr>
              <a:r>
                <a:rPr lang="en-US" sz="1800" b="1" spc="9" dirty="0">
                  <a:solidFill>
                    <a:srgbClr val="000000"/>
                  </a:solidFill>
                  <a:latin typeface="+mj-lt"/>
                  <a:ea typeface="Poppins Bold"/>
                  <a:cs typeface="Poppins Bold"/>
                  <a:sym typeface="Poppins Bold"/>
                </a:rPr>
                <a:t>REACH Compliance</a:t>
              </a:r>
            </a:p>
          </p:txBody>
        </p:sp>
        <p:sp>
          <p:nvSpPr>
            <p:cNvPr id="32" name="TextBox 31">
              <a:extLst>
                <a:ext uri="{FF2B5EF4-FFF2-40B4-BE49-F238E27FC236}">
                  <a16:creationId xmlns:a16="http://schemas.microsoft.com/office/drawing/2014/main" id="{4083A674-7C0B-6A11-9DFD-7CA79F836956}"/>
                </a:ext>
              </a:extLst>
            </p:cNvPr>
            <p:cNvSpPr txBox="1"/>
            <p:nvPr/>
          </p:nvSpPr>
          <p:spPr>
            <a:xfrm>
              <a:off x="14513905" y="8730968"/>
              <a:ext cx="1494014" cy="538609"/>
            </a:xfrm>
            <a:prstGeom prst="rect">
              <a:avLst/>
            </a:prstGeom>
          </p:spPr>
          <p:txBody>
            <a:bodyPr lIns="0" tIns="0" rIns="0" bIns="0" rtlCol="0" anchor="t">
              <a:spAutoFit/>
            </a:bodyPr>
            <a:lstStyle/>
            <a:p>
              <a:pPr algn="ctr">
                <a:lnSpc>
                  <a:spcPts val="2070"/>
                </a:lnSpc>
              </a:pPr>
              <a:r>
                <a:rPr lang="en-US" sz="1800" b="1" spc="9" dirty="0">
                  <a:solidFill>
                    <a:srgbClr val="000000"/>
                  </a:solidFill>
                  <a:latin typeface="+mj-lt"/>
                  <a:ea typeface="Poppins Bold"/>
                  <a:cs typeface="Poppins Bold"/>
                  <a:sym typeface="Poppins Bold"/>
                </a:rPr>
                <a:t>Recognition</a:t>
              </a:r>
            </a:p>
            <a:p>
              <a:pPr algn="ctr">
                <a:lnSpc>
                  <a:spcPts val="2070"/>
                </a:lnSpc>
              </a:pPr>
              <a:r>
                <a:rPr lang="en-US" sz="1800" b="1" spc="9" dirty="0" err="1">
                  <a:solidFill>
                    <a:srgbClr val="000000"/>
                  </a:solidFill>
                  <a:latin typeface="+mj-lt"/>
                  <a:ea typeface="Poppins Bold"/>
                  <a:cs typeface="Poppins Bold"/>
                  <a:sym typeface="Poppins Bold"/>
                </a:rPr>
                <a:t>EcoVadis</a:t>
              </a:r>
              <a:r>
                <a:rPr lang="en-US" sz="1800" b="1" spc="9" dirty="0">
                  <a:solidFill>
                    <a:srgbClr val="000000"/>
                  </a:solidFill>
                  <a:latin typeface="+mj-lt"/>
                  <a:ea typeface="Poppins Bold"/>
                  <a:cs typeface="Poppins Bold"/>
                  <a:sym typeface="Poppins Bold"/>
                </a:rPr>
                <a:t> 2026</a:t>
              </a:r>
            </a:p>
          </p:txBody>
        </p:sp>
      </p:grpSp>
      <p:grpSp>
        <p:nvGrpSpPr>
          <p:cNvPr id="34" name="Group 33">
            <a:extLst>
              <a:ext uri="{FF2B5EF4-FFF2-40B4-BE49-F238E27FC236}">
                <a16:creationId xmlns:a16="http://schemas.microsoft.com/office/drawing/2014/main" id="{53906962-AAE3-36D2-167E-A3AE728DC5D1}"/>
              </a:ext>
            </a:extLst>
          </p:cNvPr>
          <p:cNvGrpSpPr/>
          <p:nvPr/>
        </p:nvGrpSpPr>
        <p:grpSpPr>
          <a:xfrm>
            <a:off x="2204893" y="7463184"/>
            <a:ext cx="8015628" cy="1445568"/>
            <a:chOff x="2734039" y="7827393"/>
            <a:chExt cx="8015628" cy="1445568"/>
          </a:xfrm>
        </p:grpSpPr>
        <p:sp>
          <p:nvSpPr>
            <p:cNvPr id="35" name="Freeform 20">
              <a:extLst>
                <a:ext uri="{FF2B5EF4-FFF2-40B4-BE49-F238E27FC236}">
                  <a16:creationId xmlns:a16="http://schemas.microsoft.com/office/drawing/2014/main" id="{D1605E01-F204-26D8-DA40-12A2F0C907FB}"/>
                </a:ext>
              </a:extLst>
            </p:cNvPr>
            <p:cNvSpPr/>
            <p:nvPr/>
          </p:nvSpPr>
          <p:spPr>
            <a:xfrm>
              <a:off x="3027088" y="7827393"/>
              <a:ext cx="1080060" cy="866804"/>
            </a:xfrm>
            <a:custGeom>
              <a:avLst/>
              <a:gdLst/>
              <a:ahLst/>
              <a:cxnLst/>
              <a:rect l="l" t="t" r="r" b="b"/>
              <a:pathLst>
                <a:path w="1792462" h="1438542">
                  <a:moveTo>
                    <a:pt x="0" y="0"/>
                  </a:moveTo>
                  <a:lnTo>
                    <a:pt x="1792462" y="0"/>
                  </a:lnTo>
                  <a:lnTo>
                    <a:pt x="1792462" y="1438542"/>
                  </a:lnTo>
                  <a:lnTo>
                    <a:pt x="0" y="1438542"/>
                  </a:lnTo>
                  <a:lnTo>
                    <a:pt x="0" y="0"/>
                  </a:lnTo>
                  <a:close/>
                </a:path>
              </a:pathLst>
            </a:custGeom>
            <a:blipFill>
              <a:blip r:embed="rId5"/>
              <a:stretch>
                <a:fillRect l="-21699" t="-61590" r="-213100" b="-116522"/>
              </a:stretch>
            </a:blipFill>
          </p:spPr>
          <p:txBody>
            <a:bodyPr/>
            <a:lstStyle/>
            <a:p>
              <a:endParaRPr lang="en-IN"/>
            </a:p>
          </p:txBody>
        </p:sp>
        <p:sp>
          <p:nvSpPr>
            <p:cNvPr id="36" name="Freeform 21">
              <a:extLst>
                <a:ext uri="{FF2B5EF4-FFF2-40B4-BE49-F238E27FC236}">
                  <a16:creationId xmlns:a16="http://schemas.microsoft.com/office/drawing/2014/main" id="{A330336F-C5B2-6899-A666-9B818185E411}"/>
                </a:ext>
              </a:extLst>
            </p:cNvPr>
            <p:cNvSpPr/>
            <p:nvPr/>
          </p:nvSpPr>
          <p:spPr>
            <a:xfrm>
              <a:off x="5073848" y="7827393"/>
              <a:ext cx="1080060" cy="866804"/>
            </a:xfrm>
            <a:custGeom>
              <a:avLst/>
              <a:gdLst/>
              <a:ahLst/>
              <a:cxnLst/>
              <a:rect l="l" t="t" r="r" b="b"/>
              <a:pathLst>
                <a:path w="1792462" h="1438542">
                  <a:moveTo>
                    <a:pt x="0" y="0"/>
                  </a:moveTo>
                  <a:lnTo>
                    <a:pt x="1792462" y="0"/>
                  </a:lnTo>
                  <a:lnTo>
                    <a:pt x="1792462" y="1438542"/>
                  </a:lnTo>
                  <a:lnTo>
                    <a:pt x="0" y="1438542"/>
                  </a:lnTo>
                  <a:lnTo>
                    <a:pt x="0" y="0"/>
                  </a:lnTo>
                  <a:close/>
                </a:path>
              </a:pathLst>
            </a:custGeom>
            <a:blipFill>
              <a:blip r:embed="rId5"/>
              <a:stretch>
                <a:fillRect l="-119470" t="-61590" r="-115329" b="-116522"/>
              </a:stretch>
            </a:blipFill>
          </p:spPr>
          <p:txBody>
            <a:bodyPr/>
            <a:lstStyle/>
            <a:p>
              <a:endParaRPr lang="en-IN"/>
            </a:p>
          </p:txBody>
        </p:sp>
        <p:sp>
          <p:nvSpPr>
            <p:cNvPr id="37" name="Freeform 22">
              <a:extLst>
                <a:ext uri="{FF2B5EF4-FFF2-40B4-BE49-F238E27FC236}">
                  <a16:creationId xmlns:a16="http://schemas.microsoft.com/office/drawing/2014/main" id="{6D4FCB9F-FE68-FF01-6139-D4969AC8FAC1}"/>
                </a:ext>
              </a:extLst>
            </p:cNvPr>
            <p:cNvSpPr/>
            <p:nvPr/>
          </p:nvSpPr>
          <p:spPr>
            <a:xfrm>
              <a:off x="7120608" y="7827393"/>
              <a:ext cx="1080060" cy="866804"/>
            </a:xfrm>
            <a:custGeom>
              <a:avLst/>
              <a:gdLst/>
              <a:ahLst/>
              <a:cxnLst/>
              <a:rect l="l" t="t" r="r" b="b"/>
              <a:pathLst>
                <a:path w="1792462" h="1438542">
                  <a:moveTo>
                    <a:pt x="0" y="0"/>
                  </a:moveTo>
                  <a:lnTo>
                    <a:pt x="1792462" y="0"/>
                  </a:lnTo>
                  <a:lnTo>
                    <a:pt x="1792462" y="1438542"/>
                  </a:lnTo>
                  <a:lnTo>
                    <a:pt x="0" y="1438542"/>
                  </a:lnTo>
                  <a:lnTo>
                    <a:pt x="0" y="0"/>
                  </a:lnTo>
                  <a:close/>
                </a:path>
              </a:pathLst>
            </a:custGeom>
            <a:blipFill>
              <a:blip r:embed="rId5"/>
              <a:stretch>
                <a:fillRect l="-222598" t="-63259" r="-12201" b="-114853"/>
              </a:stretch>
            </a:blipFill>
          </p:spPr>
          <p:txBody>
            <a:bodyPr/>
            <a:lstStyle/>
            <a:p>
              <a:endParaRPr lang="en-IN"/>
            </a:p>
          </p:txBody>
        </p:sp>
        <p:sp>
          <p:nvSpPr>
            <p:cNvPr id="38" name="Freeform 23">
              <a:extLst>
                <a:ext uri="{FF2B5EF4-FFF2-40B4-BE49-F238E27FC236}">
                  <a16:creationId xmlns:a16="http://schemas.microsoft.com/office/drawing/2014/main" id="{BD114B40-7C3E-6D66-EC6B-6C5099124969}"/>
                </a:ext>
              </a:extLst>
            </p:cNvPr>
            <p:cNvSpPr/>
            <p:nvPr/>
          </p:nvSpPr>
          <p:spPr>
            <a:xfrm>
              <a:off x="9079016" y="7872599"/>
              <a:ext cx="1670651" cy="776392"/>
            </a:xfrm>
            <a:custGeom>
              <a:avLst/>
              <a:gdLst/>
              <a:ahLst/>
              <a:cxnLst/>
              <a:rect l="l" t="t" r="r" b="b"/>
              <a:pathLst>
                <a:path w="2772604" h="1288495">
                  <a:moveTo>
                    <a:pt x="0" y="0"/>
                  </a:moveTo>
                  <a:lnTo>
                    <a:pt x="2772604" y="0"/>
                  </a:lnTo>
                  <a:lnTo>
                    <a:pt x="2772604" y="1288496"/>
                  </a:lnTo>
                  <a:lnTo>
                    <a:pt x="0" y="1288496"/>
                  </a:lnTo>
                  <a:lnTo>
                    <a:pt x="0" y="0"/>
                  </a:lnTo>
                  <a:close/>
                </a:path>
              </a:pathLst>
            </a:custGeom>
            <a:blipFill>
              <a:blip r:embed="rId6"/>
              <a:stretch>
                <a:fillRect l="-50443" t="-83454" r="-53485" b="-109090"/>
              </a:stretch>
            </a:blipFill>
            <a:ln cap="sq">
              <a:noFill/>
              <a:prstDash val="solid"/>
              <a:miter/>
            </a:ln>
          </p:spPr>
          <p:txBody>
            <a:bodyPr/>
            <a:lstStyle/>
            <a:p>
              <a:endParaRPr lang="en-IN"/>
            </a:p>
          </p:txBody>
        </p:sp>
        <p:sp>
          <p:nvSpPr>
            <p:cNvPr id="39" name="TextBox 27">
              <a:extLst>
                <a:ext uri="{FF2B5EF4-FFF2-40B4-BE49-F238E27FC236}">
                  <a16:creationId xmlns:a16="http://schemas.microsoft.com/office/drawing/2014/main" id="{41490187-0163-E42A-E8F7-DE37BADA146C}"/>
                </a:ext>
              </a:extLst>
            </p:cNvPr>
            <p:cNvSpPr txBox="1"/>
            <p:nvPr/>
          </p:nvSpPr>
          <p:spPr>
            <a:xfrm>
              <a:off x="4849118" y="8730968"/>
              <a:ext cx="1504206" cy="538609"/>
            </a:xfrm>
            <a:prstGeom prst="rect">
              <a:avLst/>
            </a:prstGeom>
          </p:spPr>
          <p:txBody>
            <a:bodyPr lIns="0" tIns="0" rIns="0" bIns="0" rtlCol="0" anchor="t">
              <a:spAutoFit/>
            </a:bodyPr>
            <a:lstStyle/>
            <a:p>
              <a:pPr algn="ctr">
                <a:lnSpc>
                  <a:spcPts val="2070"/>
                </a:lnSpc>
              </a:pPr>
              <a:r>
                <a:rPr lang="en-US" sz="1800" b="1" spc="9">
                  <a:solidFill>
                    <a:srgbClr val="000000"/>
                  </a:solidFill>
                  <a:latin typeface="+mj-lt"/>
                  <a:ea typeface="Poppins Bold"/>
                  <a:cs typeface="Poppins Bold"/>
                  <a:sym typeface="Poppins Bold"/>
                </a:rPr>
                <a:t>Strategic Sourcing</a:t>
              </a:r>
            </a:p>
          </p:txBody>
        </p:sp>
        <p:sp>
          <p:nvSpPr>
            <p:cNvPr id="40" name="TextBox 28">
              <a:extLst>
                <a:ext uri="{FF2B5EF4-FFF2-40B4-BE49-F238E27FC236}">
                  <a16:creationId xmlns:a16="http://schemas.microsoft.com/office/drawing/2014/main" id="{8ABDDA35-896E-00BC-33B7-B452E898EBCA}"/>
                </a:ext>
              </a:extLst>
            </p:cNvPr>
            <p:cNvSpPr txBox="1"/>
            <p:nvPr/>
          </p:nvSpPr>
          <p:spPr>
            <a:xfrm>
              <a:off x="6785080" y="8730968"/>
              <a:ext cx="1548388" cy="538609"/>
            </a:xfrm>
            <a:prstGeom prst="rect">
              <a:avLst/>
            </a:prstGeom>
          </p:spPr>
          <p:txBody>
            <a:bodyPr lIns="0" tIns="0" rIns="0" bIns="0" rtlCol="0" anchor="t">
              <a:spAutoFit/>
            </a:bodyPr>
            <a:lstStyle/>
            <a:p>
              <a:pPr algn="ctr">
                <a:lnSpc>
                  <a:spcPts val="2070"/>
                </a:lnSpc>
              </a:pPr>
              <a:r>
                <a:rPr lang="en-US" sz="1800" b="1" spc="9" dirty="0">
                  <a:solidFill>
                    <a:srgbClr val="000000"/>
                  </a:solidFill>
                  <a:latin typeface="+mj-lt"/>
                  <a:ea typeface="Poppins Bold"/>
                  <a:cs typeface="Poppins Bold"/>
                  <a:sym typeface="Poppins Bold"/>
                </a:rPr>
                <a:t>Smart Logistic Solutions</a:t>
              </a:r>
            </a:p>
          </p:txBody>
        </p:sp>
        <p:sp>
          <p:nvSpPr>
            <p:cNvPr id="41" name="TextBox 29">
              <a:extLst>
                <a:ext uri="{FF2B5EF4-FFF2-40B4-BE49-F238E27FC236}">
                  <a16:creationId xmlns:a16="http://schemas.microsoft.com/office/drawing/2014/main" id="{2CBA804A-B346-6176-6A84-94C528B999D1}"/>
                </a:ext>
              </a:extLst>
            </p:cNvPr>
            <p:cNvSpPr txBox="1"/>
            <p:nvPr/>
          </p:nvSpPr>
          <p:spPr>
            <a:xfrm>
              <a:off x="9273726" y="8734352"/>
              <a:ext cx="1281232" cy="538609"/>
            </a:xfrm>
            <a:prstGeom prst="rect">
              <a:avLst/>
            </a:prstGeom>
          </p:spPr>
          <p:txBody>
            <a:bodyPr lIns="0" tIns="0" rIns="0" bIns="0" rtlCol="0" anchor="t">
              <a:spAutoFit/>
            </a:bodyPr>
            <a:lstStyle/>
            <a:p>
              <a:pPr algn="ctr">
                <a:lnSpc>
                  <a:spcPts val="2070"/>
                </a:lnSpc>
              </a:pPr>
              <a:r>
                <a:rPr lang="en-US" sz="1800" b="1" spc="9">
                  <a:solidFill>
                    <a:srgbClr val="000000"/>
                  </a:solidFill>
                  <a:latin typeface="+mj-lt"/>
                  <a:ea typeface="Poppins Bold"/>
                  <a:cs typeface="Poppins Bold"/>
                  <a:sym typeface="Poppins Bold"/>
                </a:rPr>
                <a:t>Last Mile Excellence</a:t>
              </a:r>
            </a:p>
          </p:txBody>
        </p:sp>
        <p:sp>
          <p:nvSpPr>
            <p:cNvPr id="42" name="TextBox 32">
              <a:extLst>
                <a:ext uri="{FF2B5EF4-FFF2-40B4-BE49-F238E27FC236}">
                  <a16:creationId xmlns:a16="http://schemas.microsoft.com/office/drawing/2014/main" id="{193574BB-750C-5B8D-0674-488C4914C34E}"/>
                </a:ext>
              </a:extLst>
            </p:cNvPr>
            <p:cNvSpPr txBox="1"/>
            <p:nvPr/>
          </p:nvSpPr>
          <p:spPr>
            <a:xfrm>
              <a:off x="2734039" y="8730968"/>
              <a:ext cx="1666157" cy="538609"/>
            </a:xfrm>
            <a:prstGeom prst="rect">
              <a:avLst/>
            </a:prstGeom>
          </p:spPr>
          <p:txBody>
            <a:bodyPr lIns="0" tIns="0" rIns="0" bIns="0" rtlCol="0" anchor="t">
              <a:spAutoFit/>
            </a:bodyPr>
            <a:lstStyle/>
            <a:p>
              <a:pPr algn="ctr">
                <a:lnSpc>
                  <a:spcPts val="2070"/>
                </a:lnSpc>
              </a:pPr>
              <a:r>
                <a:rPr lang="en-US" sz="1800" b="1" spc="9" dirty="0">
                  <a:solidFill>
                    <a:srgbClr val="000000"/>
                  </a:solidFill>
                  <a:latin typeface="+mj-lt"/>
                  <a:ea typeface="Poppins Bold"/>
                  <a:cs typeface="Poppins Bold"/>
                  <a:sym typeface="Poppins Bold"/>
                </a:rPr>
                <a:t>Diverse Industry Expertise</a:t>
              </a:r>
            </a:p>
          </p:txBody>
        </p:sp>
      </p:grpSp>
    </p:spTree>
    <p:extLst>
      <p:ext uri="{BB962C8B-B14F-4D97-AF65-F5344CB8AC3E}">
        <p14:creationId xmlns:p14="http://schemas.microsoft.com/office/powerpoint/2010/main" val="784037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BB064952-8578-5327-5BAD-2AA149C628C2}"/>
            </a:ext>
          </a:extLst>
        </p:cNvPr>
        <p:cNvGrpSpPr/>
        <p:nvPr/>
      </p:nvGrpSpPr>
      <p:grpSpPr>
        <a:xfrm>
          <a:off x="0" y="0"/>
          <a:ext cx="0" cy="0"/>
          <a:chOff x="0" y="0"/>
          <a:chExt cx="0" cy="0"/>
        </a:xfrm>
      </p:grpSpPr>
      <p:sp>
        <p:nvSpPr>
          <p:cNvPr id="985" name="Google Shape;985;p19">
            <a:extLst>
              <a:ext uri="{FF2B5EF4-FFF2-40B4-BE49-F238E27FC236}">
                <a16:creationId xmlns:a16="http://schemas.microsoft.com/office/drawing/2014/main" id="{FCD2ADEA-1682-B9BE-E683-A58CE3F0EC45}"/>
              </a:ext>
            </a:extLst>
          </p:cNvPr>
          <p:cNvSpPr txBox="1"/>
          <p:nvPr/>
        </p:nvSpPr>
        <p:spPr>
          <a:xfrm>
            <a:off x="984027" y="1418937"/>
            <a:ext cx="7951914" cy="967957"/>
          </a:xfrm>
          <a:prstGeom prst="rect">
            <a:avLst/>
          </a:prstGeom>
          <a:noFill/>
          <a:ln>
            <a:noFill/>
          </a:ln>
        </p:spPr>
        <p:txBody>
          <a:bodyPr spcFirstLastPara="1" wrap="square" lIns="0" tIns="0" rIns="0" bIns="0" anchor="t" anchorCtr="0">
            <a:spAutoFit/>
          </a:bodyPr>
          <a:lstStyle/>
          <a:p>
            <a:pPr marL="0" marR="0" lvl="0" indent="0" algn="ctr" rtl="0">
              <a:lnSpc>
                <a:spcPct val="184722"/>
              </a:lnSpc>
              <a:spcBef>
                <a:spcPts val="0"/>
              </a:spcBef>
              <a:spcAft>
                <a:spcPts val="0"/>
              </a:spcAft>
              <a:buClr>
                <a:srgbClr val="000000"/>
              </a:buClr>
              <a:buSzPts val="3600"/>
              <a:buFont typeface="Arial"/>
              <a:buNone/>
            </a:pPr>
            <a:r>
              <a:rPr lang="en-US" sz="3400" b="1" i="0" u="none" strike="noStrike" cap="none">
                <a:solidFill>
                  <a:srgbClr val="FFFFFF"/>
                </a:solidFill>
                <a:latin typeface="Calibri"/>
                <a:ea typeface="Calibri"/>
                <a:cs typeface="Calibri"/>
                <a:sym typeface="Calibri"/>
              </a:rPr>
              <a:t>Bulk (ISO Tank Containers)</a:t>
            </a:r>
            <a:endParaRPr lang="en-US" sz="3400" b="0" i="0" u="none" strike="noStrike" cap="none">
              <a:solidFill>
                <a:srgbClr val="FFFFFF"/>
              </a:solidFill>
              <a:latin typeface="Calibri"/>
              <a:ea typeface="Calibri"/>
              <a:cs typeface="Calibri"/>
              <a:sym typeface="Arial"/>
            </a:endParaRPr>
          </a:p>
        </p:txBody>
      </p:sp>
      <p:sp>
        <p:nvSpPr>
          <p:cNvPr id="986" name="Google Shape;986;p19">
            <a:extLst>
              <a:ext uri="{FF2B5EF4-FFF2-40B4-BE49-F238E27FC236}">
                <a16:creationId xmlns:a16="http://schemas.microsoft.com/office/drawing/2014/main" id="{65EE1CB8-E73E-8164-4B21-A08D8AF4CD99}"/>
              </a:ext>
            </a:extLst>
          </p:cNvPr>
          <p:cNvSpPr txBox="1"/>
          <p:nvPr/>
        </p:nvSpPr>
        <p:spPr>
          <a:xfrm>
            <a:off x="10491044" y="1517970"/>
            <a:ext cx="6479531" cy="837152"/>
          </a:xfrm>
          <a:prstGeom prst="rect">
            <a:avLst/>
          </a:prstGeom>
          <a:noFill/>
          <a:ln>
            <a:noFill/>
          </a:ln>
        </p:spPr>
        <p:txBody>
          <a:bodyPr spcFirstLastPara="1" wrap="square" lIns="0" tIns="0" rIns="0" bIns="0" anchor="t" anchorCtr="0">
            <a:spAutoFit/>
          </a:bodyPr>
          <a:lstStyle/>
          <a:p>
            <a:pPr marL="0" marR="0" lvl="0" indent="0" algn="ctr" rtl="0">
              <a:lnSpc>
                <a:spcPct val="160055"/>
              </a:lnSpc>
              <a:spcBef>
                <a:spcPts val="0"/>
              </a:spcBef>
              <a:spcAft>
                <a:spcPts val="0"/>
              </a:spcAft>
              <a:buClr>
                <a:srgbClr val="000000"/>
              </a:buClr>
              <a:buSzPts val="3600"/>
              <a:buFont typeface="Arial"/>
              <a:buNone/>
            </a:pPr>
            <a:r>
              <a:rPr lang="en-US" sz="3400" b="1" i="0" u="none" strike="noStrike" cap="none">
                <a:solidFill>
                  <a:srgbClr val="FFFFFF"/>
                </a:solidFill>
                <a:latin typeface="Calibri"/>
                <a:ea typeface="Calibri"/>
                <a:cs typeface="Calibri"/>
                <a:sym typeface="Calibri"/>
              </a:rPr>
              <a:t>Packed (Drums/IBC/Bags)</a:t>
            </a:r>
            <a:endParaRPr lang="en-US" sz="3400" b="0" i="0" u="none" strike="noStrike" cap="none">
              <a:solidFill>
                <a:srgbClr val="FFFFFF"/>
              </a:solidFill>
              <a:latin typeface="Calibri"/>
              <a:ea typeface="Calibri"/>
              <a:cs typeface="Calibri"/>
              <a:sym typeface="Arial"/>
            </a:endParaRPr>
          </a:p>
        </p:txBody>
      </p:sp>
      <p:cxnSp>
        <p:nvCxnSpPr>
          <p:cNvPr id="991" name="Google Shape;991;p19">
            <a:extLst>
              <a:ext uri="{FF2B5EF4-FFF2-40B4-BE49-F238E27FC236}">
                <a16:creationId xmlns:a16="http://schemas.microsoft.com/office/drawing/2014/main" id="{4EF6560A-02AA-9511-A113-E056A210A197}"/>
              </a:ext>
            </a:extLst>
          </p:cNvPr>
          <p:cNvCxnSpPr/>
          <p:nvPr/>
        </p:nvCxnSpPr>
        <p:spPr>
          <a:xfrm flipH="1">
            <a:off x="470293" y="1574742"/>
            <a:ext cx="17492801" cy="46178"/>
          </a:xfrm>
          <a:prstGeom prst="straightConnector1">
            <a:avLst/>
          </a:prstGeom>
          <a:noFill/>
          <a:ln w="12700" cap="flat" cmpd="sng">
            <a:solidFill>
              <a:schemeClr val="bg1"/>
            </a:solidFill>
            <a:prstDash val="solid"/>
            <a:round/>
            <a:headEnd type="none" w="sm" len="sm"/>
            <a:tailEnd type="none" w="sm" len="sm"/>
          </a:ln>
        </p:spPr>
      </p:cxnSp>
      <p:sp>
        <p:nvSpPr>
          <p:cNvPr id="7" name="Title 6">
            <a:extLst>
              <a:ext uri="{FF2B5EF4-FFF2-40B4-BE49-F238E27FC236}">
                <a16:creationId xmlns:a16="http://schemas.microsoft.com/office/drawing/2014/main" id="{AB082FA3-7AE8-401E-05E6-D0A2116196AA}"/>
              </a:ext>
            </a:extLst>
          </p:cNvPr>
          <p:cNvSpPr>
            <a:spLocks noGrp="1"/>
          </p:cNvSpPr>
          <p:nvPr>
            <p:ph type="title"/>
          </p:nvPr>
        </p:nvSpPr>
        <p:spPr/>
        <p:txBody>
          <a:bodyPr/>
          <a:lstStyle/>
          <a:p>
            <a:pPr>
              <a:lnSpc>
                <a:spcPts val="5719"/>
              </a:lnSpc>
              <a:tabLst>
                <a:tab pos="2422525" algn="l"/>
              </a:tabLst>
            </a:pPr>
            <a:r>
              <a:rPr lang="en-IN" sz="4400" spc="20" dirty="0">
                <a:solidFill>
                  <a:srgbClr val="FFFFFF"/>
                </a:solidFill>
                <a:latin typeface="+mn-lt"/>
              </a:rPr>
              <a:t>Antwerp-Rotterdam-Hamburg warehousing | Packed material</a:t>
            </a:r>
            <a:endParaRPr lang="en-US" sz="4400" spc="20" dirty="0">
              <a:solidFill>
                <a:srgbClr val="FFFFFF"/>
              </a:solidFill>
              <a:latin typeface="+mn-lt"/>
              <a:sym typeface="Poppins"/>
            </a:endParaRPr>
          </a:p>
        </p:txBody>
      </p:sp>
      <p:graphicFrame>
        <p:nvGraphicFramePr>
          <p:cNvPr id="23" name="Table 22">
            <a:extLst>
              <a:ext uri="{FF2B5EF4-FFF2-40B4-BE49-F238E27FC236}">
                <a16:creationId xmlns:a16="http://schemas.microsoft.com/office/drawing/2014/main" id="{5C9E56DC-4394-041A-1EA1-06D3462670A0}"/>
              </a:ext>
            </a:extLst>
          </p:cNvPr>
          <p:cNvGraphicFramePr>
            <a:graphicFrameLocks noGrp="1"/>
          </p:cNvGraphicFramePr>
          <p:nvPr>
            <p:extLst>
              <p:ext uri="{D42A27DB-BD31-4B8C-83A1-F6EECF244321}">
                <p14:modId xmlns:p14="http://schemas.microsoft.com/office/powerpoint/2010/main" val="2852419819"/>
              </p:ext>
            </p:extLst>
          </p:nvPr>
        </p:nvGraphicFramePr>
        <p:xfrm>
          <a:off x="1173480" y="1642623"/>
          <a:ext cx="10548183" cy="5376528"/>
        </p:xfrm>
        <a:graphic>
          <a:graphicData uri="http://schemas.openxmlformats.org/drawingml/2006/table">
            <a:tbl>
              <a:tblPr bandRow="1">
                <a:tableStyleId>{3B4B98B0-60AC-42C2-AFA5-B58CD77FA1E5}</a:tableStyleId>
              </a:tblPr>
              <a:tblGrid>
                <a:gridCol w="5410200">
                  <a:extLst>
                    <a:ext uri="{9D8B030D-6E8A-4147-A177-3AD203B41FA5}">
                      <a16:colId xmlns:a16="http://schemas.microsoft.com/office/drawing/2014/main" val="301816198"/>
                    </a:ext>
                  </a:extLst>
                </a:gridCol>
                <a:gridCol w="5137983">
                  <a:extLst>
                    <a:ext uri="{9D8B030D-6E8A-4147-A177-3AD203B41FA5}">
                      <a16:colId xmlns:a16="http://schemas.microsoft.com/office/drawing/2014/main" val="782198210"/>
                    </a:ext>
                  </a:extLst>
                </a:gridCol>
              </a:tblGrid>
              <a:tr h="447791">
                <a:tc gridSpan="2">
                  <a:txBody>
                    <a:bodyPr/>
                    <a:lstStyle/>
                    <a:p>
                      <a:pPr algn="ctr">
                        <a:buNone/>
                        <a:tabLst>
                          <a:tab pos="9326563" algn="l"/>
                        </a:tabLst>
                      </a:pPr>
                      <a:r>
                        <a:rPr lang="en-US" sz="2400" b="1" dirty="0">
                          <a:solidFill>
                            <a:schemeClr val="bg1"/>
                          </a:solidFill>
                          <a:effectLst/>
                        </a:rPr>
                        <a:t>Packed (Drum/IBC/Bags) Products</a:t>
                      </a:r>
                    </a:p>
                  </a:txBody>
                  <a:tcPr anchor="ctr">
                    <a:gradFill flip="none" rotWithShape="1">
                      <a:gsLst>
                        <a:gs pos="0">
                          <a:srgbClr val="77AD5F">
                            <a:shade val="30000"/>
                            <a:satMod val="115000"/>
                          </a:srgbClr>
                        </a:gs>
                        <a:gs pos="50000">
                          <a:srgbClr val="77AD5F">
                            <a:shade val="67500"/>
                            <a:satMod val="115000"/>
                          </a:srgbClr>
                        </a:gs>
                        <a:gs pos="100000">
                          <a:srgbClr val="77AD5F">
                            <a:shade val="100000"/>
                            <a:satMod val="115000"/>
                          </a:srgbClr>
                        </a:gs>
                      </a:gsLst>
                      <a:path path="circle">
                        <a:fillToRect r="100000" b="100000"/>
                      </a:path>
                      <a:tileRect l="-100000" t="-100000"/>
                    </a:gradFill>
                  </a:tcPr>
                </a:tc>
                <a:tc hMerge="1">
                  <a:txBody>
                    <a:bodyPr/>
                    <a:lstStyle/>
                    <a:p>
                      <a:endParaRPr lang="en-IN"/>
                    </a:p>
                  </a:txBody>
                  <a:tcPr/>
                </a:tc>
                <a:extLst>
                  <a:ext uri="{0D108BD9-81ED-4DB2-BD59-A6C34878D82A}">
                    <a16:rowId xmlns:a16="http://schemas.microsoft.com/office/drawing/2014/main" val="1943606198"/>
                  </a:ext>
                </a:extLst>
              </a:tr>
              <a:tr h="693573">
                <a:tc>
                  <a:txBody>
                    <a:bodyPr/>
                    <a:lstStyle/>
                    <a:p>
                      <a:pPr>
                        <a:buNone/>
                      </a:pPr>
                      <a:r>
                        <a:rPr lang="it-IT" sz="2300" dirty="0">
                          <a:effectLst/>
                        </a:rPr>
                        <a:t>Propylene Carbonate (PC)</a:t>
                      </a:r>
                    </a:p>
                  </a:txBody>
                  <a:tcPr anchor="ctr"/>
                </a:tc>
                <a:tc>
                  <a:txBody>
                    <a:bodyPr/>
                    <a:lstStyle/>
                    <a:p>
                      <a:pPr>
                        <a:buNone/>
                      </a:pPr>
                      <a:r>
                        <a:rPr lang="en-IN" sz="2300" dirty="0">
                          <a:effectLst/>
                        </a:rPr>
                        <a:t>Phthalic Anhydride (Flakes)</a:t>
                      </a:r>
                    </a:p>
                  </a:txBody>
                  <a:tcPr anchor="ctr"/>
                </a:tc>
                <a:extLst>
                  <a:ext uri="{0D108BD9-81ED-4DB2-BD59-A6C34878D82A}">
                    <a16:rowId xmlns:a16="http://schemas.microsoft.com/office/drawing/2014/main" val="928897018"/>
                  </a:ext>
                </a:extLst>
              </a:tr>
              <a:tr h="693573">
                <a:tc>
                  <a:txBody>
                    <a:bodyPr/>
                    <a:lstStyle/>
                    <a:p>
                      <a:pPr>
                        <a:buNone/>
                      </a:pPr>
                      <a:r>
                        <a:rPr lang="en-IN" sz="2300" dirty="0">
                          <a:effectLst/>
                        </a:rPr>
                        <a:t>Methoxy Propyl Acetate (PMA)</a:t>
                      </a:r>
                    </a:p>
                  </a:txBody>
                  <a:tcPr anchor="ctr"/>
                </a:tc>
                <a:tc>
                  <a:txBody>
                    <a:bodyPr/>
                    <a:lstStyle/>
                    <a:p>
                      <a:pPr>
                        <a:buNone/>
                      </a:pPr>
                      <a:r>
                        <a:rPr lang="en-IN" sz="2300" dirty="0">
                          <a:effectLst/>
                        </a:rPr>
                        <a:t>Mono Propylene Glycol (MPG USP Grade)</a:t>
                      </a:r>
                    </a:p>
                  </a:txBody>
                  <a:tcPr anchor="ctr"/>
                </a:tc>
                <a:extLst>
                  <a:ext uri="{0D108BD9-81ED-4DB2-BD59-A6C34878D82A}">
                    <a16:rowId xmlns:a16="http://schemas.microsoft.com/office/drawing/2014/main" val="3643262081"/>
                  </a:ext>
                </a:extLst>
              </a:tr>
              <a:tr h="693573">
                <a:tc>
                  <a:txBody>
                    <a:bodyPr/>
                    <a:lstStyle/>
                    <a:p>
                      <a:pPr>
                        <a:buNone/>
                      </a:pPr>
                      <a:r>
                        <a:rPr lang="da-DK" sz="2300" dirty="0">
                          <a:effectLst/>
                        </a:rPr>
                        <a:t>Benzyl Alcohol</a:t>
                      </a:r>
                    </a:p>
                  </a:txBody>
                  <a:tcPr anchor="ctr"/>
                </a:tc>
                <a:tc>
                  <a:txBody>
                    <a:bodyPr/>
                    <a:lstStyle/>
                    <a:p>
                      <a:pPr>
                        <a:buNone/>
                      </a:pPr>
                      <a:r>
                        <a:rPr lang="en-IN" sz="2300" dirty="0">
                          <a:effectLst/>
                        </a:rPr>
                        <a:t>Methyl Ethyl Ketone (MEK)</a:t>
                      </a:r>
                    </a:p>
                  </a:txBody>
                  <a:tcPr anchor="ctr"/>
                </a:tc>
                <a:extLst>
                  <a:ext uri="{0D108BD9-81ED-4DB2-BD59-A6C34878D82A}">
                    <a16:rowId xmlns:a16="http://schemas.microsoft.com/office/drawing/2014/main" val="3986426328"/>
                  </a:ext>
                </a:extLst>
              </a:tr>
              <a:tr h="693573">
                <a:tc>
                  <a:txBody>
                    <a:bodyPr/>
                    <a:lstStyle/>
                    <a:p>
                      <a:pPr>
                        <a:buNone/>
                      </a:pPr>
                      <a:r>
                        <a:rPr lang="en-US" sz="2300" dirty="0">
                          <a:effectLst/>
                        </a:rPr>
                        <a:t>Triacetin (Food / Technical / Palm Oil Free/ RSPO)</a:t>
                      </a:r>
                    </a:p>
                  </a:txBody>
                  <a:tcPr anchor="ctr"/>
                </a:tc>
                <a:tc>
                  <a:txBody>
                    <a:bodyPr/>
                    <a:lstStyle/>
                    <a:p>
                      <a:pPr>
                        <a:buNone/>
                      </a:pPr>
                      <a:r>
                        <a:rPr lang="en-IN" sz="2300" dirty="0">
                          <a:effectLst/>
                        </a:rPr>
                        <a:t>Methyl Metha Acrylate (MMA)</a:t>
                      </a:r>
                    </a:p>
                  </a:txBody>
                  <a:tcPr anchor="ctr"/>
                </a:tc>
                <a:extLst>
                  <a:ext uri="{0D108BD9-81ED-4DB2-BD59-A6C34878D82A}">
                    <a16:rowId xmlns:a16="http://schemas.microsoft.com/office/drawing/2014/main" val="839404900"/>
                  </a:ext>
                </a:extLst>
              </a:tr>
              <a:tr h="386800">
                <a:tc>
                  <a:txBody>
                    <a:bodyPr/>
                    <a:lstStyle/>
                    <a:p>
                      <a:pPr>
                        <a:buNone/>
                      </a:pPr>
                      <a:r>
                        <a:rPr lang="en-IN" sz="2300" dirty="0">
                          <a:effectLst/>
                        </a:rPr>
                        <a:t>Maleic Anhydride (Briquettes)</a:t>
                      </a:r>
                    </a:p>
                  </a:txBody>
                  <a:tcPr anchor="ctr"/>
                </a:tc>
                <a:tc>
                  <a:txBody>
                    <a:bodyPr/>
                    <a:lstStyle/>
                    <a:p>
                      <a:pPr>
                        <a:buNone/>
                      </a:pPr>
                      <a:r>
                        <a:rPr lang="en-IN" sz="2300" dirty="0">
                          <a:effectLst/>
                        </a:rPr>
                        <a:t>Trimethylolpropane (TMP)</a:t>
                      </a:r>
                    </a:p>
                  </a:txBody>
                  <a:tcPr anchor="ctr"/>
                </a:tc>
                <a:extLst>
                  <a:ext uri="{0D108BD9-81ED-4DB2-BD59-A6C34878D82A}">
                    <a16:rowId xmlns:a16="http://schemas.microsoft.com/office/drawing/2014/main" val="774979068"/>
                  </a:ext>
                </a:extLst>
              </a:tr>
              <a:tr h="386800">
                <a:tc>
                  <a:txBody>
                    <a:bodyPr/>
                    <a:lstStyle/>
                    <a:p>
                      <a:pPr>
                        <a:buNone/>
                      </a:pPr>
                      <a:r>
                        <a:rPr lang="en-IN" sz="2300" dirty="0">
                          <a:effectLst/>
                        </a:rPr>
                        <a:t>Acrylic Acid (AA)</a:t>
                      </a:r>
                    </a:p>
                  </a:txBody>
                  <a:tcPr anchor="ctr"/>
                </a:tc>
                <a:tc>
                  <a:txBody>
                    <a:bodyPr/>
                    <a:lstStyle/>
                    <a:p>
                      <a:pPr>
                        <a:buNone/>
                      </a:pPr>
                      <a:r>
                        <a:rPr lang="en-IN" sz="2300" dirty="0">
                          <a:effectLst/>
                        </a:rPr>
                        <a:t>Benzoic Acid</a:t>
                      </a:r>
                    </a:p>
                  </a:txBody>
                  <a:tcPr anchor="ctr"/>
                </a:tc>
                <a:extLst>
                  <a:ext uri="{0D108BD9-81ED-4DB2-BD59-A6C34878D82A}">
                    <a16:rowId xmlns:a16="http://schemas.microsoft.com/office/drawing/2014/main" val="713054095"/>
                  </a:ext>
                </a:extLst>
              </a:tr>
              <a:tr h="386800">
                <a:tc>
                  <a:txBody>
                    <a:bodyPr/>
                    <a:lstStyle/>
                    <a:p>
                      <a:pPr>
                        <a:buNone/>
                      </a:pPr>
                      <a:r>
                        <a:rPr lang="en-IN" sz="2300" dirty="0">
                          <a:effectLst/>
                        </a:rPr>
                        <a:t>N-Butyl Acetate (BUTAC)</a:t>
                      </a:r>
                    </a:p>
                  </a:txBody>
                  <a:tcPr anchor="ctr"/>
                </a:tc>
                <a:tc>
                  <a:txBody>
                    <a:bodyPr/>
                    <a:lstStyle/>
                    <a:p>
                      <a:pPr>
                        <a:buNone/>
                      </a:pPr>
                      <a:r>
                        <a:rPr lang="en-IN" sz="2300" dirty="0" err="1">
                          <a:effectLst/>
                        </a:rPr>
                        <a:t>Trimellitic</a:t>
                      </a:r>
                      <a:r>
                        <a:rPr lang="en-IN" sz="2300" dirty="0">
                          <a:effectLst/>
                        </a:rPr>
                        <a:t> Anhydride (TMA)</a:t>
                      </a:r>
                    </a:p>
                  </a:txBody>
                  <a:tcPr anchor="ctr"/>
                </a:tc>
                <a:extLst>
                  <a:ext uri="{0D108BD9-81ED-4DB2-BD59-A6C34878D82A}">
                    <a16:rowId xmlns:a16="http://schemas.microsoft.com/office/drawing/2014/main" val="1498857591"/>
                  </a:ext>
                </a:extLst>
              </a:tr>
              <a:tr h="7202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400" b="0" u="none" strike="noStrike" dirty="0">
                          <a:solidFill>
                            <a:schemeClr val="tx1"/>
                          </a:solidFill>
                          <a:effectLst/>
                        </a:rPr>
                        <a:t>2-Hydroxyethyl Methacrylate (2-HEMA)</a:t>
                      </a:r>
                      <a:endParaRPr lang="en-IN" sz="2400" b="0" i="0" u="none" strike="noStrike" dirty="0">
                        <a:solidFill>
                          <a:schemeClr val="tx1"/>
                        </a:solidFill>
                        <a:effectLst/>
                        <a:latin typeface="+mn-lt"/>
                      </a:endParaRPr>
                    </a:p>
                  </a:txBody>
                  <a:tcPr anchor="ctr"/>
                </a:tc>
                <a:tc>
                  <a:txBody>
                    <a:bodyPr/>
                    <a:lstStyle/>
                    <a:p>
                      <a:pPr>
                        <a:buNone/>
                      </a:pPr>
                      <a:r>
                        <a:rPr lang="en-IN" sz="2300" dirty="0">
                          <a:effectLst/>
                        </a:rPr>
                        <a:t>Bisphenol-A</a:t>
                      </a:r>
                    </a:p>
                  </a:txBody>
                  <a:tcPr anchor="ctr"/>
                </a:tc>
                <a:extLst>
                  <a:ext uri="{0D108BD9-81ED-4DB2-BD59-A6C34878D82A}">
                    <a16:rowId xmlns:a16="http://schemas.microsoft.com/office/drawing/2014/main" val="2998287221"/>
                  </a:ext>
                </a:extLst>
              </a:tr>
            </a:tbl>
          </a:graphicData>
        </a:graphic>
      </p:graphicFrame>
      <p:graphicFrame>
        <p:nvGraphicFramePr>
          <p:cNvPr id="2" name="Table 1">
            <a:extLst>
              <a:ext uri="{FF2B5EF4-FFF2-40B4-BE49-F238E27FC236}">
                <a16:creationId xmlns:a16="http://schemas.microsoft.com/office/drawing/2014/main" id="{394E999A-286F-1967-C1A6-F9F2E20FD80B}"/>
              </a:ext>
            </a:extLst>
          </p:cNvPr>
          <p:cNvGraphicFramePr>
            <a:graphicFrameLocks noGrp="1"/>
          </p:cNvGraphicFramePr>
          <p:nvPr>
            <p:extLst>
              <p:ext uri="{D42A27DB-BD31-4B8C-83A1-F6EECF244321}">
                <p14:modId xmlns:p14="http://schemas.microsoft.com/office/powerpoint/2010/main" val="4208610249"/>
              </p:ext>
            </p:extLst>
          </p:nvPr>
        </p:nvGraphicFramePr>
        <p:xfrm>
          <a:off x="12288121" y="1642625"/>
          <a:ext cx="4826399" cy="5342480"/>
        </p:xfrm>
        <a:graphic>
          <a:graphicData uri="http://schemas.openxmlformats.org/drawingml/2006/table">
            <a:tbl>
              <a:tblPr bandRow="1">
                <a:tableStyleId>{3B4B98B0-60AC-42C2-AFA5-B58CD77FA1E5}</a:tableStyleId>
              </a:tblPr>
              <a:tblGrid>
                <a:gridCol w="4826399">
                  <a:extLst>
                    <a:ext uri="{9D8B030D-6E8A-4147-A177-3AD203B41FA5}">
                      <a16:colId xmlns:a16="http://schemas.microsoft.com/office/drawing/2014/main" val="301816198"/>
                    </a:ext>
                  </a:extLst>
                </a:gridCol>
              </a:tblGrid>
              <a:tr h="518258">
                <a:tc>
                  <a:txBody>
                    <a:bodyPr/>
                    <a:lstStyle/>
                    <a:p>
                      <a:pPr marL="0" algn="ctr" defTabSz="914400" rtl="0" eaLnBrk="1" latinLnBrk="0" hangingPunct="1">
                        <a:buNone/>
                        <a:tabLst>
                          <a:tab pos="9326563" algn="l"/>
                        </a:tabLst>
                      </a:pPr>
                      <a:r>
                        <a:rPr lang="en-IN" sz="2400" b="1" kern="1200" dirty="0">
                          <a:solidFill>
                            <a:schemeClr val="bg1"/>
                          </a:solidFill>
                          <a:effectLst/>
                        </a:rPr>
                        <a:t>Aroma Chemicals</a:t>
                      </a:r>
                      <a:endParaRPr lang="en-US" sz="2400" b="1" kern="1200" dirty="0">
                        <a:solidFill>
                          <a:schemeClr val="bg1"/>
                        </a:solidFill>
                        <a:effectLst/>
                        <a:latin typeface="+mn-lt"/>
                        <a:ea typeface="+mn-ea"/>
                        <a:cs typeface="+mn-cs"/>
                      </a:endParaRPr>
                    </a:p>
                  </a:txBody>
                  <a:tcPr anchor="ctr">
                    <a:solidFill>
                      <a:srgbClr val="6FAA54"/>
                    </a:solidFill>
                  </a:tcPr>
                </a:tc>
                <a:extLst>
                  <a:ext uri="{0D108BD9-81ED-4DB2-BD59-A6C34878D82A}">
                    <a16:rowId xmlns:a16="http://schemas.microsoft.com/office/drawing/2014/main" val="1943606198"/>
                  </a:ext>
                </a:extLst>
              </a:tr>
              <a:tr h="776940">
                <a:tc>
                  <a:txBody>
                    <a:bodyPr/>
                    <a:lstStyle/>
                    <a:p>
                      <a:pPr>
                        <a:buNone/>
                      </a:pPr>
                      <a:r>
                        <a:rPr lang="en-IN" sz="2300" kern="1200" dirty="0">
                          <a:solidFill>
                            <a:schemeClr val="tx1"/>
                          </a:solidFill>
                          <a:effectLst/>
                        </a:rPr>
                        <a:t>Phenyl Ethyl Alcohol (PEA)</a:t>
                      </a:r>
                      <a:endParaRPr lang="en-IN" sz="2300" kern="1200" dirty="0">
                        <a:solidFill>
                          <a:schemeClr val="tx1"/>
                        </a:solidFill>
                        <a:effectLst/>
                        <a:latin typeface="+mn-lt"/>
                        <a:ea typeface="+mn-ea"/>
                        <a:cs typeface="+mn-cs"/>
                      </a:endParaRPr>
                    </a:p>
                  </a:txBody>
                  <a:tcPr anchor="ctr"/>
                </a:tc>
                <a:extLst>
                  <a:ext uri="{0D108BD9-81ED-4DB2-BD59-A6C34878D82A}">
                    <a16:rowId xmlns:a16="http://schemas.microsoft.com/office/drawing/2014/main" val="928897018"/>
                  </a:ext>
                </a:extLst>
              </a:tr>
              <a:tr h="776940">
                <a:tc>
                  <a:txBody>
                    <a:bodyPr/>
                    <a:lstStyle/>
                    <a:p>
                      <a:pPr>
                        <a:buNone/>
                      </a:pPr>
                      <a:r>
                        <a:rPr lang="en-IN" sz="2300" kern="1200" dirty="0">
                          <a:solidFill>
                            <a:schemeClr val="tx1"/>
                          </a:solidFill>
                          <a:effectLst/>
                        </a:rPr>
                        <a:t>Phenyl Ethyl Phenyl Acetate (PEPA)</a:t>
                      </a:r>
                      <a:endParaRPr lang="en-IN" sz="2300" kern="1200" dirty="0">
                        <a:solidFill>
                          <a:schemeClr val="tx1"/>
                        </a:solidFill>
                        <a:effectLst/>
                        <a:latin typeface="+mn-lt"/>
                        <a:ea typeface="+mn-ea"/>
                        <a:cs typeface="+mn-cs"/>
                      </a:endParaRPr>
                    </a:p>
                  </a:txBody>
                  <a:tcPr anchor="ctr"/>
                </a:tc>
                <a:extLst>
                  <a:ext uri="{0D108BD9-81ED-4DB2-BD59-A6C34878D82A}">
                    <a16:rowId xmlns:a16="http://schemas.microsoft.com/office/drawing/2014/main" val="3643262081"/>
                  </a:ext>
                </a:extLst>
              </a:tr>
              <a:tr h="433293">
                <a:tc>
                  <a:txBody>
                    <a:bodyPr/>
                    <a:lstStyle/>
                    <a:p>
                      <a:pPr>
                        <a:buNone/>
                      </a:pPr>
                      <a:r>
                        <a:rPr lang="en-IN" sz="2300" kern="1200" dirty="0">
                          <a:solidFill>
                            <a:schemeClr val="tx1"/>
                          </a:solidFill>
                          <a:effectLst/>
                        </a:rPr>
                        <a:t>Cinnamic Aldehyde</a:t>
                      </a:r>
                      <a:endParaRPr lang="en-IN" sz="2300" kern="1200" dirty="0">
                        <a:solidFill>
                          <a:schemeClr val="tx1"/>
                        </a:solidFill>
                        <a:effectLst/>
                        <a:latin typeface="+mn-lt"/>
                        <a:ea typeface="+mn-ea"/>
                        <a:cs typeface="+mn-cs"/>
                      </a:endParaRPr>
                    </a:p>
                  </a:txBody>
                  <a:tcPr anchor="ctr"/>
                </a:tc>
                <a:extLst>
                  <a:ext uri="{0D108BD9-81ED-4DB2-BD59-A6C34878D82A}">
                    <a16:rowId xmlns:a16="http://schemas.microsoft.com/office/drawing/2014/main" val="3986426328"/>
                  </a:ext>
                </a:extLst>
              </a:tr>
              <a:tr h="725562">
                <a:tc>
                  <a:txBody>
                    <a:bodyPr/>
                    <a:lstStyle/>
                    <a:p>
                      <a:pPr>
                        <a:buNone/>
                      </a:pPr>
                      <a:r>
                        <a:rPr lang="en-IN" sz="2300" kern="1200" dirty="0">
                          <a:solidFill>
                            <a:schemeClr val="tx1"/>
                          </a:solidFill>
                          <a:effectLst/>
                        </a:rPr>
                        <a:t>Cinnamic Alcohol</a:t>
                      </a:r>
                      <a:endParaRPr lang="en-IN" sz="2300" kern="1200" dirty="0">
                        <a:solidFill>
                          <a:schemeClr val="tx1"/>
                        </a:solidFill>
                        <a:effectLst/>
                        <a:latin typeface="+mn-lt"/>
                        <a:ea typeface="+mn-ea"/>
                        <a:cs typeface="+mn-cs"/>
                      </a:endParaRPr>
                    </a:p>
                  </a:txBody>
                  <a:tcPr anchor="ctr"/>
                </a:tc>
                <a:extLst>
                  <a:ext uri="{0D108BD9-81ED-4DB2-BD59-A6C34878D82A}">
                    <a16:rowId xmlns:a16="http://schemas.microsoft.com/office/drawing/2014/main" val="839404900"/>
                  </a:ext>
                </a:extLst>
              </a:tr>
              <a:tr h="776940">
                <a:tc>
                  <a:txBody>
                    <a:bodyPr/>
                    <a:lstStyle/>
                    <a:p>
                      <a:pPr>
                        <a:buNone/>
                      </a:pPr>
                      <a:r>
                        <a:rPr lang="en-IN" sz="2300" kern="1200" dirty="0">
                          <a:solidFill>
                            <a:schemeClr val="tx1"/>
                          </a:solidFill>
                          <a:effectLst/>
                        </a:rPr>
                        <a:t>Phenyl Ethyl Methyl Ether (PEME)</a:t>
                      </a:r>
                      <a:endParaRPr lang="en-IN" sz="2300" kern="1200" dirty="0">
                        <a:solidFill>
                          <a:schemeClr val="tx1"/>
                        </a:solidFill>
                        <a:effectLst/>
                        <a:latin typeface="+mn-lt"/>
                        <a:ea typeface="+mn-ea"/>
                        <a:cs typeface="+mn-cs"/>
                      </a:endParaRPr>
                    </a:p>
                  </a:txBody>
                  <a:tcPr anchor="ctr"/>
                </a:tc>
                <a:extLst>
                  <a:ext uri="{0D108BD9-81ED-4DB2-BD59-A6C34878D82A}">
                    <a16:rowId xmlns:a16="http://schemas.microsoft.com/office/drawing/2014/main" val="774979068"/>
                  </a:ext>
                </a:extLst>
              </a:tr>
              <a:tr h="433293">
                <a:tc>
                  <a:txBody>
                    <a:bodyPr/>
                    <a:lstStyle/>
                    <a:p>
                      <a:pPr>
                        <a:buNone/>
                      </a:pPr>
                      <a:r>
                        <a:rPr lang="de-DE" sz="2300" kern="1200" dirty="0">
                          <a:solidFill>
                            <a:schemeClr val="tx1"/>
                          </a:solidFill>
                          <a:effectLst/>
                        </a:rPr>
                        <a:t>Benzyl Acetone</a:t>
                      </a:r>
                      <a:endParaRPr lang="de-DE" sz="2300" kern="1200" dirty="0">
                        <a:solidFill>
                          <a:schemeClr val="tx1"/>
                        </a:solidFill>
                        <a:effectLst/>
                        <a:latin typeface="+mn-lt"/>
                        <a:ea typeface="+mn-ea"/>
                        <a:cs typeface="+mn-cs"/>
                      </a:endParaRPr>
                    </a:p>
                  </a:txBody>
                  <a:tcPr anchor="ctr"/>
                </a:tc>
                <a:extLst>
                  <a:ext uri="{0D108BD9-81ED-4DB2-BD59-A6C34878D82A}">
                    <a16:rowId xmlns:a16="http://schemas.microsoft.com/office/drawing/2014/main" val="713054095"/>
                  </a:ext>
                </a:extLst>
              </a:tr>
              <a:tr h="433293">
                <a:tc>
                  <a:txBody>
                    <a:bodyPr/>
                    <a:lstStyle/>
                    <a:p>
                      <a:pPr>
                        <a:buNone/>
                      </a:pPr>
                      <a:r>
                        <a:rPr lang="en-IN" sz="2300" kern="1200" dirty="0">
                          <a:solidFill>
                            <a:schemeClr val="tx1"/>
                          </a:solidFill>
                          <a:effectLst/>
                        </a:rPr>
                        <a:t>Phenyl Ethyl Acetate</a:t>
                      </a:r>
                      <a:endParaRPr lang="en-IN" sz="2300" kern="1200" dirty="0">
                        <a:solidFill>
                          <a:schemeClr val="tx1"/>
                        </a:solidFill>
                        <a:effectLst/>
                        <a:latin typeface="+mn-lt"/>
                        <a:ea typeface="+mn-ea"/>
                        <a:cs typeface="+mn-cs"/>
                      </a:endParaRPr>
                    </a:p>
                  </a:txBody>
                  <a:tcPr anchor="ctr"/>
                </a:tc>
                <a:extLst>
                  <a:ext uri="{0D108BD9-81ED-4DB2-BD59-A6C34878D82A}">
                    <a16:rowId xmlns:a16="http://schemas.microsoft.com/office/drawing/2014/main" val="1498857591"/>
                  </a:ext>
                </a:extLst>
              </a:tr>
              <a:tr h="433293">
                <a:tc>
                  <a:txBody>
                    <a:bodyPr/>
                    <a:lstStyle/>
                    <a:p>
                      <a:pPr>
                        <a:buNone/>
                      </a:pPr>
                      <a:r>
                        <a:rPr lang="en-IN" sz="2300" kern="1200" dirty="0" err="1">
                          <a:solidFill>
                            <a:schemeClr val="tx1"/>
                          </a:solidFill>
                          <a:effectLst/>
                          <a:latin typeface="+mn-lt"/>
                          <a:ea typeface="+mn-ea"/>
                          <a:cs typeface="+mn-cs"/>
                        </a:rPr>
                        <a:t>Styrallyl</a:t>
                      </a:r>
                      <a:r>
                        <a:rPr lang="en-IN" sz="2300" kern="1200" dirty="0">
                          <a:solidFill>
                            <a:schemeClr val="tx1"/>
                          </a:solidFill>
                          <a:effectLst/>
                          <a:latin typeface="+mn-lt"/>
                          <a:ea typeface="+mn-ea"/>
                          <a:cs typeface="+mn-cs"/>
                        </a:rPr>
                        <a:t> Acetate</a:t>
                      </a:r>
                    </a:p>
                  </a:txBody>
                  <a:tcPr anchor="ctr"/>
                </a:tc>
                <a:extLst>
                  <a:ext uri="{0D108BD9-81ED-4DB2-BD59-A6C34878D82A}">
                    <a16:rowId xmlns:a16="http://schemas.microsoft.com/office/drawing/2014/main" val="3164876475"/>
                  </a:ext>
                </a:extLst>
              </a:tr>
            </a:tbl>
          </a:graphicData>
        </a:graphic>
      </p:graphicFrame>
      <p:grpSp>
        <p:nvGrpSpPr>
          <p:cNvPr id="3" name="Group 2">
            <a:extLst>
              <a:ext uri="{FF2B5EF4-FFF2-40B4-BE49-F238E27FC236}">
                <a16:creationId xmlns:a16="http://schemas.microsoft.com/office/drawing/2014/main" id="{1753E576-DAC5-A626-33A6-FB0D605A8270}"/>
              </a:ext>
            </a:extLst>
          </p:cNvPr>
          <p:cNvGrpSpPr/>
          <p:nvPr/>
        </p:nvGrpSpPr>
        <p:grpSpPr>
          <a:xfrm>
            <a:off x="12463824" y="7434697"/>
            <a:ext cx="3561963" cy="1429982"/>
            <a:chOff x="12445956" y="7839595"/>
            <a:chExt cx="3561963" cy="1429982"/>
          </a:xfrm>
        </p:grpSpPr>
        <p:sp>
          <p:nvSpPr>
            <p:cNvPr id="4" name="Freeform 24">
              <a:extLst>
                <a:ext uri="{FF2B5EF4-FFF2-40B4-BE49-F238E27FC236}">
                  <a16:creationId xmlns:a16="http://schemas.microsoft.com/office/drawing/2014/main" id="{A0A437A4-57CE-DD69-7697-D484D1D80EE5}"/>
                </a:ext>
              </a:extLst>
            </p:cNvPr>
            <p:cNvSpPr/>
            <p:nvPr/>
          </p:nvSpPr>
          <p:spPr>
            <a:xfrm>
              <a:off x="12771763" y="7839595"/>
              <a:ext cx="842400" cy="842400"/>
            </a:xfrm>
            <a:custGeom>
              <a:avLst/>
              <a:gdLst/>
              <a:ahLst/>
              <a:cxnLst/>
              <a:rect l="l" t="t" r="r" b="b"/>
              <a:pathLst>
                <a:path w="1398042" h="1398042">
                  <a:moveTo>
                    <a:pt x="0" y="0"/>
                  </a:moveTo>
                  <a:lnTo>
                    <a:pt x="1398042" y="0"/>
                  </a:lnTo>
                  <a:lnTo>
                    <a:pt x="1398042" y="1398042"/>
                  </a:lnTo>
                  <a:lnTo>
                    <a:pt x="0" y="1398042"/>
                  </a:lnTo>
                  <a:lnTo>
                    <a:pt x="0" y="0"/>
                  </a:lnTo>
                  <a:close/>
                </a:path>
              </a:pathLst>
            </a:custGeom>
            <a:blipFill>
              <a:blip r:embed="rId3"/>
              <a:stretch>
                <a:fillRect/>
              </a:stretch>
            </a:blipFill>
          </p:spPr>
          <p:txBody>
            <a:bodyPr/>
            <a:lstStyle/>
            <a:p>
              <a:endParaRPr lang="en-IN"/>
            </a:p>
          </p:txBody>
        </p:sp>
        <p:grpSp>
          <p:nvGrpSpPr>
            <p:cNvPr id="5" name="Group 25">
              <a:extLst>
                <a:ext uri="{FF2B5EF4-FFF2-40B4-BE49-F238E27FC236}">
                  <a16:creationId xmlns:a16="http://schemas.microsoft.com/office/drawing/2014/main" id="{31220A6E-C357-A57E-63A7-A7DC8DDD99EE}"/>
                </a:ext>
              </a:extLst>
            </p:cNvPr>
            <p:cNvGrpSpPr/>
            <p:nvPr/>
          </p:nvGrpSpPr>
          <p:grpSpPr>
            <a:xfrm>
              <a:off x="14924735" y="7924619"/>
              <a:ext cx="672353" cy="672353"/>
              <a:chOff x="0" y="0"/>
              <a:chExt cx="812800" cy="812800"/>
            </a:xfrm>
          </p:grpSpPr>
          <p:sp>
            <p:nvSpPr>
              <p:cNvPr id="11" name="Freeform 26">
                <a:extLst>
                  <a:ext uri="{FF2B5EF4-FFF2-40B4-BE49-F238E27FC236}">
                    <a16:creationId xmlns:a16="http://schemas.microsoft.com/office/drawing/2014/main" id="{8BECD2BF-D5BF-EA06-8713-E58F62D0DBF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84" r="-384"/>
                </a:stretch>
              </a:blipFill>
            </p:spPr>
            <p:txBody>
              <a:bodyPr/>
              <a:lstStyle/>
              <a:p>
                <a:endParaRPr lang="en-IN"/>
              </a:p>
            </p:txBody>
          </p:sp>
        </p:grpSp>
        <p:sp>
          <p:nvSpPr>
            <p:cNvPr id="6" name="TextBox 30">
              <a:extLst>
                <a:ext uri="{FF2B5EF4-FFF2-40B4-BE49-F238E27FC236}">
                  <a16:creationId xmlns:a16="http://schemas.microsoft.com/office/drawing/2014/main" id="{E830F271-D535-0CCC-FFBF-9059FABEA978}"/>
                </a:ext>
              </a:extLst>
            </p:cNvPr>
            <p:cNvSpPr txBox="1"/>
            <p:nvPr/>
          </p:nvSpPr>
          <p:spPr>
            <a:xfrm>
              <a:off x="12445956" y="8730968"/>
              <a:ext cx="1494014" cy="538609"/>
            </a:xfrm>
            <a:prstGeom prst="rect">
              <a:avLst/>
            </a:prstGeom>
          </p:spPr>
          <p:txBody>
            <a:bodyPr lIns="0" tIns="0" rIns="0" bIns="0" rtlCol="0" anchor="t">
              <a:spAutoFit/>
            </a:bodyPr>
            <a:lstStyle/>
            <a:p>
              <a:pPr algn="ctr">
                <a:lnSpc>
                  <a:spcPts val="2070"/>
                </a:lnSpc>
              </a:pPr>
              <a:r>
                <a:rPr lang="en-US" sz="1800" b="1" spc="9">
                  <a:solidFill>
                    <a:srgbClr val="000000"/>
                  </a:solidFill>
                  <a:latin typeface="+mj-lt"/>
                  <a:ea typeface="Poppins Bold"/>
                  <a:cs typeface="Poppins Bold"/>
                  <a:sym typeface="Poppins Bold"/>
                </a:rPr>
                <a:t>REACH Compliance</a:t>
              </a:r>
            </a:p>
          </p:txBody>
        </p:sp>
        <p:sp>
          <p:nvSpPr>
            <p:cNvPr id="9" name="TextBox 31">
              <a:extLst>
                <a:ext uri="{FF2B5EF4-FFF2-40B4-BE49-F238E27FC236}">
                  <a16:creationId xmlns:a16="http://schemas.microsoft.com/office/drawing/2014/main" id="{2E3C08EE-CC43-EA28-FEC1-CC322FF3D91D}"/>
                </a:ext>
              </a:extLst>
            </p:cNvPr>
            <p:cNvSpPr txBox="1"/>
            <p:nvPr/>
          </p:nvSpPr>
          <p:spPr>
            <a:xfrm>
              <a:off x="14513905" y="8730968"/>
              <a:ext cx="1494014" cy="538609"/>
            </a:xfrm>
            <a:prstGeom prst="rect">
              <a:avLst/>
            </a:prstGeom>
          </p:spPr>
          <p:txBody>
            <a:bodyPr lIns="0" tIns="0" rIns="0" bIns="0" rtlCol="0" anchor="t">
              <a:spAutoFit/>
            </a:bodyPr>
            <a:lstStyle/>
            <a:p>
              <a:pPr algn="ctr">
                <a:lnSpc>
                  <a:spcPts val="2070"/>
                </a:lnSpc>
              </a:pPr>
              <a:r>
                <a:rPr lang="en-US" sz="1800" b="1" spc="9" dirty="0">
                  <a:solidFill>
                    <a:srgbClr val="000000"/>
                  </a:solidFill>
                  <a:latin typeface="+mj-lt"/>
                  <a:ea typeface="Poppins Bold"/>
                  <a:cs typeface="Poppins Bold"/>
                  <a:sym typeface="Poppins Bold"/>
                </a:rPr>
                <a:t>Recognition</a:t>
              </a:r>
            </a:p>
            <a:p>
              <a:pPr algn="ctr">
                <a:lnSpc>
                  <a:spcPts val="2070"/>
                </a:lnSpc>
              </a:pPr>
              <a:r>
                <a:rPr lang="en-US" sz="1800" b="1" spc="9" dirty="0" err="1">
                  <a:solidFill>
                    <a:srgbClr val="000000"/>
                  </a:solidFill>
                  <a:latin typeface="+mj-lt"/>
                  <a:ea typeface="Poppins Bold"/>
                  <a:cs typeface="Poppins Bold"/>
                  <a:sym typeface="Poppins Bold"/>
                </a:rPr>
                <a:t>EcoVadis</a:t>
              </a:r>
              <a:r>
                <a:rPr lang="en-US" sz="1800" b="1" spc="9" dirty="0">
                  <a:solidFill>
                    <a:srgbClr val="000000"/>
                  </a:solidFill>
                  <a:latin typeface="+mj-lt"/>
                  <a:ea typeface="Poppins Bold"/>
                  <a:cs typeface="Poppins Bold"/>
                  <a:sym typeface="Poppins Bold"/>
                </a:rPr>
                <a:t> 2026</a:t>
              </a:r>
            </a:p>
          </p:txBody>
        </p:sp>
      </p:grpSp>
      <p:grpSp>
        <p:nvGrpSpPr>
          <p:cNvPr id="26" name="Group 25">
            <a:extLst>
              <a:ext uri="{FF2B5EF4-FFF2-40B4-BE49-F238E27FC236}">
                <a16:creationId xmlns:a16="http://schemas.microsoft.com/office/drawing/2014/main" id="{1F93054C-1E9D-7436-9EA0-596D31F44F3A}"/>
              </a:ext>
            </a:extLst>
          </p:cNvPr>
          <p:cNvGrpSpPr/>
          <p:nvPr/>
        </p:nvGrpSpPr>
        <p:grpSpPr>
          <a:xfrm>
            <a:off x="2204893" y="7422495"/>
            <a:ext cx="8015628" cy="1445568"/>
            <a:chOff x="2734039" y="7827393"/>
            <a:chExt cx="8015628" cy="1445568"/>
          </a:xfrm>
        </p:grpSpPr>
        <p:sp>
          <p:nvSpPr>
            <p:cNvPr id="27" name="Freeform 20">
              <a:extLst>
                <a:ext uri="{FF2B5EF4-FFF2-40B4-BE49-F238E27FC236}">
                  <a16:creationId xmlns:a16="http://schemas.microsoft.com/office/drawing/2014/main" id="{F7E064E6-807A-3803-4D3E-1AD6DB0C8CCA}"/>
                </a:ext>
              </a:extLst>
            </p:cNvPr>
            <p:cNvSpPr/>
            <p:nvPr/>
          </p:nvSpPr>
          <p:spPr>
            <a:xfrm>
              <a:off x="3027088" y="7827393"/>
              <a:ext cx="1080060" cy="866804"/>
            </a:xfrm>
            <a:custGeom>
              <a:avLst/>
              <a:gdLst/>
              <a:ahLst/>
              <a:cxnLst/>
              <a:rect l="l" t="t" r="r" b="b"/>
              <a:pathLst>
                <a:path w="1792462" h="1438542">
                  <a:moveTo>
                    <a:pt x="0" y="0"/>
                  </a:moveTo>
                  <a:lnTo>
                    <a:pt x="1792462" y="0"/>
                  </a:lnTo>
                  <a:lnTo>
                    <a:pt x="1792462" y="1438542"/>
                  </a:lnTo>
                  <a:lnTo>
                    <a:pt x="0" y="1438542"/>
                  </a:lnTo>
                  <a:lnTo>
                    <a:pt x="0" y="0"/>
                  </a:lnTo>
                  <a:close/>
                </a:path>
              </a:pathLst>
            </a:custGeom>
            <a:blipFill>
              <a:blip r:embed="rId5"/>
              <a:stretch>
                <a:fillRect l="-21699" t="-61590" r="-213100" b="-116522"/>
              </a:stretch>
            </a:blipFill>
          </p:spPr>
          <p:txBody>
            <a:bodyPr/>
            <a:lstStyle/>
            <a:p>
              <a:endParaRPr lang="en-IN"/>
            </a:p>
          </p:txBody>
        </p:sp>
        <p:sp>
          <p:nvSpPr>
            <p:cNvPr id="28" name="Freeform 21">
              <a:extLst>
                <a:ext uri="{FF2B5EF4-FFF2-40B4-BE49-F238E27FC236}">
                  <a16:creationId xmlns:a16="http://schemas.microsoft.com/office/drawing/2014/main" id="{AD8C3F4A-1B1D-90AF-C0C0-92BE3BBB7627}"/>
                </a:ext>
              </a:extLst>
            </p:cNvPr>
            <p:cNvSpPr/>
            <p:nvPr/>
          </p:nvSpPr>
          <p:spPr>
            <a:xfrm>
              <a:off x="5073848" y="7827393"/>
              <a:ext cx="1080060" cy="866804"/>
            </a:xfrm>
            <a:custGeom>
              <a:avLst/>
              <a:gdLst/>
              <a:ahLst/>
              <a:cxnLst/>
              <a:rect l="l" t="t" r="r" b="b"/>
              <a:pathLst>
                <a:path w="1792462" h="1438542">
                  <a:moveTo>
                    <a:pt x="0" y="0"/>
                  </a:moveTo>
                  <a:lnTo>
                    <a:pt x="1792462" y="0"/>
                  </a:lnTo>
                  <a:lnTo>
                    <a:pt x="1792462" y="1438542"/>
                  </a:lnTo>
                  <a:lnTo>
                    <a:pt x="0" y="1438542"/>
                  </a:lnTo>
                  <a:lnTo>
                    <a:pt x="0" y="0"/>
                  </a:lnTo>
                  <a:close/>
                </a:path>
              </a:pathLst>
            </a:custGeom>
            <a:blipFill>
              <a:blip r:embed="rId5"/>
              <a:stretch>
                <a:fillRect l="-119470" t="-61590" r="-115329" b="-116522"/>
              </a:stretch>
            </a:blipFill>
          </p:spPr>
          <p:txBody>
            <a:bodyPr/>
            <a:lstStyle/>
            <a:p>
              <a:endParaRPr lang="en-IN"/>
            </a:p>
          </p:txBody>
        </p:sp>
        <p:sp>
          <p:nvSpPr>
            <p:cNvPr id="29" name="Freeform 22">
              <a:extLst>
                <a:ext uri="{FF2B5EF4-FFF2-40B4-BE49-F238E27FC236}">
                  <a16:creationId xmlns:a16="http://schemas.microsoft.com/office/drawing/2014/main" id="{5EF6DD4D-DA3E-BC54-9C93-C028AA8F7A8A}"/>
                </a:ext>
              </a:extLst>
            </p:cNvPr>
            <p:cNvSpPr/>
            <p:nvPr/>
          </p:nvSpPr>
          <p:spPr>
            <a:xfrm>
              <a:off x="7120608" y="7827393"/>
              <a:ext cx="1080060" cy="866804"/>
            </a:xfrm>
            <a:custGeom>
              <a:avLst/>
              <a:gdLst/>
              <a:ahLst/>
              <a:cxnLst/>
              <a:rect l="l" t="t" r="r" b="b"/>
              <a:pathLst>
                <a:path w="1792462" h="1438542">
                  <a:moveTo>
                    <a:pt x="0" y="0"/>
                  </a:moveTo>
                  <a:lnTo>
                    <a:pt x="1792462" y="0"/>
                  </a:lnTo>
                  <a:lnTo>
                    <a:pt x="1792462" y="1438542"/>
                  </a:lnTo>
                  <a:lnTo>
                    <a:pt x="0" y="1438542"/>
                  </a:lnTo>
                  <a:lnTo>
                    <a:pt x="0" y="0"/>
                  </a:lnTo>
                  <a:close/>
                </a:path>
              </a:pathLst>
            </a:custGeom>
            <a:blipFill>
              <a:blip r:embed="rId5"/>
              <a:stretch>
                <a:fillRect l="-222598" t="-63259" r="-12201" b="-114853"/>
              </a:stretch>
            </a:blipFill>
          </p:spPr>
          <p:txBody>
            <a:bodyPr/>
            <a:lstStyle/>
            <a:p>
              <a:endParaRPr lang="en-IN"/>
            </a:p>
          </p:txBody>
        </p:sp>
        <p:sp>
          <p:nvSpPr>
            <p:cNvPr id="30" name="Freeform 23">
              <a:extLst>
                <a:ext uri="{FF2B5EF4-FFF2-40B4-BE49-F238E27FC236}">
                  <a16:creationId xmlns:a16="http://schemas.microsoft.com/office/drawing/2014/main" id="{E043161F-3ED1-EC3D-F509-64E1D5295400}"/>
                </a:ext>
              </a:extLst>
            </p:cNvPr>
            <p:cNvSpPr/>
            <p:nvPr/>
          </p:nvSpPr>
          <p:spPr>
            <a:xfrm>
              <a:off x="9079016" y="7872599"/>
              <a:ext cx="1670651" cy="776392"/>
            </a:xfrm>
            <a:custGeom>
              <a:avLst/>
              <a:gdLst/>
              <a:ahLst/>
              <a:cxnLst/>
              <a:rect l="l" t="t" r="r" b="b"/>
              <a:pathLst>
                <a:path w="2772604" h="1288495">
                  <a:moveTo>
                    <a:pt x="0" y="0"/>
                  </a:moveTo>
                  <a:lnTo>
                    <a:pt x="2772604" y="0"/>
                  </a:lnTo>
                  <a:lnTo>
                    <a:pt x="2772604" y="1288496"/>
                  </a:lnTo>
                  <a:lnTo>
                    <a:pt x="0" y="1288496"/>
                  </a:lnTo>
                  <a:lnTo>
                    <a:pt x="0" y="0"/>
                  </a:lnTo>
                  <a:close/>
                </a:path>
              </a:pathLst>
            </a:custGeom>
            <a:blipFill>
              <a:blip r:embed="rId6"/>
              <a:stretch>
                <a:fillRect l="-50443" t="-83454" r="-53485" b="-109090"/>
              </a:stretch>
            </a:blipFill>
            <a:ln cap="sq">
              <a:noFill/>
              <a:prstDash val="solid"/>
              <a:miter/>
            </a:ln>
          </p:spPr>
          <p:txBody>
            <a:bodyPr/>
            <a:lstStyle/>
            <a:p>
              <a:endParaRPr lang="en-IN"/>
            </a:p>
          </p:txBody>
        </p:sp>
        <p:sp>
          <p:nvSpPr>
            <p:cNvPr id="31" name="TextBox 27">
              <a:extLst>
                <a:ext uri="{FF2B5EF4-FFF2-40B4-BE49-F238E27FC236}">
                  <a16:creationId xmlns:a16="http://schemas.microsoft.com/office/drawing/2014/main" id="{8018382E-498D-EB8D-CE46-C24D479F30FB}"/>
                </a:ext>
              </a:extLst>
            </p:cNvPr>
            <p:cNvSpPr txBox="1"/>
            <p:nvPr/>
          </p:nvSpPr>
          <p:spPr>
            <a:xfrm>
              <a:off x="4849118" y="8730968"/>
              <a:ext cx="1504206" cy="538609"/>
            </a:xfrm>
            <a:prstGeom prst="rect">
              <a:avLst/>
            </a:prstGeom>
          </p:spPr>
          <p:txBody>
            <a:bodyPr lIns="0" tIns="0" rIns="0" bIns="0" rtlCol="0" anchor="t">
              <a:spAutoFit/>
            </a:bodyPr>
            <a:lstStyle/>
            <a:p>
              <a:pPr algn="ctr">
                <a:lnSpc>
                  <a:spcPts val="2070"/>
                </a:lnSpc>
              </a:pPr>
              <a:r>
                <a:rPr lang="en-US" sz="1800" b="1" spc="9">
                  <a:solidFill>
                    <a:srgbClr val="000000"/>
                  </a:solidFill>
                  <a:latin typeface="+mj-lt"/>
                  <a:ea typeface="Poppins Bold"/>
                  <a:cs typeface="Poppins Bold"/>
                  <a:sym typeface="Poppins Bold"/>
                </a:rPr>
                <a:t>Strategic Sourcing</a:t>
              </a:r>
            </a:p>
          </p:txBody>
        </p:sp>
        <p:sp>
          <p:nvSpPr>
            <p:cNvPr id="32" name="TextBox 28">
              <a:extLst>
                <a:ext uri="{FF2B5EF4-FFF2-40B4-BE49-F238E27FC236}">
                  <a16:creationId xmlns:a16="http://schemas.microsoft.com/office/drawing/2014/main" id="{25EB3F58-BBF5-DB80-BF35-5C3782C4DF69}"/>
                </a:ext>
              </a:extLst>
            </p:cNvPr>
            <p:cNvSpPr txBox="1"/>
            <p:nvPr/>
          </p:nvSpPr>
          <p:spPr>
            <a:xfrm>
              <a:off x="6785080" y="8730968"/>
              <a:ext cx="1548388" cy="538609"/>
            </a:xfrm>
            <a:prstGeom prst="rect">
              <a:avLst/>
            </a:prstGeom>
          </p:spPr>
          <p:txBody>
            <a:bodyPr lIns="0" tIns="0" rIns="0" bIns="0" rtlCol="0" anchor="t">
              <a:spAutoFit/>
            </a:bodyPr>
            <a:lstStyle/>
            <a:p>
              <a:pPr algn="ctr">
                <a:lnSpc>
                  <a:spcPts val="2070"/>
                </a:lnSpc>
              </a:pPr>
              <a:r>
                <a:rPr lang="en-US" sz="1800" b="1" spc="9" dirty="0">
                  <a:solidFill>
                    <a:srgbClr val="000000"/>
                  </a:solidFill>
                  <a:latin typeface="+mj-lt"/>
                  <a:ea typeface="Poppins Bold"/>
                  <a:cs typeface="Poppins Bold"/>
                  <a:sym typeface="Poppins Bold"/>
                </a:rPr>
                <a:t>Smart Logistic Solutions</a:t>
              </a:r>
            </a:p>
          </p:txBody>
        </p:sp>
        <p:sp>
          <p:nvSpPr>
            <p:cNvPr id="33" name="TextBox 29">
              <a:extLst>
                <a:ext uri="{FF2B5EF4-FFF2-40B4-BE49-F238E27FC236}">
                  <a16:creationId xmlns:a16="http://schemas.microsoft.com/office/drawing/2014/main" id="{6CF33573-D8B6-A407-DD42-A3F82CB895B6}"/>
                </a:ext>
              </a:extLst>
            </p:cNvPr>
            <p:cNvSpPr txBox="1"/>
            <p:nvPr/>
          </p:nvSpPr>
          <p:spPr>
            <a:xfrm>
              <a:off x="9273726" y="8734352"/>
              <a:ext cx="1281232" cy="538609"/>
            </a:xfrm>
            <a:prstGeom prst="rect">
              <a:avLst/>
            </a:prstGeom>
          </p:spPr>
          <p:txBody>
            <a:bodyPr lIns="0" tIns="0" rIns="0" bIns="0" rtlCol="0" anchor="t">
              <a:spAutoFit/>
            </a:bodyPr>
            <a:lstStyle/>
            <a:p>
              <a:pPr algn="ctr">
                <a:lnSpc>
                  <a:spcPts val="2070"/>
                </a:lnSpc>
              </a:pPr>
              <a:r>
                <a:rPr lang="en-US" sz="1800" b="1" spc="9">
                  <a:solidFill>
                    <a:srgbClr val="000000"/>
                  </a:solidFill>
                  <a:latin typeface="+mj-lt"/>
                  <a:ea typeface="Poppins Bold"/>
                  <a:cs typeface="Poppins Bold"/>
                  <a:sym typeface="Poppins Bold"/>
                </a:rPr>
                <a:t>Last Mile Excellence</a:t>
              </a:r>
            </a:p>
          </p:txBody>
        </p:sp>
        <p:sp>
          <p:nvSpPr>
            <p:cNvPr id="34" name="TextBox 32">
              <a:extLst>
                <a:ext uri="{FF2B5EF4-FFF2-40B4-BE49-F238E27FC236}">
                  <a16:creationId xmlns:a16="http://schemas.microsoft.com/office/drawing/2014/main" id="{B60FB097-53E8-FB06-5C14-BFC2696EA0ED}"/>
                </a:ext>
              </a:extLst>
            </p:cNvPr>
            <p:cNvSpPr txBox="1"/>
            <p:nvPr/>
          </p:nvSpPr>
          <p:spPr>
            <a:xfrm>
              <a:off x="2734039" y="8730968"/>
              <a:ext cx="1666157" cy="538609"/>
            </a:xfrm>
            <a:prstGeom prst="rect">
              <a:avLst/>
            </a:prstGeom>
          </p:spPr>
          <p:txBody>
            <a:bodyPr lIns="0" tIns="0" rIns="0" bIns="0" rtlCol="0" anchor="t">
              <a:spAutoFit/>
            </a:bodyPr>
            <a:lstStyle/>
            <a:p>
              <a:pPr algn="ctr">
                <a:lnSpc>
                  <a:spcPts val="2070"/>
                </a:lnSpc>
              </a:pPr>
              <a:r>
                <a:rPr lang="en-US" sz="1800" b="1" spc="9">
                  <a:solidFill>
                    <a:srgbClr val="000000"/>
                  </a:solidFill>
                  <a:latin typeface="+mj-lt"/>
                  <a:ea typeface="Poppins Bold"/>
                  <a:cs typeface="Poppins Bold"/>
                  <a:sym typeface="Poppins Bold"/>
                </a:rPr>
                <a:t>Diverse Industry Expertise</a:t>
              </a:r>
            </a:p>
          </p:txBody>
        </p:sp>
      </p:grpSp>
      <p:sp>
        <p:nvSpPr>
          <p:cNvPr id="8" name="Google Shape;969;p68">
            <a:extLst>
              <a:ext uri="{FF2B5EF4-FFF2-40B4-BE49-F238E27FC236}">
                <a16:creationId xmlns:a16="http://schemas.microsoft.com/office/drawing/2014/main" id="{EBA35A28-70BC-B48F-2389-B33CD7225D33}"/>
              </a:ext>
            </a:extLst>
          </p:cNvPr>
          <p:cNvSpPr txBox="1"/>
          <p:nvPr/>
        </p:nvSpPr>
        <p:spPr>
          <a:xfrm>
            <a:off x="2666999" y="9037229"/>
            <a:ext cx="12736441" cy="577081"/>
          </a:xfrm>
          <a:prstGeom prst="rect">
            <a:avLst/>
          </a:prstGeom>
          <a:noFill/>
          <a:ln>
            <a:noFill/>
          </a:ln>
        </p:spPr>
        <p:txBody>
          <a:bodyPr spcFirstLastPara="1" wrap="square" lIns="0" tIns="0" rIns="0" bIns="0" anchor="t" anchorCtr="0">
            <a:spAutoFit/>
          </a:bodyPr>
          <a:lstStyle/>
          <a:p>
            <a:pPr algn="ctr">
              <a:lnSpc>
                <a:spcPts val="4480"/>
              </a:lnSpc>
              <a:spcBef>
                <a:spcPct val="0"/>
              </a:spcBef>
              <a:tabLst>
                <a:tab pos="2422525" algn="l"/>
              </a:tabLst>
            </a:pPr>
            <a:r>
              <a:rPr lang="en-US" sz="3200" b="1" dirty="0"/>
              <a:t>In stock. Ready to Deliver. Built around your schedule.</a:t>
            </a:r>
            <a:r>
              <a:rPr lang="en-IN" sz="3200" b="1" dirty="0"/>
              <a:t> </a:t>
            </a:r>
            <a:endParaRPr lang="en-US" sz="3200" b="1" dirty="0">
              <a:latin typeface="Calibri" panose="020F0502020204030204" pitchFamily="34" charset="0"/>
              <a:sym typeface="Poppins"/>
            </a:endParaRPr>
          </a:p>
        </p:txBody>
      </p:sp>
    </p:spTree>
    <p:extLst>
      <p:ext uri="{BB962C8B-B14F-4D97-AF65-F5344CB8AC3E}">
        <p14:creationId xmlns:p14="http://schemas.microsoft.com/office/powerpoint/2010/main" val="3394909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01">
          <a:extLst>
            <a:ext uri="{FF2B5EF4-FFF2-40B4-BE49-F238E27FC236}">
              <a16:creationId xmlns:a16="http://schemas.microsoft.com/office/drawing/2014/main" id="{87C4D840-B471-D3F5-5723-3BD854643DC3}"/>
            </a:ext>
          </a:extLst>
        </p:cNvPr>
        <p:cNvGrpSpPr/>
        <p:nvPr/>
      </p:nvGrpSpPr>
      <p:grpSpPr>
        <a:xfrm>
          <a:off x="0" y="0"/>
          <a:ext cx="0" cy="0"/>
          <a:chOff x="0" y="0"/>
          <a:chExt cx="0" cy="0"/>
        </a:xfrm>
      </p:grpSpPr>
      <p:sp>
        <p:nvSpPr>
          <p:cNvPr id="21" name="Title 20">
            <a:extLst>
              <a:ext uri="{FF2B5EF4-FFF2-40B4-BE49-F238E27FC236}">
                <a16:creationId xmlns:a16="http://schemas.microsoft.com/office/drawing/2014/main" id="{D7FFE76C-37B8-2553-D45E-C718A3D327C1}"/>
              </a:ext>
            </a:extLst>
          </p:cNvPr>
          <p:cNvSpPr>
            <a:spLocks noGrp="1"/>
          </p:cNvSpPr>
          <p:nvPr>
            <p:ph type="title"/>
          </p:nvPr>
        </p:nvSpPr>
        <p:spPr/>
        <p:txBody>
          <a:bodyPr/>
          <a:lstStyle/>
          <a:p>
            <a:pPr>
              <a:lnSpc>
                <a:spcPts val="5719"/>
              </a:lnSpc>
              <a:tabLst>
                <a:tab pos="2422525" algn="l"/>
              </a:tabLst>
            </a:pPr>
            <a:r>
              <a:rPr lang="en-US" sz="4400" spc="20" dirty="0">
                <a:solidFill>
                  <a:srgbClr val="FFFFFF"/>
                </a:solidFill>
                <a:latin typeface="+mn-lt"/>
                <a:sym typeface="Poppins Bold"/>
              </a:rPr>
              <a:t>Aroma chemical distribution</a:t>
            </a:r>
            <a:endParaRPr lang="en-IN" sz="4400" spc="20" dirty="0">
              <a:solidFill>
                <a:srgbClr val="FFFFFF"/>
              </a:solidFill>
              <a:latin typeface="+mn-lt"/>
            </a:endParaRPr>
          </a:p>
        </p:txBody>
      </p:sp>
      <p:sp>
        <p:nvSpPr>
          <p:cNvPr id="6" name="TextBox 17">
            <a:extLst>
              <a:ext uri="{FF2B5EF4-FFF2-40B4-BE49-F238E27FC236}">
                <a16:creationId xmlns:a16="http://schemas.microsoft.com/office/drawing/2014/main" id="{F66A4E3B-CCE4-CE0B-64A3-8EA540FD72F1}"/>
              </a:ext>
            </a:extLst>
          </p:cNvPr>
          <p:cNvSpPr txBox="1"/>
          <p:nvPr/>
        </p:nvSpPr>
        <p:spPr>
          <a:xfrm>
            <a:off x="983091" y="2055331"/>
            <a:ext cx="16424151" cy="518860"/>
          </a:xfrm>
          <a:prstGeom prst="rect">
            <a:avLst/>
          </a:prstGeom>
        </p:spPr>
        <p:txBody>
          <a:bodyPr lIns="0" tIns="0" rIns="0" bIns="0" rtlCol="0" anchor="t">
            <a:spAutoFit/>
          </a:bodyPr>
          <a:lstStyle>
            <a:defPPr>
              <a:defRPr lang="en-US"/>
            </a:defPPr>
            <a:lvl1pPr>
              <a:lnSpc>
                <a:spcPts val="4200"/>
              </a:lnSpc>
              <a:spcBef>
                <a:spcPct val="0"/>
              </a:spcBef>
              <a:defRPr sz="3000" b="1">
                <a:solidFill>
                  <a:srgbClr val="000000"/>
                </a:solidFill>
                <a:latin typeface="Poppins Bold"/>
                <a:ea typeface="Poppins Bold"/>
                <a:cs typeface="Poppins Bold"/>
              </a:defRPr>
            </a:lvl1pPr>
          </a:lstStyle>
          <a:p>
            <a:pPr algn="ctr"/>
            <a:r>
              <a:rPr lang="en-US" dirty="0">
                <a:sym typeface="Poppins Bold"/>
              </a:rPr>
              <a:t>Exclusive. Reach-certified. Ready for Europe.</a:t>
            </a:r>
            <a:endParaRPr lang="en-IN" dirty="0"/>
          </a:p>
        </p:txBody>
      </p:sp>
      <p:sp>
        <p:nvSpPr>
          <p:cNvPr id="7" name="TextBox 18">
            <a:extLst>
              <a:ext uri="{FF2B5EF4-FFF2-40B4-BE49-F238E27FC236}">
                <a16:creationId xmlns:a16="http://schemas.microsoft.com/office/drawing/2014/main" id="{89A3578C-3D46-0628-11EB-209336A716D8}"/>
              </a:ext>
            </a:extLst>
          </p:cNvPr>
          <p:cNvSpPr txBox="1"/>
          <p:nvPr/>
        </p:nvSpPr>
        <p:spPr>
          <a:xfrm>
            <a:off x="977534" y="8726230"/>
            <a:ext cx="16332932" cy="337015"/>
          </a:xfrm>
          <a:prstGeom prst="rect">
            <a:avLst/>
          </a:prstGeom>
        </p:spPr>
        <p:txBody>
          <a:bodyPr lIns="0" tIns="0" rIns="0" bIns="0" rtlCol="0" anchor="t">
            <a:spAutoFit/>
          </a:bodyPr>
          <a:lstStyle/>
          <a:p>
            <a:pPr algn="l">
              <a:lnSpc>
                <a:spcPts val="2800"/>
              </a:lnSpc>
              <a:spcBef>
                <a:spcPct val="0"/>
              </a:spcBef>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Poppins"/>
              </a:rPr>
              <a:t>Stock Ready. Delivery Flexible. Rotterdam and Antwerp inventory available now. Drums, IBCs, ISO Tanks, and bulk formats, your way, your schedule.</a:t>
            </a:r>
          </a:p>
        </p:txBody>
      </p:sp>
      <p:sp>
        <p:nvSpPr>
          <p:cNvPr id="8" name="TextBox 19">
            <a:extLst>
              <a:ext uri="{FF2B5EF4-FFF2-40B4-BE49-F238E27FC236}">
                <a16:creationId xmlns:a16="http://schemas.microsoft.com/office/drawing/2014/main" id="{1F128DB8-7826-547C-56CF-ADDEC51DEBE5}"/>
              </a:ext>
            </a:extLst>
          </p:cNvPr>
          <p:cNvSpPr txBox="1"/>
          <p:nvPr/>
        </p:nvSpPr>
        <p:spPr>
          <a:xfrm>
            <a:off x="1096840" y="4359231"/>
            <a:ext cx="4006276" cy="1362745"/>
          </a:xfrm>
          <a:prstGeom prst="rect">
            <a:avLst/>
          </a:prstGeom>
        </p:spPr>
        <p:txBody>
          <a:bodyPr lIns="0" tIns="0" rIns="0" bIns="0" rtlCol="0" anchor="t">
            <a:spAutoFit/>
          </a:bodyPr>
          <a:lstStyle/>
          <a:p>
            <a:pPr algn="l">
              <a:lnSpc>
                <a:spcPts val="2659"/>
              </a:lnSpc>
            </a:pPr>
            <a:r>
              <a:rPr lang="en-US" sz="1899" spc="31" dirty="0">
                <a:solidFill>
                  <a:srgbClr val="303030"/>
                </a:solidFill>
                <a:latin typeface="Calibri" panose="020F0502020204030204" pitchFamily="34" charset="0"/>
                <a:ea typeface="Calibri" panose="020F0502020204030204" pitchFamily="34" charset="0"/>
                <a:cs typeface="Calibri" panose="020F0502020204030204" pitchFamily="34" charset="0"/>
                <a:sym typeface="Poppins"/>
              </a:rPr>
              <a:t>We have partnered exclusively with Harmony Organics Pvt Ltd to ensure businesses achieve continuity and confidence in their operations.</a:t>
            </a:r>
          </a:p>
        </p:txBody>
      </p:sp>
      <p:sp>
        <p:nvSpPr>
          <p:cNvPr id="9" name="TextBox 20">
            <a:extLst>
              <a:ext uri="{FF2B5EF4-FFF2-40B4-BE49-F238E27FC236}">
                <a16:creationId xmlns:a16="http://schemas.microsoft.com/office/drawing/2014/main" id="{C5B7F214-9003-3005-C9CF-3D99FEA44E77}"/>
              </a:ext>
            </a:extLst>
          </p:cNvPr>
          <p:cNvSpPr txBox="1"/>
          <p:nvPr/>
        </p:nvSpPr>
        <p:spPr>
          <a:xfrm>
            <a:off x="1096840" y="3526660"/>
            <a:ext cx="4160141" cy="748137"/>
          </a:xfrm>
          <a:prstGeom prst="rect">
            <a:avLst/>
          </a:prstGeom>
        </p:spPr>
        <p:txBody>
          <a:bodyPr lIns="0" tIns="0" rIns="0" bIns="0" rtlCol="0" anchor="t">
            <a:spAutoFit/>
          </a:bodyPr>
          <a:lstStyle/>
          <a:p>
            <a:pPr algn="l">
              <a:lnSpc>
                <a:spcPts val="2914"/>
              </a:lnSpc>
            </a:pPr>
            <a:r>
              <a:rPr lang="en-US" sz="2399" b="1" spc="36">
                <a:solidFill>
                  <a:srgbClr val="191919"/>
                </a:solidFill>
                <a:latin typeface="Poppins Bold"/>
                <a:ea typeface="Poppins Bold"/>
                <a:cs typeface="Poppins Bold"/>
                <a:sym typeface="Poppins Bold"/>
              </a:rPr>
              <a:t>Exclusive Partnership for Business Continuity</a:t>
            </a:r>
          </a:p>
        </p:txBody>
      </p:sp>
      <p:sp>
        <p:nvSpPr>
          <p:cNvPr id="10" name="TextBox 21">
            <a:extLst>
              <a:ext uri="{FF2B5EF4-FFF2-40B4-BE49-F238E27FC236}">
                <a16:creationId xmlns:a16="http://schemas.microsoft.com/office/drawing/2014/main" id="{A17A2343-D053-8797-2679-2C5573A28377}"/>
              </a:ext>
            </a:extLst>
          </p:cNvPr>
          <p:cNvSpPr txBox="1"/>
          <p:nvPr/>
        </p:nvSpPr>
        <p:spPr>
          <a:xfrm>
            <a:off x="6614013" y="4359231"/>
            <a:ext cx="4433621" cy="2059090"/>
          </a:xfrm>
          <a:prstGeom prst="rect">
            <a:avLst/>
          </a:prstGeom>
        </p:spPr>
        <p:txBody>
          <a:bodyPr lIns="0" tIns="0" rIns="0" bIns="0" rtlCol="0" anchor="t">
            <a:spAutoFit/>
          </a:bodyPr>
          <a:lstStyle/>
          <a:p>
            <a:pPr algn="l">
              <a:lnSpc>
                <a:spcPts val="2659"/>
              </a:lnSpc>
            </a:pPr>
            <a:r>
              <a:rPr lang="en-US" sz="1899" spc="31" dirty="0">
                <a:solidFill>
                  <a:srgbClr val="303030"/>
                </a:solidFill>
                <a:latin typeface="Calibri" panose="020F0502020204030204" pitchFamily="34" charset="0"/>
                <a:ea typeface="Calibri" panose="020F0502020204030204" pitchFamily="34" charset="0"/>
                <a:cs typeface="Calibri" panose="020F0502020204030204" pitchFamily="34" charset="0"/>
                <a:sym typeface="Poppins"/>
              </a:rPr>
              <a:t>With readily available </a:t>
            </a:r>
            <a:r>
              <a:rPr lang="en-US" sz="1899" b="1" spc="31" dirty="0">
                <a:solidFill>
                  <a:srgbClr val="303030"/>
                </a:solidFill>
                <a:latin typeface="Poppins Bold"/>
                <a:ea typeface="Poppins Bold"/>
                <a:cs typeface="Poppins Bold"/>
                <a:sym typeface="Poppins Bold"/>
              </a:rPr>
              <a:t>stock in Rotterdam and Antwerp</a:t>
            </a:r>
            <a:r>
              <a:rPr lang="en-US" sz="1899" spc="31" dirty="0">
                <a:solidFill>
                  <a:srgbClr val="303030"/>
                </a:solidFill>
                <a:latin typeface="Calibri" panose="020F0502020204030204" pitchFamily="34" charset="0"/>
                <a:ea typeface="Calibri" panose="020F0502020204030204" pitchFamily="34" charset="0"/>
                <a:cs typeface="Calibri" panose="020F0502020204030204" pitchFamily="34" charset="0"/>
                <a:sym typeface="Poppins"/>
              </a:rPr>
              <a:t>, we offer flexible packaging and delivery options, including </a:t>
            </a:r>
            <a:r>
              <a:rPr lang="en-US" sz="1899" b="1" spc="31" dirty="0">
                <a:solidFill>
                  <a:srgbClr val="303030"/>
                </a:solidFill>
                <a:latin typeface="Poppins Bold"/>
                <a:ea typeface="Poppins Bold"/>
                <a:cs typeface="Poppins Bold"/>
                <a:sym typeface="Poppins Bold"/>
              </a:rPr>
              <a:t>drums, IBCs, ISO Tanks, and bulk deliveries </a:t>
            </a:r>
            <a:r>
              <a:rPr lang="en-US" sz="1899" spc="31" dirty="0">
                <a:solidFill>
                  <a:srgbClr val="303030"/>
                </a:solidFill>
                <a:latin typeface="Calibri" panose="020F0502020204030204" pitchFamily="34" charset="0"/>
                <a:ea typeface="Calibri" panose="020F0502020204030204" pitchFamily="34" charset="0"/>
                <a:cs typeface="Calibri" panose="020F0502020204030204" pitchFamily="34" charset="0"/>
                <a:sym typeface="Poppins"/>
              </a:rPr>
              <a:t>for seamless operations.</a:t>
            </a:r>
          </a:p>
        </p:txBody>
      </p:sp>
      <p:sp>
        <p:nvSpPr>
          <p:cNvPr id="11" name="TextBox 22">
            <a:extLst>
              <a:ext uri="{FF2B5EF4-FFF2-40B4-BE49-F238E27FC236}">
                <a16:creationId xmlns:a16="http://schemas.microsoft.com/office/drawing/2014/main" id="{B351F103-864A-A3C3-3C6C-CD36FB568C54}"/>
              </a:ext>
            </a:extLst>
          </p:cNvPr>
          <p:cNvSpPr txBox="1"/>
          <p:nvPr/>
        </p:nvSpPr>
        <p:spPr>
          <a:xfrm>
            <a:off x="6614013" y="3526660"/>
            <a:ext cx="4288093" cy="748137"/>
          </a:xfrm>
          <a:prstGeom prst="rect">
            <a:avLst/>
          </a:prstGeom>
        </p:spPr>
        <p:txBody>
          <a:bodyPr lIns="0" tIns="0" rIns="0" bIns="0" rtlCol="0" anchor="t">
            <a:spAutoFit/>
          </a:bodyPr>
          <a:lstStyle/>
          <a:p>
            <a:pPr algn="l">
              <a:lnSpc>
                <a:spcPts val="2914"/>
              </a:lnSpc>
            </a:pPr>
            <a:r>
              <a:rPr lang="en-US" sz="2399" b="1" spc="36">
                <a:solidFill>
                  <a:srgbClr val="191919"/>
                </a:solidFill>
                <a:latin typeface="Poppins Bold"/>
                <a:ea typeface="Poppins Bold"/>
                <a:cs typeface="Poppins Bold"/>
                <a:sym typeface="Poppins Bold"/>
              </a:rPr>
              <a:t>Readily Available Stock &amp; Flexible Delivery</a:t>
            </a:r>
          </a:p>
        </p:txBody>
      </p:sp>
      <p:sp>
        <p:nvSpPr>
          <p:cNvPr id="12" name="TextBox 23">
            <a:extLst>
              <a:ext uri="{FF2B5EF4-FFF2-40B4-BE49-F238E27FC236}">
                <a16:creationId xmlns:a16="http://schemas.microsoft.com/office/drawing/2014/main" id="{B3DE7DBE-8B4B-ADC7-6986-10A3E864BCD2}"/>
              </a:ext>
            </a:extLst>
          </p:cNvPr>
          <p:cNvSpPr txBox="1"/>
          <p:nvPr/>
        </p:nvSpPr>
        <p:spPr>
          <a:xfrm>
            <a:off x="12214346" y="4359231"/>
            <a:ext cx="4713842" cy="2059090"/>
          </a:xfrm>
          <a:prstGeom prst="rect">
            <a:avLst/>
          </a:prstGeom>
        </p:spPr>
        <p:txBody>
          <a:bodyPr lIns="0" tIns="0" rIns="0" bIns="0" rtlCol="0" anchor="t">
            <a:spAutoFit/>
          </a:bodyPr>
          <a:lstStyle/>
          <a:p>
            <a:pPr algn="l">
              <a:lnSpc>
                <a:spcPts val="2659"/>
              </a:lnSpc>
            </a:pPr>
            <a:r>
              <a:rPr lang="en-US" sz="1899" spc="31" dirty="0">
                <a:solidFill>
                  <a:srgbClr val="303030"/>
                </a:solidFill>
                <a:latin typeface="Calibri" panose="020F0502020204030204" pitchFamily="34" charset="0"/>
                <a:ea typeface="Calibri" panose="020F0502020204030204" pitchFamily="34" charset="0"/>
                <a:cs typeface="Calibri" panose="020F0502020204030204" pitchFamily="34" charset="0"/>
                <a:sym typeface="Poppins"/>
              </a:rPr>
              <a:t>We’re excited to announce that </a:t>
            </a:r>
            <a:r>
              <a:rPr lang="en-US" sz="1899" spc="31" dirty="0" err="1">
                <a:solidFill>
                  <a:srgbClr val="303030"/>
                </a:solidFill>
                <a:latin typeface="Calibri" panose="020F0502020204030204" pitchFamily="34" charset="0"/>
                <a:ea typeface="Calibri" panose="020F0502020204030204" pitchFamily="34" charset="0"/>
                <a:cs typeface="Calibri" panose="020F0502020204030204" pitchFamily="34" charset="0"/>
                <a:sym typeface="Poppins"/>
              </a:rPr>
              <a:t>BloomchemAG</a:t>
            </a:r>
            <a:r>
              <a:rPr lang="en-US" sz="1899" spc="31" dirty="0">
                <a:solidFill>
                  <a:srgbClr val="303030"/>
                </a:solidFill>
                <a:latin typeface="Calibri" panose="020F0502020204030204" pitchFamily="34" charset="0"/>
                <a:ea typeface="Calibri" panose="020F0502020204030204" pitchFamily="34" charset="0"/>
                <a:cs typeface="Calibri" panose="020F0502020204030204" pitchFamily="34" charset="0"/>
                <a:sym typeface="Poppins"/>
              </a:rPr>
              <a:t> is now the exclusive distributor of REACH-Certified specialty chemicals across Europe, expanding our portfolio with a new range of Aroma Chemicals.</a:t>
            </a:r>
          </a:p>
        </p:txBody>
      </p:sp>
      <p:sp>
        <p:nvSpPr>
          <p:cNvPr id="13" name="TextBox 24">
            <a:extLst>
              <a:ext uri="{FF2B5EF4-FFF2-40B4-BE49-F238E27FC236}">
                <a16:creationId xmlns:a16="http://schemas.microsoft.com/office/drawing/2014/main" id="{F0F429F2-695A-3B14-DCE3-0C27E0E61C18}"/>
              </a:ext>
            </a:extLst>
          </p:cNvPr>
          <p:cNvSpPr txBox="1"/>
          <p:nvPr/>
        </p:nvSpPr>
        <p:spPr>
          <a:xfrm>
            <a:off x="12214346" y="3526660"/>
            <a:ext cx="4713842" cy="748137"/>
          </a:xfrm>
          <a:prstGeom prst="rect">
            <a:avLst/>
          </a:prstGeom>
        </p:spPr>
        <p:txBody>
          <a:bodyPr lIns="0" tIns="0" rIns="0" bIns="0" rtlCol="0" anchor="t">
            <a:spAutoFit/>
          </a:bodyPr>
          <a:lstStyle/>
          <a:p>
            <a:pPr algn="l">
              <a:lnSpc>
                <a:spcPts val="2914"/>
              </a:lnSpc>
            </a:pPr>
            <a:r>
              <a:rPr lang="en-US" sz="2399" b="1" spc="36">
                <a:solidFill>
                  <a:srgbClr val="191919"/>
                </a:solidFill>
                <a:latin typeface="Poppins Bold"/>
                <a:ea typeface="Poppins Bold"/>
                <a:cs typeface="Poppins Bold"/>
                <a:sym typeface="Poppins Bold"/>
              </a:rPr>
              <a:t>Exclusive REACH-Certified Distributor in Europe</a:t>
            </a:r>
          </a:p>
        </p:txBody>
      </p:sp>
      <p:sp>
        <p:nvSpPr>
          <p:cNvPr id="14" name="Freeform 25">
            <a:extLst>
              <a:ext uri="{FF2B5EF4-FFF2-40B4-BE49-F238E27FC236}">
                <a16:creationId xmlns:a16="http://schemas.microsoft.com/office/drawing/2014/main" id="{AAE8B1DD-9E72-7C2D-1CA7-352AFC481903}"/>
              </a:ext>
            </a:extLst>
          </p:cNvPr>
          <p:cNvSpPr/>
          <p:nvPr/>
        </p:nvSpPr>
        <p:spPr>
          <a:xfrm>
            <a:off x="9144000" y="6926153"/>
            <a:ext cx="1210053" cy="1201954"/>
          </a:xfrm>
          <a:custGeom>
            <a:avLst/>
            <a:gdLst/>
            <a:ahLst/>
            <a:cxnLst/>
            <a:rect l="l" t="t" r="r" b="b"/>
            <a:pathLst>
              <a:path w="1210053" h="1201954">
                <a:moveTo>
                  <a:pt x="0" y="0"/>
                </a:moveTo>
                <a:lnTo>
                  <a:pt x="1210054" y="0"/>
                </a:lnTo>
                <a:lnTo>
                  <a:pt x="1210054" y="1201954"/>
                </a:lnTo>
                <a:lnTo>
                  <a:pt x="0" y="1201954"/>
                </a:lnTo>
                <a:lnTo>
                  <a:pt x="0" y="0"/>
                </a:lnTo>
                <a:close/>
              </a:path>
            </a:pathLst>
          </a:custGeom>
          <a:blipFill>
            <a:blip r:embed="rId3">
              <a:extLst>
                <a:ext uri="{96DAC541-7B7A-43D3-8B79-37D633B846F1}">
                  <asvg:svgBlip xmlns:asvg="http://schemas.microsoft.com/office/drawing/2016/SVG/main" r:embed="rId4"/>
                </a:ext>
              </a:extLst>
            </a:blip>
            <a:stretch>
              <a:fillRect t="-116" b="-116"/>
            </a:stretch>
          </a:blipFill>
        </p:spPr>
        <p:txBody>
          <a:bodyPr/>
          <a:lstStyle/>
          <a:p>
            <a:endParaRPr lang="en-IN"/>
          </a:p>
        </p:txBody>
      </p:sp>
      <p:grpSp>
        <p:nvGrpSpPr>
          <p:cNvPr id="15" name="Group 26">
            <a:extLst>
              <a:ext uri="{FF2B5EF4-FFF2-40B4-BE49-F238E27FC236}">
                <a16:creationId xmlns:a16="http://schemas.microsoft.com/office/drawing/2014/main" id="{65E136BB-E608-012E-31C2-127C7A7214E7}"/>
              </a:ext>
            </a:extLst>
          </p:cNvPr>
          <p:cNvGrpSpPr/>
          <p:nvPr/>
        </p:nvGrpSpPr>
        <p:grpSpPr>
          <a:xfrm>
            <a:off x="10930813" y="6993019"/>
            <a:ext cx="3500615" cy="1068222"/>
            <a:chOff x="0" y="0"/>
            <a:chExt cx="7755552" cy="2366626"/>
          </a:xfrm>
        </p:grpSpPr>
        <p:sp>
          <p:nvSpPr>
            <p:cNvPr id="16" name="Freeform 27">
              <a:extLst>
                <a:ext uri="{FF2B5EF4-FFF2-40B4-BE49-F238E27FC236}">
                  <a16:creationId xmlns:a16="http://schemas.microsoft.com/office/drawing/2014/main" id="{CA3DBDEA-4664-6CBA-2F27-F69C91935BBF}"/>
                </a:ext>
              </a:extLst>
            </p:cNvPr>
            <p:cNvSpPr/>
            <p:nvPr/>
          </p:nvSpPr>
          <p:spPr>
            <a:xfrm>
              <a:off x="0" y="0"/>
              <a:ext cx="7755551" cy="2366664"/>
            </a:xfrm>
            <a:custGeom>
              <a:avLst/>
              <a:gdLst/>
              <a:ahLst/>
              <a:cxnLst/>
              <a:rect l="l" t="t" r="r" b="b"/>
              <a:pathLst>
                <a:path w="7755551" h="2366664">
                  <a:moveTo>
                    <a:pt x="0" y="0"/>
                  </a:moveTo>
                  <a:lnTo>
                    <a:pt x="7755551" y="0"/>
                  </a:lnTo>
                  <a:lnTo>
                    <a:pt x="7755551" y="2366664"/>
                  </a:lnTo>
                  <a:lnTo>
                    <a:pt x="0" y="2366664"/>
                  </a:lnTo>
                  <a:lnTo>
                    <a:pt x="0" y="0"/>
                  </a:lnTo>
                  <a:close/>
                </a:path>
              </a:pathLst>
            </a:custGeom>
            <a:blipFill>
              <a:blip r:embed="rId5"/>
              <a:stretch>
                <a:fillRect t="-4133" b="-7939"/>
              </a:stretch>
            </a:blipFill>
          </p:spPr>
          <p:txBody>
            <a:bodyPr/>
            <a:lstStyle/>
            <a:p>
              <a:endParaRPr lang="en-IN"/>
            </a:p>
          </p:txBody>
        </p:sp>
      </p:grpSp>
      <p:grpSp>
        <p:nvGrpSpPr>
          <p:cNvPr id="17" name="Group 28">
            <a:extLst>
              <a:ext uri="{FF2B5EF4-FFF2-40B4-BE49-F238E27FC236}">
                <a16:creationId xmlns:a16="http://schemas.microsoft.com/office/drawing/2014/main" id="{82910849-E067-E84C-EA6D-B31E685D4802}"/>
              </a:ext>
            </a:extLst>
          </p:cNvPr>
          <p:cNvGrpSpPr/>
          <p:nvPr/>
        </p:nvGrpSpPr>
        <p:grpSpPr>
          <a:xfrm>
            <a:off x="3464271" y="6960755"/>
            <a:ext cx="5114096" cy="1132751"/>
            <a:chOff x="0" y="0"/>
            <a:chExt cx="6818795" cy="1510335"/>
          </a:xfrm>
        </p:grpSpPr>
        <p:sp>
          <p:nvSpPr>
            <p:cNvPr id="18" name="Freeform 29">
              <a:extLst>
                <a:ext uri="{FF2B5EF4-FFF2-40B4-BE49-F238E27FC236}">
                  <a16:creationId xmlns:a16="http://schemas.microsoft.com/office/drawing/2014/main" id="{AA85B0B6-59D8-D145-40F9-0F15170766EF}"/>
                </a:ext>
              </a:extLst>
            </p:cNvPr>
            <p:cNvSpPr/>
            <p:nvPr/>
          </p:nvSpPr>
          <p:spPr>
            <a:xfrm>
              <a:off x="0" y="0"/>
              <a:ext cx="6818757" cy="1510284"/>
            </a:xfrm>
            <a:custGeom>
              <a:avLst/>
              <a:gdLst/>
              <a:ahLst/>
              <a:cxnLst/>
              <a:rect l="l" t="t" r="r" b="b"/>
              <a:pathLst>
                <a:path w="6818757" h="1510284">
                  <a:moveTo>
                    <a:pt x="0" y="0"/>
                  </a:moveTo>
                  <a:lnTo>
                    <a:pt x="6818757" y="0"/>
                  </a:lnTo>
                  <a:lnTo>
                    <a:pt x="6818757" y="1510284"/>
                  </a:lnTo>
                  <a:lnTo>
                    <a:pt x="0" y="1510284"/>
                  </a:lnTo>
                  <a:lnTo>
                    <a:pt x="0" y="0"/>
                  </a:lnTo>
                  <a:close/>
                </a:path>
              </a:pathLst>
            </a:custGeom>
            <a:blipFill>
              <a:blip r:embed="rId6"/>
              <a:stretch>
                <a:fillRect r="-1694" b="-3"/>
              </a:stretch>
            </a:blipFill>
          </p:spPr>
          <p:txBody>
            <a:bodyPr/>
            <a:lstStyle/>
            <a:p>
              <a:endParaRPr lang="en-IN"/>
            </a:p>
          </p:txBody>
        </p:sp>
      </p:grpSp>
    </p:spTree>
    <p:extLst>
      <p:ext uri="{BB962C8B-B14F-4D97-AF65-F5344CB8AC3E}">
        <p14:creationId xmlns:p14="http://schemas.microsoft.com/office/powerpoint/2010/main" val="2544976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7">
            <a:extLst>
              <a:ext uri="{FF2B5EF4-FFF2-40B4-BE49-F238E27FC236}">
                <a16:creationId xmlns:a16="http://schemas.microsoft.com/office/drawing/2014/main" id="{DAC930A3-568B-8465-AC61-8C035ECF2507}"/>
              </a:ext>
            </a:extLst>
          </p:cNvPr>
          <p:cNvSpPr txBox="1"/>
          <p:nvPr/>
        </p:nvSpPr>
        <p:spPr>
          <a:xfrm>
            <a:off x="1028700" y="1706543"/>
            <a:ext cx="14500860" cy="511679"/>
          </a:xfrm>
          <a:prstGeom prst="rect">
            <a:avLst/>
          </a:prstGeom>
        </p:spPr>
        <p:txBody>
          <a:bodyPr wrap="square" lIns="0" tIns="0" rIns="0" bIns="0" rtlCol="0" anchor="t">
            <a:spAutoFit/>
          </a:bodyPr>
          <a:lstStyle/>
          <a:p>
            <a:pPr algn="l">
              <a:lnSpc>
                <a:spcPts val="4200"/>
              </a:lnSpc>
              <a:spcBef>
                <a:spcPct val="0"/>
              </a:spcBef>
            </a:pPr>
            <a:r>
              <a:rPr lang="en-US" sz="3000" b="1" dirty="0">
                <a:solidFill>
                  <a:srgbClr val="000000"/>
                </a:solidFill>
                <a:latin typeface="Poppins Bold"/>
                <a:ea typeface="Poppins Bold"/>
                <a:cs typeface="Poppins Bold"/>
                <a:sym typeface="Poppins Bold"/>
              </a:rPr>
              <a:t>Introducing Aroma Chemicals with Harmony Organics</a:t>
            </a:r>
          </a:p>
        </p:txBody>
      </p:sp>
      <p:sp>
        <p:nvSpPr>
          <p:cNvPr id="23" name="TextBox 18">
            <a:extLst>
              <a:ext uri="{FF2B5EF4-FFF2-40B4-BE49-F238E27FC236}">
                <a16:creationId xmlns:a16="http://schemas.microsoft.com/office/drawing/2014/main" id="{70C357E7-256E-8A93-C79E-4C6C4A8912C5}"/>
              </a:ext>
            </a:extLst>
          </p:cNvPr>
          <p:cNvSpPr txBox="1"/>
          <p:nvPr/>
        </p:nvSpPr>
        <p:spPr>
          <a:xfrm>
            <a:off x="1028700" y="2710675"/>
            <a:ext cx="6515100" cy="3777381"/>
          </a:xfrm>
          <a:prstGeom prst="rect">
            <a:avLst/>
          </a:prstGeom>
        </p:spPr>
        <p:txBody>
          <a:bodyPr wrap="square" lIns="0" tIns="0" rIns="0" bIns="0" rtlCol="0" anchor="t">
            <a:spAutoFit/>
          </a:bodyPr>
          <a:lstStyle/>
          <a:p>
            <a:pPr algn="l">
              <a:lnSpc>
                <a:spcPts val="3299"/>
              </a:lnSpc>
            </a:pPr>
            <a:r>
              <a:rPr lang="en-US" sz="2199" spc="35" dirty="0">
                <a:solidFill>
                  <a:srgbClr val="303030"/>
                </a:solidFill>
                <a:latin typeface="Calibri" panose="020F0502020204030204" pitchFamily="34" charset="0"/>
                <a:ea typeface="Calibri" panose="020F0502020204030204" pitchFamily="34" charset="0"/>
                <a:cs typeface="Calibri" panose="020F0502020204030204" pitchFamily="34" charset="0"/>
                <a:sym typeface="Poppins"/>
              </a:rPr>
              <a:t>Our Portfolio is expanding to offer you an even wider selection, for our clients already benefiting from our existing offerings, like </a:t>
            </a:r>
            <a:r>
              <a:rPr lang="en-US" sz="2199" b="1" spc="35" dirty="0">
                <a:solidFill>
                  <a:srgbClr val="303030"/>
                </a:solidFill>
                <a:latin typeface="Poppins Bold"/>
                <a:ea typeface="Poppins Bold"/>
                <a:cs typeface="Poppins Bold"/>
                <a:sym typeface="Poppins Bold"/>
              </a:rPr>
              <a:t>Benzyl Alcohol</a:t>
            </a:r>
            <a:r>
              <a:rPr lang="en-US" sz="2199" spc="35" dirty="0">
                <a:solidFill>
                  <a:srgbClr val="303030"/>
                </a:solidFill>
                <a:latin typeface="Calibri" panose="020F0502020204030204" pitchFamily="34" charset="0"/>
                <a:ea typeface="Calibri" panose="020F0502020204030204" pitchFamily="34" charset="0"/>
                <a:cs typeface="Calibri" panose="020F0502020204030204" pitchFamily="34" charset="0"/>
                <a:sym typeface="Poppins"/>
              </a:rPr>
              <a:t> </a:t>
            </a:r>
            <a:r>
              <a:rPr lang="en-US" sz="2199" b="1" spc="35" dirty="0">
                <a:solidFill>
                  <a:srgbClr val="303030"/>
                </a:solidFill>
                <a:latin typeface="Poppins Bold"/>
                <a:ea typeface="Poppins Bold"/>
                <a:cs typeface="Poppins Bold"/>
                <a:sym typeface="Poppins Bold"/>
              </a:rPr>
              <a:t>and Triacetin</a:t>
            </a:r>
            <a:r>
              <a:rPr lang="en-US" sz="2199" spc="35" dirty="0">
                <a:solidFill>
                  <a:srgbClr val="303030"/>
                </a:solidFill>
                <a:latin typeface="Calibri" panose="020F0502020204030204" pitchFamily="34" charset="0"/>
                <a:ea typeface="Calibri" panose="020F0502020204030204" pitchFamily="34" charset="0"/>
                <a:cs typeface="Calibri" panose="020F0502020204030204" pitchFamily="34" charset="0"/>
                <a:sym typeface="Poppins"/>
              </a:rPr>
              <a:t> the addition of “</a:t>
            </a:r>
            <a:r>
              <a:rPr lang="en-US" sz="2199" b="1" spc="35" dirty="0">
                <a:solidFill>
                  <a:srgbClr val="303030"/>
                </a:solidFill>
                <a:latin typeface="Poppins Bold"/>
                <a:ea typeface="Poppins Bold"/>
                <a:cs typeface="Poppins Bold"/>
                <a:sym typeface="Poppins Bold"/>
              </a:rPr>
              <a:t>Aroma Chemicals</a:t>
            </a:r>
            <a:r>
              <a:rPr lang="en-US" sz="2199" spc="35" dirty="0">
                <a:solidFill>
                  <a:srgbClr val="303030"/>
                </a:solidFill>
                <a:latin typeface="Calibri" panose="020F0502020204030204" pitchFamily="34" charset="0"/>
                <a:ea typeface="Calibri" panose="020F0502020204030204" pitchFamily="34" charset="0"/>
                <a:cs typeface="Calibri" panose="020F0502020204030204" pitchFamily="34" charset="0"/>
                <a:sym typeface="Poppins"/>
              </a:rPr>
              <a:t>” portfolio </a:t>
            </a:r>
            <a:r>
              <a:rPr lang="en-US" sz="2199" spc="35" dirty="0">
                <a:solidFill>
                  <a:srgbClr val="303030"/>
                </a:solidFill>
                <a:ea typeface="Calibri" panose="020F0502020204030204" pitchFamily="34" charset="0"/>
                <a:cs typeface="Calibri" panose="020F0502020204030204" pitchFamily="34" charset="0"/>
                <a:sym typeface="Poppins"/>
              </a:rPr>
              <a:t>provides</a:t>
            </a:r>
            <a:r>
              <a:rPr lang="en-US" sz="2199" spc="35" dirty="0">
                <a:solidFill>
                  <a:srgbClr val="303030"/>
                </a:solidFill>
                <a:latin typeface="Calibri" panose="020F0502020204030204" pitchFamily="34" charset="0"/>
                <a:ea typeface="Calibri" panose="020F0502020204030204" pitchFamily="34" charset="0"/>
                <a:cs typeface="Calibri" panose="020F0502020204030204" pitchFamily="34" charset="0"/>
                <a:sym typeface="Poppins"/>
              </a:rPr>
              <a:t> immediate advantages, offering the flexibility to purchase both established and new solutions through a single source. Our expanded selection allows you to streamline your supply chains and achieve quicker turnaround times for orders. </a:t>
            </a:r>
          </a:p>
        </p:txBody>
      </p:sp>
      <p:graphicFrame>
        <p:nvGraphicFramePr>
          <p:cNvPr id="24" name="Table 19">
            <a:extLst>
              <a:ext uri="{FF2B5EF4-FFF2-40B4-BE49-F238E27FC236}">
                <a16:creationId xmlns:a16="http://schemas.microsoft.com/office/drawing/2014/main" id="{B43675AE-B0FF-075A-7B51-DD66B91A4E57}"/>
              </a:ext>
            </a:extLst>
          </p:cNvPr>
          <p:cNvGraphicFramePr>
            <a:graphicFrameLocks noGrp="1"/>
          </p:cNvGraphicFramePr>
          <p:nvPr>
            <p:extLst>
              <p:ext uri="{D42A27DB-BD31-4B8C-83A1-F6EECF244321}">
                <p14:modId xmlns:p14="http://schemas.microsoft.com/office/powerpoint/2010/main" val="1985529811"/>
              </p:ext>
            </p:extLst>
          </p:nvPr>
        </p:nvGraphicFramePr>
        <p:xfrm>
          <a:off x="7940074" y="2710675"/>
          <a:ext cx="9557839" cy="4650193"/>
        </p:xfrm>
        <a:graphic>
          <a:graphicData uri="http://schemas.openxmlformats.org/drawingml/2006/table">
            <a:tbl>
              <a:tblPr/>
              <a:tblGrid>
                <a:gridCol w="6770850">
                  <a:extLst>
                    <a:ext uri="{9D8B030D-6E8A-4147-A177-3AD203B41FA5}">
                      <a16:colId xmlns:a16="http://schemas.microsoft.com/office/drawing/2014/main" val="20000"/>
                    </a:ext>
                  </a:extLst>
                </a:gridCol>
                <a:gridCol w="2786989">
                  <a:extLst>
                    <a:ext uri="{9D8B030D-6E8A-4147-A177-3AD203B41FA5}">
                      <a16:colId xmlns:a16="http://schemas.microsoft.com/office/drawing/2014/main" val="20001"/>
                    </a:ext>
                  </a:extLst>
                </a:gridCol>
              </a:tblGrid>
              <a:tr h="839777">
                <a:tc>
                  <a:txBody>
                    <a:bodyPr/>
                    <a:lstStyle/>
                    <a:p>
                      <a:pPr algn="ctr">
                        <a:lnSpc>
                          <a:spcPts val="1926"/>
                        </a:lnSpc>
                        <a:defRPr/>
                      </a:pPr>
                      <a:r>
                        <a:rPr lang="en-US" sz="1800" b="1" dirty="0">
                          <a:solidFill>
                            <a:srgbClr val="FFFFFF"/>
                          </a:solidFill>
                          <a:latin typeface="Poppins Bold"/>
                          <a:ea typeface="Poppins Bold"/>
                          <a:cs typeface="Poppins Bold"/>
                          <a:sym typeface="Poppins Bold"/>
                        </a:rPr>
                        <a:t>Product Name </a:t>
                      </a:r>
                      <a:endParaRPr lang="en-US" sz="1100" dirty="0"/>
                    </a:p>
                    <a:p>
                      <a:pPr algn="ctr">
                        <a:lnSpc>
                          <a:spcPts val="1926"/>
                        </a:lnSpc>
                      </a:pPr>
                      <a:r>
                        <a:rPr lang="en-US" sz="1800" dirty="0">
                          <a:solidFill>
                            <a:srgbClr val="FFFFFF"/>
                          </a:solidFill>
                          <a:latin typeface="Calibri" panose="020F0502020204030204" pitchFamily="34" charset="0"/>
                          <a:ea typeface="Calibri" panose="020F0502020204030204" pitchFamily="34" charset="0"/>
                          <a:cs typeface="Calibri" panose="020F0502020204030204" pitchFamily="34" charset="0"/>
                          <a:sym typeface="Poppins"/>
                        </a:rPr>
                        <a:t>(with packing 200kg MS epoxy coated drums)</a:t>
                      </a:r>
                    </a:p>
                  </a:txBody>
                  <a:tcPr marL="68580" marR="68580" marT="68580" marB="6858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8F00"/>
                    </a:solidFill>
                  </a:tcPr>
                </a:tc>
                <a:tc>
                  <a:txBody>
                    <a:bodyPr/>
                    <a:lstStyle/>
                    <a:p>
                      <a:pPr algn="ctr">
                        <a:lnSpc>
                          <a:spcPts val="1926"/>
                        </a:lnSpc>
                        <a:defRPr/>
                      </a:pPr>
                      <a:r>
                        <a:rPr lang="en-US" sz="1800" b="1">
                          <a:solidFill>
                            <a:srgbClr val="FFFFFF"/>
                          </a:solidFill>
                          <a:latin typeface="Poppins Bold"/>
                          <a:ea typeface="Poppins Bold"/>
                          <a:cs typeface="Poppins Bold"/>
                          <a:sym typeface="Poppins Bold"/>
                        </a:rPr>
                        <a:t>CAS No</a:t>
                      </a:r>
                      <a:endParaRPr lang="en-US" sz="1100"/>
                    </a:p>
                  </a:txBody>
                  <a:tcPr marL="68580" marR="68580" marT="68580" marB="6858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8F00"/>
                    </a:solidFill>
                  </a:tcPr>
                </a:tc>
                <a:extLst>
                  <a:ext uri="{0D108BD9-81ED-4DB2-BD59-A6C34878D82A}">
                    <a16:rowId xmlns:a16="http://schemas.microsoft.com/office/drawing/2014/main" val="10000"/>
                  </a:ext>
                </a:extLst>
              </a:tr>
              <a:tr h="546740">
                <a:tc>
                  <a:txBody>
                    <a:bodyPr/>
                    <a:lstStyle/>
                    <a:p>
                      <a:pPr algn="ctr">
                        <a:lnSpc>
                          <a:spcPts val="2054"/>
                        </a:lnSpc>
                        <a:defRPr/>
                      </a:pPr>
                      <a:r>
                        <a:rPr lang="en-US" sz="2000" b="0" i="1" dirty="0">
                          <a:solidFill>
                            <a:srgbClr val="303030"/>
                          </a:solidFill>
                          <a:latin typeface="+mn-lt"/>
                          <a:ea typeface="Poppins Bold Italics"/>
                          <a:cs typeface="Poppins Bold Italics"/>
                          <a:sym typeface="Poppins Bold Italics"/>
                        </a:rPr>
                        <a:t>Phenyl Ethyl Alcohol (PEA)</a:t>
                      </a:r>
                      <a:endParaRPr lang="en-US" sz="2000" b="0" i="1" dirty="0">
                        <a:latin typeface="+mn-lt"/>
                      </a:endParaRPr>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ctr">
                        <a:lnSpc>
                          <a:spcPts val="2054"/>
                        </a:lnSpc>
                        <a:defRPr/>
                      </a:pPr>
                      <a:r>
                        <a:rPr lang="en-US" sz="1600" dirty="0">
                          <a:solidFill>
                            <a:srgbClr val="303030"/>
                          </a:solidFill>
                          <a:latin typeface="Calibri" panose="020F0502020204030204" pitchFamily="34" charset="0"/>
                          <a:ea typeface="Calibri" panose="020F0502020204030204" pitchFamily="34" charset="0"/>
                          <a:cs typeface="Calibri" panose="020F0502020204030204" pitchFamily="34" charset="0"/>
                          <a:sym typeface="Poppins"/>
                        </a:rPr>
                        <a:t>60-12-8</a:t>
                      </a:r>
                      <a:endParaRPr lang="en-US" sz="1100" dirty="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43946">
                <a:tc>
                  <a:txBody>
                    <a:bodyPr/>
                    <a:lstStyle/>
                    <a:p>
                      <a:pPr algn="ctr">
                        <a:lnSpc>
                          <a:spcPts val="2054"/>
                        </a:lnSpc>
                        <a:defRPr/>
                      </a:pPr>
                      <a:r>
                        <a:rPr lang="en-US" sz="2000" b="0" i="1" dirty="0">
                          <a:solidFill>
                            <a:srgbClr val="303030"/>
                          </a:solidFill>
                          <a:latin typeface="+mn-lt"/>
                          <a:ea typeface="Poppins Bold Italics"/>
                          <a:cs typeface="Poppins Bold Italics"/>
                          <a:sym typeface="Poppins Bold Italics"/>
                        </a:rPr>
                        <a:t>Phenyl Ethyl Phenyl Acetate (PEPA)</a:t>
                      </a:r>
                      <a:endParaRPr lang="en-US" sz="2000" b="0" i="1" dirty="0">
                        <a:latin typeface="+mn-lt"/>
                      </a:endParaRPr>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ctr">
                        <a:lnSpc>
                          <a:spcPts val="2054"/>
                        </a:lnSpc>
                        <a:defRPr/>
                      </a:pPr>
                      <a:r>
                        <a:rPr lang="en-US" sz="1600" dirty="0">
                          <a:solidFill>
                            <a:srgbClr val="303030"/>
                          </a:solidFill>
                          <a:latin typeface="Calibri" panose="020F0502020204030204" pitchFamily="34" charset="0"/>
                          <a:ea typeface="Calibri" panose="020F0502020204030204" pitchFamily="34" charset="0"/>
                          <a:cs typeface="Calibri" panose="020F0502020204030204" pitchFamily="34" charset="0"/>
                          <a:sym typeface="Poppins"/>
                        </a:rPr>
                        <a:t>102-20-5</a:t>
                      </a:r>
                      <a:endParaRPr lang="en-US" sz="1100" dirty="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3946">
                <a:tc>
                  <a:txBody>
                    <a:bodyPr/>
                    <a:lstStyle/>
                    <a:p>
                      <a:pPr algn="ctr">
                        <a:lnSpc>
                          <a:spcPts val="2054"/>
                        </a:lnSpc>
                        <a:defRPr/>
                      </a:pPr>
                      <a:r>
                        <a:rPr lang="en-US" sz="2000" b="0" i="1" dirty="0">
                          <a:solidFill>
                            <a:srgbClr val="303030"/>
                          </a:solidFill>
                          <a:latin typeface="+mn-lt"/>
                          <a:ea typeface="Poppins Bold Italics"/>
                          <a:cs typeface="Poppins Bold Italics"/>
                          <a:sym typeface="Poppins Bold Italics"/>
                        </a:rPr>
                        <a:t>Cinnamic Aldehyde</a:t>
                      </a:r>
                      <a:endParaRPr lang="en-US" sz="2000" b="0" i="1" dirty="0">
                        <a:latin typeface="+mn-lt"/>
                      </a:endParaRPr>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ctr">
                        <a:lnSpc>
                          <a:spcPts val="2054"/>
                        </a:lnSpc>
                        <a:defRPr/>
                      </a:pPr>
                      <a:r>
                        <a:rPr lang="en-US" sz="1600" dirty="0">
                          <a:solidFill>
                            <a:srgbClr val="303030"/>
                          </a:solidFill>
                          <a:latin typeface="Calibri" panose="020F0502020204030204" pitchFamily="34" charset="0"/>
                          <a:ea typeface="Calibri" panose="020F0502020204030204" pitchFamily="34" charset="0"/>
                          <a:cs typeface="Calibri" panose="020F0502020204030204" pitchFamily="34" charset="0"/>
                          <a:sym typeface="Poppins"/>
                        </a:rPr>
                        <a:t>104-55-2</a:t>
                      </a:r>
                      <a:endParaRPr lang="en-US" sz="1100" dirty="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43946">
                <a:tc>
                  <a:txBody>
                    <a:bodyPr/>
                    <a:lstStyle/>
                    <a:p>
                      <a:pPr algn="ctr">
                        <a:lnSpc>
                          <a:spcPts val="2054"/>
                        </a:lnSpc>
                        <a:defRPr/>
                      </a:pPr>
                      <a:r>
                        <a:rPr lang="en-US" sz="2000" b="0" i="1" dirty="0">
                          <a:solidFill>
                            <a:srgbClr val="303030"/>
                          </a:solidFill>
                          <a:latin typeface="+mn-lt"/>
                          <a:ea typeface="Poppins Bold Italics"/>
                          <a:cs typeface="Poppins Bold Italics"/>
                          <a:sym typeface="Poppins Bold Italics"/>
                        </a:rPr>
                        <a:t>Phenyl Ethyl Methyl Ether (PEME)</a:t>
                      </a:r>
                      <a:endParaRPr lang="en-US" sz="2000" b="0" i="1" dirty="0">
                        <a:latin typeface="+mn-lt"/>
                      </a:endParaRPr>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ctr">
                        <a:lnSpc>
                          <a:spcPts val="2054"/>
                        </a:lnSpc>
                        <a:defRPr/>
                      </a:pPr>
                      <a:r>
                        <a:rPr lang="en-US" sz="1600" dirty="0">
                          <a:solidFill>
                            <a:srgbClr val="303030"/>
                          </a:solidFill>
                          <a:latin typeface="Calibri" panose="020F0502020204030204" pitchFamily="34" charset="0"/>
                          <a:ea typeface="Calibri" panose="020F0502020204030204" pitchFamily="34" charset="0"/>
                          <a:cs typeface="Calibri" panose="020F0502020204030204" pitchFamily="34" charset="0"/>
                          <a:sym typeface="Poppins"/>
                        </a:rPr>
                        <a:t>3558-60-9</a:t>
                      </a:r>
                      <a:endParaRPr lang="en-US" sz="1100" dirty="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43946">
                <a:tc>
                  <a:txBody>
                    <a:bodyPr/>
                    <a:lstStyle/>
                    <a:p>
                      <a:pPr algn="ctr">
                        <a:lnSpc>
                          <a:spcPts val="2054"/>
                        </a:lnSpc>
                        <a:defRPr/>
                      </a:pPr>
                      <a:r>
                        <a:rPr lang="en-US" sz="2000" b="0" i="1" dirty="0">
                          <a:solidFill>
                            <a:srgbClr val="303030"/>
                          </a:solidFill>
                          <a:latin typeface="+mn-lt"/>
                          <a:ea typeface="Poppins Bold Italics"/>
                          <a:cs typeface="Poppins Bold Italics"/>
                          <a:sym typeface="Poppins Bold Italics"/>
                        </a:rPr>
                        <a:t>Benzyl Acetone</a:t>
                      </a:r>
                      <a:endParaRPr lang="en-US" sz="2000" b="0" i="1" dirty="0">
                        <a:latin typeface="+mn-lt"/>
                      </a:endParaRPr>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ctr">
                        <a:lnSpc>
                          <a:spcPts val="2054"/>
                        </a:lnSpc>
                        <a:defRPr/>
                      </a:pPr>
                      <a:r>
                        <a:rPr lang="en-US" sz="1600" dirty="0">
                          <a:solidFill>
                            <a:srgbClr val="303030"/>
                          </a:solidFill>
                          <a:latin typeface="Calibri" panose="020F0502020204030204" pitchFamily="34" charset="0"/>
                          <a:ea typeface="Calibri" panose="020F0502020204030204" pitchFamily="34" charset="0"/>
                          <a:cs typeface="Calibri" panose="020F0502020204030204" pitchFamily="34" charset="0"/>
                          <a:sym typeface="Poppins"/>
                        </a:rPr>
                        <a:t>2550-26-7</a:t>
                      </a:r>
                      <a:endParaRPr lang="en-US" sz="1100" dirty="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43946">
                <a:tc>
                  <a:txBody>
                    <a:bodyPr/>
                    <a:lstStyle/>
                    <a:p>
                      <a:pPr algn="ctr">
                        <a:lnSpc>
                          <a:spcPts val="2054"/>
                        </a:lnSpc>
                        <a:defRPr/>
                      </a:pPr>
                      <a:r>
                        <a:rPr lang="en-US" sz="2000" b="0" i="1" dirty="0">
                          <a:solidFill>
                            <a:srgbClr val="303030"/>
                          </a:solidFill>
                          <a:latin typeface="+mn-lt"/>
                          <a:ea typeface="Poppins Bold Italics"/>
                          <a:cs typeface="Poppins Bold Italics"/>
                          <a:sym typeface="Poppins Bold Italics"/>
                        </a:rPr>
                        <a:t>Phenyl Ethyl Acetate (PEAC)</a:t>
                      </a:r>
                      <a:endParaRPr lang="en-US" sz="2000" b="0" i="1" dirty="0">
                        <a:latin typeface="+mn-lt"/>
                      </a:endParaRPr>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ctr">
                        <a:lnSpc>
                          <a:spcPts val="2054"/>
                        </a:lnSpc>
                        <a:defRPr/>
                      </a:pPr>
                      <a:r>
                        <a:rPr lang="en-US" sz="1600" dirty="0">
                          <a:solidFill>
                            <a:srgbClr val="303030"/>
                          </a:solidFill>
                          <a:latin typeface="Calibri" panose="020F0502020204030204" pitchFamily="34" charset="0"/>
                          <a:ea typeface="Calibri" panose="020F0502020204030204" pitchFamily="34" charset="0"/>
                          <a:cs typeface="Calibri" panose="020F0502020204030204" pitchFamily="34" charset="0"/>
                          <a:sym typeface="Poppins"/>
                        </a:rPr>
                        <a:t>103-45-7</a:t>
                      </a:r>
                      <a:endParaRPr lang="en-US" sz="1100" dirty="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43946">
                <a:tc>
                  <a:txBody>
                    <a:bodyPr/>
                    <a:lstStyle/>
                    <a:p>
                      <a:pPr algn="ctr">
                        <a:lnSpc>
                          <a:spcPts val="2054"/>
                        </a:lnSpc>
                        <a:defRPr/>
                      </a:pPr>
                      <a:r>
                        <a:rPr lang="en-US" sz="2000" b="0" i="1" dirty="0" err="1">
                          <a:solidFill>
                            <a:srgbClr val="303030"/>
                          </a:solidFill>
                          <a:latin typeface="+mn-lt"/>
                          <a:ea typeface="Poppins Bold Italics"/>
                          <a:cs typeface="Poppins Bold Italics"/>
                          <a:sym typeface="Poppins Bold Italics"/>
                        </a:rPr>
                        <a:t>Styrallyl</a:t>
                      </a:r>
                      <a:r>
                        <a:rPr lang="en-US" sz="2000" b="0" i="1" dirty="0">
                          <a:solidFill>
                            <a:srgbClr val="303030"/>
                          </a:solidFill>
                          <a:latin typeface="+mn-lt"/>
                          <a:ea typeface="Poppins Bold Italics"/>
                          <a:cs typeface="Poppins Bold Italics"/>
                          <a:sym typeface="Poppins Bold Italics"/>
                        </a:rPr>
                        <a:t> acetate</a:t>
                      </a:r>
                      <a:endParaRPr lang="en-US" sz="2000" b="0" i="1" dirty="0">
                        <a:latin typeface="+mn-lt"/>
                      </a:endParaRPr>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ctr">
                        <a:lnSpc>
                          <a:spcPts val="2054"/>
                        </a:lnSpc>
                        <a:defRPr/>
                      </a:pPr>
                      <a:r>
                        <a:rPr lang="en-US" sz="1600" dirty="0">
                          <a:solidFill>
                            <a:srgbClr val="303030"/>
                          </a:solidFill>
                          <a:latin typeface="Calibri" panose="020F0502020204030204" pitchFamily="34" charset="0"/>
                          <a:ea typeface="Calibri" panose="020F0502020204030204" pitchFamily="34" charset="0"/>
                          <a:cs typeface="Calibri" panose="020F0502020204030204" pitchFamily="34" charset="0"/>
                          <a:sym typeface="Poppins"/>
                        </a:rPr>
                        <a:t>93-92-5</a:t>
                      </a:r>
                      <a:endParaRPr lang="en-US" sz="1100" dirty="0"/>
                    </a:p>
                  </a:txBody>
                  <a:tcPr marL="68580" marR="68580" marT="68580" marB="6858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56" name="Title 55">
            <a:extLst>
              <a:ext uri="{FF2B5EF4-FFF2-40B4-BE49-F238E27FC236}">
                <a16:creationId xmlns:a16="http://schemas.microsoft.com/office/drawing/2014/main" id="{BEEF8D59-3CA3-3C04-C0C7-DBF8DF123F12}"/>
              </a:ext>
            </a:extLst>
          </p:cNvPr>
          <p:cNvSpPr>
            <a:spLocks noGrp="1"/>
          </p:cNvSpPr>
          <p:nvPr>
            <p:ph type="title"/>
          </p:nvPr>
        </p:nvSpPr>
        <p:spPr/>
        <p:txBody>
          <a:bodyPr/>
          <a:lstStyle/>
          <a:p>
            <a:pPr>
              <a:lnSpc>
                <a:spcPts val="5719"/>
              </a:lnSpc>
              <a:tabLst>
                <a:tab pos="2422525" algn="l"/>
              </a:tabLst>
            </a:pPr>
            <a:r>
              <a:rPr lang="en-US" sz="4400" spc="20" dirty="0">
                <a:solidFill>
                  <a:srgbClr val="FFFFFF"/>
                </a:solidFill>
                <a:latin typeface="+mn-lt"/>
                <a:sym typeface="Poppins Bold"/>
              </a:rPr>
              <a:t>Aroma chemicals: </a:t>
            </a:r>
            <a:r>
              <a:rPr lang="en-US" sz="4400" spc="20" dirty="0" err="1">
                <a:solidFill>
                  <a:srgbClr val="FFFFFF"/>
                </a:solidFill>
                <a:latin typeface="+mn-lt"/>
                <a:sym typeface="Poppins Bold"/>
              </a:rPr>
              <a:t>flavours</a:t>
            </a:r>
            <a:r>
              <a:rPr lang="en-US" sz="4400" spc="20" dirty="0">
                <a:solidFill>
                  <a:srgbClr val="FFFFFF"/>
                </a:solidFill>
                <a:latin typeface="+mn-lt"/>
                <a:sym typeface="Poppins Bold"/>
              </a:rPr>
              <a:t> &amp; fragrances</a:t>
            </a:r>
            <a:endParaRPr lang="en-IN" sz="4400" spc="20" dirty="0">
              <a:solidFill>
                <a:srgbClr val="FFFFFF"/>
              </a:solidFill>
              <a:latin typeface="+mn-lt"/>
            </a:endParaRPr>
          </a:p>
        </p:txBody>
      </p:sp>
      <p:grpSp>
        <p:nvGrpSpPr>
          <p:cNvPr id="57" name="Group 56">
            <a:extLst>
              <a:ext uri="{FF2B5EF4-FFF2-40B4-BE49-F238E27FC236}">
                <a16:creationId xmlns:a16="http://schemas.microsoft.com/office/drawing/2014/main" id="{8A153833-C681-62A2-9A9C-F939AB523DC0}"/>
              </a:ext>
            </a:extLst>
          </p:cNvPr>
          <p:cNvGrpSpPr/>
          <p:nvPr/>
        </p:nvGrpSpPr>
        <p:grpSpPr>
          <a:xfrm>
            <a:off x="12463824" y="7810427"/>
            <a:ext cx="3561963" cy="1429982"/>
            <a:chOff x="12445956" y="7839595"/>
            <a:chExt cx="3561963" cy="1429982"/>
          </a:xfrm>
        </p:grpSpPr>
        <p:sp>
          <p:nvSpPr>
            <p:cNvPr id="58" name="Freeform 24">
              <a:extLst>
                <a:ext uri="{FF2B5EF4-FFF2-40B4-BE49-F238E27FC236}">
                  <a16:creationId xmlns:a16="http://schemas.microsoft.com/office/drawing/2014/main" id="{C2B5C52E-A8A7-34A5-FD8D-4323705EE4F2}"/>
                </a:ext>
              </a:extLst>
            </p:cNvPr>
            <p:cNvSpPr/>
            <p:nvPr/>
          </p:nvSpPr>
          <p:spPr>
            <a:xfrm>
              <a:off x="12771763" y="7839595"/>
              <a:ext cx="842400" cy="842400"/>
            </a:xfrm>
            <a:custGeom>
              <a:avLst/>
              <a:gdLst/>
              <a:ahLst/>
              <a:cxnLst/>
              <a:rect l="l" t="t" r="r" b="b"/>
              <a:pathLst>
                <a:path w="1398042" h="1398042">
                  <a:moveTo>
                    <a:pt x="0" y="0"/>
                  </a:moveTo>
                  <a:lnTo>
                    <a:pt x="1398042" y="0"/>
                  </a:lnTo>
                  <a:lnTo>
                    <a:pt x="1398042" y="1398042"/>
                  </a:lnTo>
                  <a:lnTo>
                    <a:pt x="0" y="1398042"/>
                  </a:lnTo>
                  <a:lnTo>
                    <a:pt x="0" y="0"/>
                  </a:lnTo>
                  <a:close/>
                </a:path>
              </a:pathLst>
            </a:custGeom>
            <a:blipFill>
              <a:blip r:embed="rId3"/>
              <a:stretch>
                <a:fillRect/>
              </a:stretch>
            </a:blipFill>
          </p:spPr>
          <p:txBody>
            <a:bodyPr/>
            <a:lstStyle/>
            <a:p>
              <a:endParaRPr lang="en-IN"/>
            </a:p>
          </p:txBody>
        </p:sp>
        <p:grpSp>
          <p:nvGrpSpPr>
            <p:cNvPr id="59" name="Group 25">
              <a:extLst>
                <a:ext uri="{FF2B5EF4-FFF2-40B4-BE49-F238E27FC236}">
                  <a16:creationId xmlns:a16="http://schemas.microsoft.com/office/drawing/2014/main" id="{DF5FB04C-6DA4-1849-3ADE-317C647E5B09}"/>
                </a:ext>
              </a:extLst>
            </p:cNvPr>
            <p:cNvGrpSpPr/>
            <p:nvPr/>
          </p:nvGrpSpPr>
          <p:grpSpPr>
            <a:xfrm>
              <a:off x="14924735" y="7924619"/>
              <a:ext cx="672353" cy="672353"/>
              <a:chOff x="0" y="0"/>
              <a:chExt cx="812800" cy="812800"/>
            </a:xfrm>
          </p:grpSpPr>
          <p:sp>
            <p:nvSpPr>
              <p:cNvPr id="62" name="Freeform 26">
                <a:extLst>
                  <a:ext uri="{FF2B5EF4-FFF2-40B4-BE49-F238E27FC236}">
                    <a16:creationId xmlns:a16="http://schemas.microsoft.com/office/drawing/2014/main" id="{BE56A5C6-0D77-F612-65FD-8AE8656B7BF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84" r="-384"/>
                </a:stretch>
              </a:blipFill>
            </p:spPr>
            <p:txBody>
              <a:bodyPr/>
              <a:lstStyle/>
              <a:p>
                <a:endParaRPr lang="en-IN"/>
              </a:p>
            </p:txBody>
          </p:sp>
        </p:grpSp>
        <p:sp>
          <p:nvSpPr>
            <p:cNvPr id="60" name="TextBox 30">
              <a:extLst>
                <a:ext uri="{FF2B5EF4-FFF2-40B4-BE49-F238E27FC236}">
                  <a16:creationId xmlns:a16="http://schemas.microsoft.com/office/drawing/2014/main" id="{EDFA7EA0-ECCD-0542-F650-0946F65922E9}"/>
                </a:ext>
              </a:extLst>
            </p:cNvPr>
            <p:cNvSpPr txBox="1"/>
            <p:nvPr/>
          </p:nvSpPr>
          <p:spPr>
            <a:xfrm>
              <a:off x="12445956" y="8730968"/>
              <a:ext cx="1494014" cy="538609"/>
            </a:xfrm>
            <a:prstGeom prst="rect">
              <a:avLst/>
            </a:prstGeom>
          </p:spPr>
          <p:txBody>
            <a:bodyPr lIns="0" tIns="0" rIns="0" bIns="0" rtlCol="0" anchor="t">
              <a:spAutoFit/>
            </a:bodyPr>
            <a:lstStyle/>
            <a:p>
              <a:pPr algn="ctr">
                <a:lnSpc>
                  <a:spcPts val="2070"/>
                </a:lnSpc>
              </a:pPr>
              <a:r>
                <a:rPr lang="en-US" sz="1800" b="1" spc="9">
                  <a:solidFill>
                    <a:srgbClr val="000000"/>
                  </a:solidFill>
                  <a:latin typeface="+mj-lt"/>
                  <a:ea typeface="Poppins Bold"/>
                  <a:cs typeface="Poppins Bold"/>
                  <a:sym typeface="Poppins Bold"/>
                </a:rPr>
                <a:t>REACH Compliance</a:t>
              </a:r>
            </a:p>
          </p:txBody>
        </p:sp>
        <p:sp>
          <p:nvSpPr>
            <p:cNvPr id="61" name="TextBox 31">
              <a:extLst>
                <a:ext uri="{FF2B5EF4-FFF2-40B4-BE49-F238E27FC236}">
                  <a16:creationId xmlns:a16="http://schemas.microsoft.com/office/drawing/2014/main" id="{74195190-A221-1AF2-1690-54C4EE4AE926}"/>
                </a:ext>
              </a:extLst>
            </p:cNvPr>
            <p:cNvSpPr txBox="1"/>
            <p:nvPr/>
          </p:nvSpPr>
          <p:spPr>
            <a:xfrm>
              <a:off x="14513905" y="8730968"/>
              <a:ext cx="1494014" cy="538609"/>
            </a:xfrm>
            <a:prstGeom prst="rect">
              <a:avLst/>
            </a:prstGeom>
          </p:spPr>
          <p:txBody>
            <a:bodyPr lIns="0" tIns="0" rIns="0" bIns="0" rtlCol="0" anchor="t">
              <a:spAutoFit/>
            </a:bodyPr>
            <a:lstStyle/>
            <a:p>
              <a:pPr algn="ctr">
                <a:lnSpc>
                  <a:spcPts val="2070"/>
                </a:lnSpc>
              </a:pPr>
              <a:r>
                <a:rPr lang="en-US" sz="1800" b="1" spc="9" dirty="0">
                  <a:solidFill>
                    <a:srgbClr val="000000"/>
                  </a:solidFill>
                  <a:latin typeface="+mj-lt"/>
                  <a:ea typeface="Poppins Bold"/>
                  <a:cs typeface="Poppins Bold"/>
                  <a:sym typeface="Poppins Bold"/>
                </a:rPr>
                <a:t>Recognition</a:t>
              </a:r>
            </a:p>
            <a:p>
              <a:pPr algn="ctr">
                <a:lnSpc>
                  <a:spcPts val="2070"/>
                </a:lnSpc>
              </a:pPr>
              <a:r>
                <a:rPr lang="en-US" sz="1800" b="1" spc="9" dirty="0" err="1">
                  <a:solidFill>
                    <a:srgbClr val="000000"/>
                  </a:solidFill>
                  <a:latin typeface="+mj-lt"/>
                  <a:ea typeface="Poppins Bold"/>
                  <a:cs typeface="Poppins Bold"/>
                  <a:sym typeface="Poppins Bold"/>
                </a:rPr>
                <a:t>EcoVadis</a:t>
              </a:r>
              <a:r>
                <a:rPr lang="en-US" sz="1800" b="1" spc="9" dirty="0">
                  <a:solidFill>
                    <a:srgbClr val="000000"/>
                  </a:solidFill>
                  <a:latin typeface="+mj-lt"/>
                  <a:ea typeface="Poppins Bold"/>
                  <a:cs typeface="Poppins Bold"/>
                  <a:sym typeface="Poppins Bold"/>
                </a:rPr>
                <a:t> 2026</a:t>
              </a:r>
            </a:p>
          </p:txBody>
        </p:sp>
      </p:grpSp>
      <p:grpSp>
        <p:nvGrpSpPr>
          <p:cNvPr id="63" name="Group 62">
            <a:extLst>
              <a:ext uri="{FF2B5EF4-FFF2-40B4-BE49-F238E27FC236}">
                <a16:creationId xmlns:a16="http://schemas.microsoft.com/office/drawing/2014/main" id="{14A5825F-B4D7-7C7B-2A8F-08A82EF178E7}"/>
              </a:ext>
            </a:extLst>
          </p:cNvPr>
          <p:cNvGrpSpPr/>
          <p:nvPr/>
        </p:nvGrpSpPr>
        <p:grpSpPr>
          <a:xfrm>
            <a:off x="2204893" y="7798225"/>
            <a:ext cx="8015628" cy="1445568"/>
            <a:chOff x="2734039" y="7827393"/>
            <a:chExt cx="8015628" cy="1445568"/>
          </a:xfrm>
        </p:grpSpPr>
        <p:sp>
          <p:nvSpPr>
            <p:cNvPr id="64" name="Freeform 20">
              <a:extLst>
                <a:ext uri="{FF2B5EF4-FFF2-40B4-BE49-F238E27FC236}">
                  <a16:creationId xmlns:a16="http://schemas.microsoft.com/office/drawing/2014/main" id="{D85051EB-86F2-6EEC-2547-4F87A6202D8C}"/>
                </a:ext>
              </a:extLst>
            </p:cNvPr>
            <p:cNvSpPr/>
            <p:nvPr/>
          </p:nvSpPr>
          <p:spPr>
            <a:xfrm>
              <a:off x="3027088" y="7827393"/>
              <a:ext cx="1080060" cy="866804"/>
            </a:xfrm>
            <a:custGeom>
              <a:avLst/>
              <a:gdLst/>
              <a:ahLst/>
              <a:cxnLst/>
              <a:rect l="l" t="t" r="r" b="b"/>
              <a:pathLst>
                <a:path w="1792462" h="1438542">
                  <a:moveTo>
                    <a:pt x="0" y="0"/>
                  </a:moveTo>
                  <a:lnTo>
                    <a:pt x="1792462" y="0"/>
                  </a:lnTo>
                  <a:lnTo>
                    <a:pt x="1792462" y="1438542"/>
                  </a:lnTo>
                  <a:lnTo>
                    <a:pt x="0" y="1438542"/>
                  </a:lnTo>
                  <a:lnTo>
                    <a:pt x="0" y="0"/>
                  </a:lnTo>
                  <a:close/>
                </a:path>
              </a:pathLst>
            </a:custGeom>
            <a:blipFill>
              <a:blip r:embed="rId5"/>
              <a:stretch>
                <a:fillRect l="-21699" t="-61590" r="-213100" b="-116522"/>
              </a:stretch>
            </a:blipFill>
          </p:spPr>
          <p:txBody>
            <a:bodyPr/>
            <a:lstStyle/>
            <a:p>
              <a:endParaRPr lang="en-IN"/>
            </a:p>
          </p:txBody>
        </p:sp>
        <p:sp>
          <p:nvSpPr>
            <p:cNvPr id="65" name="Freeform 21">
              <a:extLst>
                <a:ext uri="{FF2B5EF4-FFF2-40B4-BE49-F238E27FC236}">
                  <a16:creationId xmlns:a16="http://schemas.microsoft.com/office/drawing/2014/main" id="{BC37195B-4C56-153E-358E-C9BAC4F5B267}"/>
                </a:ext>
              </a:extLst>
            </p:cNvPr>
            <p:cNvSpPr/>
            <p:nvPr/>
          </p:nvSpPr>
          <p:spPr>
            <a:xfrm>
              <a:off x="5073848" y="7827393"/>
              <a:ext cx="1080060" cy="866804"/>
            </a:xfrm>
            <a:custGeom>
              <a:avLst/>
              <a:gdLst/>
              <a:ahLst/>
              <a:cxnLst/>
              <a:rect l="l" t="t" r="r" b="b"/>
              <a:pathLst>
                <a:path w="1792462" h="1438542">
                  <a:moveTo>
                    <a:pt x="0" y="0"/>
                  </a:moveTo>
                  <a:lnTo>
                    <a:pt x="1792462" y="0"/>
                  </a:lnTo>
                  <a:lnTo>
                    <a:pt x="1792462" y="1438542"/>
                  </a:lnTo>
                  <a:lnTo>
                    <a:pt x="0" y="1438542"/>
                  </a:lnTo>
                  <a:lnTo>
                    <a:pt x="0" y="0"/>
                  </a:lnTo>
                  <a:close/>
                </a:path>
              </a:pathLst>
            </a:custGeom>
            <a:blipFill>
              <a:blip r:embed="rId5"/>
              <a:stretch>
                <a:fillRect l="-119470" t="-61590" r="-115329" b="-116522"/>
              </a:stretch>
            </a:blipFill>
          </p:spPr>
          <p:txBody>
            <a:bodyPr/>
            <a:lstStyle/>
            <a:p>
              <a:endParaRPr lang="en-IN"/>
            </a:p>
          </p:txBody>
        </p:sp>
        <p:sp>
          <p:nvSpPr>
            <p:cNvPr id="66" name="Freeform 22">
              <a:extLst>
                <a:ext uri="{FF2B5EF4-FFF2-40B4-BE49-F238E27FC236}">
                  <a16:creationId xmlns:a16="http://schemas.microsoft.com/office/drawing/2014/main" id="{45099868-FE08-178C-2B0F-11FF9DB470D1}"/>
                </a:ext>
              </a:extLst>
            </p:cNvPr>
            <p:cNvSpPr/>
            <p:nvPr/>
          </p:nvSpPr>
          <p:spPr>
            <a:xfrm>
              <a:off x="7120608" y="7827393"/>
              <a:ext cx="1080060" cy="866804"/>
            </a:xfrm>
            <a:custGeom>
              <a:avLst/>
              <a:gdLst/>
              <a:ahLst/>
              <a:cxnLst/>
              <a:rect l="l" t="t" r="r" b="b"/>
              <a:pathLst>
                <a:path w="1792462" h="1438542">
                  <a:moveTo>
                    <a:pt x="0" y="0"/>
                  </a:moveTo>
                  <a:lnTo>
                    <a:pt x="1792462" y="0"/>
                  </a:lnTo>
                  <a:lnTo>
                    <a:pt x="1792462" y="1438542"/>
                  </a:lnTo>
                  <a:lnTo>
                    <a:pt x="0" y="1438542"/>
                  </a:lnTo>
                  <a:lnTo>
                    <a:pt x="0" y="0"/>
                  </a:lnTo>
                  <a:close/>
                </a:path>
              </a:pathLst>
            </a:custGeom>
            <a:blipFill>
              <a:blip r:embed="rId5"/>
              <a:stretch>
                <a:fillRect l="-222598" t="-63259" r="-12201" b="-114853"/>
              </a:stretch>
            </a:blipFill>
          </p:spPr>
          <p:txBody>
            <a:bodyPr/>
            <a:lstStyle/>
            <a:p>
              <a:endParaRPr lang="en-IN"/>
            </a:p>
          </p:txBody>
        </p:sp>
        <p:sp>
          <p:nvSpPr>
            <p:cNvPr id="67" name="Freeform 23">
              <a:extLst>
                <a:ext uri="{FF2B5EF4-FFF2-40B4-BE49-F238E27FC236}">
                  <a16:creationId xmlns:a16="http://schemas.microsoft.com/office/drawing/2014/main" id="{5AAC4B98-F86B-1360-81A8-17215D1F85B0}"/>
                </a:ext>
              </a:extLst>
            </p:cNvPr>
            <p:cNvSpPr/>
            <p:nvPr/>
          </p:nvSpPr>
          <p:spPr>
            <a:xfrm>
              <a:off x="9079016" y="7872599"/>
              <a:ext cx="1670651" cy="776392"/>
            </a:xfrm>
            <a:custGeom>
              <a:avLst/>
              <a:gdLst/>
              <a:ahLst/>
              <a:cxnLst/>
              <a:rect l="l" t="t" r="r" b="b"/>
              <a:pathLst>
                <a:path w="2772604" h="1288495">
                  <a:moveTo>
                    <a:pt x="0" y="0"/>
                  </a:moveTo>
                  <a:lnTo>
                    <a:pt x="2772604" y="0"/>
                  </a:lnTo>
                  <a:lnTo>
                    <a:pt x="2772604" y="1288496"/>
                  </a:lnTo>
                  <a:lnTo>
                    <a:pt x="0" y="1288496"/>
                  </a:lnTo>
                  <a:lnTo>
                    <a:pt x="0" y="0"/>
                  </a:lnTo>
                  <a:close/>
                </a:path>
              </a:pathLst>
            </a:custGeom>
            <a:blipFill>
              <a:blip r:embed="rId6"/>
              <a:stretch>
                <a:fillRect l="-50443" t="-83454" r="-53485" b="-109090"/>
              </a:stretch>
            </a:blipFill>
            <a:ln cap="sq">
              <a:noFill/>
              <a:prstDash val="solid"/>
              <a:miter/>
            </a:ln>
          </p:spPr>
          <p:txBody>
            <a:bodyPr/>
            <a:lstStyle/>
            <a:p>
              <a:endParaRPr lang="en-IN"/>
            </a:p>
          </p:txBody>
        </p:sp>
        <p:sp>
          <p:nvSpPr>
            <p:cNvPr id="68" name="TextBox 27">
              <a:extLst>
                <a:ext uri="{FF2B5EF4-FFF2-40B4-BE49-F238E27FC236}">
                  <a16:creationId xmlns:a16="http://schemas.microsoft.com/office/drawing/2014/main" id="{49E21356-5D63-80DD-FA20-25098EECD312}"/>
                </a:ext>
              </a:extLst>
            </p:cNvPr>
            <p:cNvSpPr txBox="1"/>
            <p:nvPr/>
          </p:nvSpPr>
          <p:spPr>
            <a:xfrm>
              <a:off x="4849118" y="8730968"/>
              <a:ext cx="1504206" cy="538609"/>
            </a:xfrm>
            <a:prstGeom prst="rect">
              <a:avLst/>
            </a:prstGeom>
          </p:spPr>
          <p:txBody>
            <a:bodyPr lIns="0" tIns="0" rIns="0" bIns="0" rtlCol="0" anchor="t">
              <a:spAutoFit/>
            </a:bodyPr>
            <a:lstStyle/>
            <a:p>
              <a:pPr algn="ctr">
                <a:lnSpc>
                  <a:spcPts val="2070"/>
                </a:lnSpc>
              </a:pPr>
              <a:r>
                <a:rPr lang="en-US" sz="1800" b="1" spc="9">
                  <a:solidFill>
                    <a:srgbClr val="000000"/>
                  </a:solidFill>
                  <a:latin typeface="+mj-lt"/>
                  <a:ea typeface="Poppins Bold"/>
                  <a:cs typeface="Poppins Bold"/>
                  <a:sym typeface="Poppins Bold"/>
                </a:rPr>
                <a:t>Strategic Sourcing</a:t>
              </a:r>
            </a:p>
          </p:txBody>
        </p:sp>
        <p:sp>
          <p:nvSpPr>
            <p:cNvPr id="69" name="TextBox 28">
              <a:extLst>
                <a:ext uri="{FF2B5EF4-FFF2-40B4-BE49-F238E27FC236}">
                  <a16:creationId xmlns:a16="http://schemas.microsoft.com/office/drawing/2014/main" id="{F0D1694D-70FE-FE55-DB2F-0587F0BF4B30}"/>
                </a:ext>
              </a:extLst>
            </p:cNvPr>
            <p:cNvSpPr txBox="1"/>
            <p:nvPr/>
          </p:nvSpPr>
          <p:spPr>
            <a:xfrm>
              <a:off x="6785080" y="8730968"/>
              <a:ext cx="1548388" cy="538609"/>
            </a:xfrm>
            <a:prstGeom prst="rect">
              <a:avLst/>
            </a:prstGeom>
          </p:spPr>
          <p:txBody>
            <a:bodyPr lIns="0" tIns="0" rIns="0" bIns="0" rtlCol="0" anchor="t">
              <a:spAutoFit/>
            </a:bodyPr>
            <a:lstStyle/>
            <a:p>
              <a:pPr algn="ctr">
                <a:lnSpc>
                  <a:spcPts val="2070"/>
                </a:lnSpc>
              </a:pPr>
              <a:r>
                <a:rPr lang="en-US" sz="1800" b="1" spc="9" dirty="0">
                  <a:solidFill>
                    <a:srgbClr val="000000"/>
                  </a:solidFill>
                  <a:latin typeface="+mj-lt"/>
                  <a:ea typeface="Poppins Bold"/>
                  <a:cs typeface="Poppins Bold"/>
                  <a:sym typeface="Poppins Bold"/>
                </a:rPr>
                <a:t>Smart Logistic Solutions</a:t>
              </a:r>
            </a:p>
          </p:txBody>
        </p:sp>
        <p:sp>
          <p:nvSpPr>
            <p:cNvPr id="70" name="TextBox 29">
              <a:extLst>
                <a:ext uri="{FF2B5EF4-FFF2-40B4-BE49-F238E27FC236}">
                  <a16:creationId xmlns:a16="http://schemas.microsoft.com/office/drawing/2014/main" id="{51347737-0D2A-C66A-BEB7-48C0876582E7}"/>
                </a:ext>
              </a:extLst>
            </p:cNvPr>
            <p:cNvSpPr txBox="1"/>
            <p:nvPr/>
          </p:nvSpPr>
          <p:spPr>
            <a:xfrm>
              <a:off x="9273726" y="8734352"/>
              <a:ext cx="1281232" cy="538609"/>
            </a:xfrm>
            <a:prstGeom prst="rect">
              <a:avLst/>
            </a:prstGeom>
          </p:spPr>
          <p:txBody>
            <a:bodyPr lIns="0" tIns="0" rIns="0" bIns="0" rtlCol="0" anchor="t">
              <a:spAutoFit/>
            </a:bodyPr>
            <a:lstStyle/>
            <a:p>
              <a:pPr algn="ctr">
                <a:lnSpc>
                  <a:spcPts val="2070"/>
                </a:lnSpc>
              </a:pPr>
              <a:r>
                <a:rPr lang="en-US" sz="1800" b="1" spc="9">
                  <a:solidFill>
                    <a:srgbClr val="000000"/>
                  </a:solidFill>
                  <a:latin typeface="+mj-lt"/>
                  <a:ea typeface="Poppins Bold"/>
                  <a:cs typeface="Poppins Bold"/>
                  <a:sym typeface="Poppins Bold"/>
                </a:rPr>
                <a:t>Last Mile Excellence</a:t>
              </a:r>
            </a:p>
          </p:txBody>
        </p:sp>
        <p:sp>
          <p:nvSpPr>
            <p:cNvPr id="71" name="TextBox 32">
              <a:extLst>
                <a:ext uri="{FF2B5EF4-FFF2-40B4-BE49-F238E27FC236}">
                  <a16:creationId xmlns:a16="http://schemas.microsoft.com/office/drawing/2014/main" id="{19ABB5C8-BA9D-6B8C-C214-E58A3D465AE1}"/>
                </a:ext>
              </a:extLst>
            </p:cNvPr>
            <p:cNvSpPr txBox="1"/>
            <p:nvPr/>
          </p:nvSpPr>
          <p:spPr>
            <a:xfrm>
              <a:off x="2734039" y="8730968"/>
              <a:ext cx="1666157" cy="538609"/>
            </a:xfrm>
            <a:prstGeom prst="rect">
              <a:avLst/>
            </a:prstGeom>
          </p:spPr>
          <p:txBody>
            <a:bodyPr lIns="0" tIns="0" rIns="0" bIns="0" rtlCol="0" anchor="t">
              <a:spAutoFit/>
            </a:bodyPr>
            <a:lstStyle/>
            <a:p>
              <a:pPr algn="ctr">
                <a:lnSpc>
                  <a:spcPts val="2070"/>
                </a:lnSpc>
              </a:pPr>
              <a:r>
                <a:rPr lang="en-US" sz="1800" b="1" spc="9">
                  <a:solidFill>
                    <a:srgbClr val="000000"/>
                  </a:solidFill>
                  <a:latin typeface="+mj-lt"/>
                  <a:ea typeface="Poppins Bold"/>
                  <a:cs typeface="Poppins Bold"/>
                  <a:sym typeface="Poppins Bold"/>
                </a:rPr>
                <a:t>Diverse Industry Expertise</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99147" y="1598631"/>
            <a:ext cx="3186024" cy="276100"/>
          </a:xfrm>
          <a:prstGeom prst="rect">
            <a:avLst/>
          </a:prstGeom>
          <a:solidFill>
            <a:srgbClr val="FFBD58"/>
          </a:solidFill>
        </p:spPr>
        <p:txBody>
          <a:bodyPr vert="horz" wrap="square" lIns="0" tIns="60070" rIns="0" bIns="0" rtlCol="0">
            <a:spAutoFit/>
          </a:bodyPr>
          <a:lstStyle/>
          <a:p>
            <a:pPr marL="56604">
              <a:spcBef>
                <a:spcPts val="473"/>
              </a:spcBef>
            </a:pPr>
            <a:r>
              <a:rPr sz="1400" spc="-68" dirty="0">
                <a:latin typeface="Calibri" panose="020F0502020204030204" pitchFamily="34" charset="0"/>
                <a:ea typeface="Calibri" panose="020F0502020204030204" pitchFamily="34" charset="0"/>
                <a:cs typeface="Calibri" panose="020F0502020204030204" pitchFamily="34" charset="0"/>
              </a:rPr>
              <a:t>Flavors </a:t>
            </a:r>
            <a:r>
              <a:rPr sz="1400" spc="-236" dirty="0">
                <a:latin typeface="Calibri" panose="020F0502020204030204" pitchFamily="34" charset="0"/>
                <a:ea typeface="Calibri" panose="020F0502020204030204" pitchFamily="34" charset="0"/>
                <a:cs typeface="Calibri" panose="020F0502020204030204" pitchFamily="34" charset="0"/>
              </a:rPr>
              <a:t>&amp;</a:t>
            </a:r>
            <a:r>
              <a:rPr sz="1400" spc="-68" dirty="0">
                <a:latin typeface="Calibri" panose="020F0502020204030204" pitchFamily="34" charset="0"/>
                <a:ea typeface="Calibri" panose="020F0502020204030204" pitchFamily="34" charset="0"/>
                <a:cs typeface="Calibri" panose="020F0502020204030204" pitchFamily="34" charset="0"/>
              </a:rPr>
              <a:t> </a:t>
            </a:r>
            <a:r>
              <a:rPr sz="1400" spc="-86" dirty="0">
                <a:latin typeface="Calibri" panose="020F0502020204030204" pitchFamily="34" charset="0"/>
                <a:ea typeface="Calibri" panose="020F0502020204030204" pitchFamily="34" charset="0"/>
                <a:cs typeface="Calibri" panose="020F0502020204030204" pitchFamily="34" charset="0"/>
              </a:rPr>
              <a:t>Fragrances</a:t>
            </a:r>
            <a:r>
              <a:rPr sz="1400" spc="-64" dirty="0">
                <a:latin typeface="Calibri" panose="020F0502020204030204" pitchFamily="34" charset="0"/>
                <a:ea typeface="Calibri" panose="020F0502020204030204" pitchFamily="34" charset="0"/>
                <a:cs typeface="Calibri" panose="020F0502020204030204" pitchFamily="34" charset="0"/>
              </a:rPr>
              <a:t> </a:t>
            </a:r>
            <a:r>
              <a:rPr sz="1400" spc="-68" dirty="0">
                <a:latin typeface="Calibri" panose="020F0502020204030204" pitchFamily="34" charset="0"/>
                <a:ea typeface="Calibri" panose="020F0502020204030204" pitchFamily="34" charset="0"/>
                <a:cs typeface="Calibri" panose="020F0502020204030204" pitchFamily="34" charset="0"/>
              </a:rPr>
              <a:t>(Aroma </a:t>
            </a:r>
            <a:r>
              <a:rPr sz="1400" spc="-9" dirty="0">
                <a:latin typeface="Calibri" panose="020F0502020204030204" pitchFamily="34" charset="0"/>
                <a:ea typeface="Calibri" panose="020F0502020204030204" pitchFamily="34" charset="0"/>
                <a:cs typeface="Calibri" panose="020F0502020204030204" pitchFamily="34" charset="0"/>
              </a:rPr>
              <a:t>Chemicals)</a:t>
            </a:r>
            <a:endParaRPr sz="1400" dirty="0">
              <a:latin typeface="Calibri" panose="020F0502020204030204" pitchFamily="34" charset="0"/>
              <a:ea typeface="Calibri" panose="020F0502020204030204" pitchFamily="34" charset="0"/>
              <a:cs typeface="Calibri" panose="020F0502020204030204" pitchFamily="34" charset="0"/>
            </a:endParaRPr>
          </a:p>
        </p:txBody>
      </p:sp>
      <p:sp>
        <p:nvSpPr>
          <p:cNvPr id="3" name="object 3"/>
          <p:cNvSpPr txBox="1"/>
          <p:nvPr/>
        </p:nvSpPr>
        <p:spPr>
          <a:xfrm>
            <a:off x="502717" y="1946670"/>
            <a:ext cx="5263754" cy="4397481"/>
          </a:xfrm>
          <a:prstGeom prst="rect">
            <a:avLst/>
          </a:prstGeom>
        </p:spPr>
        <p:txBody>
          <a:bodyPr vert="horz" wrap="square" lIns="0" tIns="11552" rIns="0" bIns="0" rtlCol="0">
            <a:spAutoFit/>
          </a:bodyPr>
          <a:lstStyle/>
          <a:p>
            <a:pPr marL="53138">
              <a:spcBef>
                <a:spcPts val="91"/>
              </a:spcBef>
            </a:pPr>
            <a:r>
              <a:rPr sz="1400" dirty="0">
                <a:latin typeface="Calibri" panose="020F0502020204030204" pitchFamily="34" charset="0"/>
                <a:ea typeface="Calibri" panose="020F0502020204030204" pitchFamily="34" charset="0"/>
                <a:cs typeface="Calibri" panose="020F0502020204030204" pitchFamily="34" charset="0"/>
              </a:rPr>
              <a:t>Aldehyde</a:t>
            </a:r>
            <a:r>
              <a:rPr sz="1400" spc="164"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C16</a:t>
            </a:r>
            <a:r>
              <a:rPr sz="1400" spc="164"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(Strawberry</a:t>
            </a:r>
            <a:r>
              <a:rPr sz="1400" spc="164"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Aldehyde)</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2156743">
              <a:spcBef>
                <a:spcPts val="159"/>
              </a:spcBef>
            </a:pPr>
            <a:r>
              <a:rPr sz="1400" spc="32" dirty="0">
                <a:latin typeface="Calibri" panose="020F0502020204030204" pitchFamily="34" charset="0"/>
                <a:ea typeface="Calibri" panose="020F0502020204030204" pitchFamily="34" charset="0"/>
                <a:cs typeface="Calibri" panose="020F0502020204030204" pitchFamily="34" charset="0"/>
              </a:rPr>
              <a:t>Benzaldehyde </a:t>
            </a:r>
            <a:endParaRPr lang="en-GB" sz="1400" spc="32" dirty="0">
              <a:latin typeface="Calibri" panose="020F0502020204030204" pitchFamily="34" charset="0"/>
              <a:ea typeface="Calibri" panose="020F0502020204030204" pitchFamily="34" charset="0"/>
              <a:cs typeface="Calibri" panose="020F0502020204030204" pitchFamily="34" charset="0"/>
            </a:endParaRPr>
          </a:p>
          <a:p>
            <a:pPr marL="53138" marR="2156743">
              <a:spcBef>
                <a:spcPts val="159"/>
              </a:spcBef>
            </a:pPr>
            <a:r>
              <a:rPr sz="1400" dirty="0">
                <a:latin typeface="Calibri" panose="020F0502020204030204" pitchFamily="34" charset="0"/>
                <a:ea typeface="Calibri" panose="020F0502020204030204" pitchFamily="34" charset="0"/>
                <a:cs typeface="Calibri" panose="020F0502020204030204" pitchFamily="34" charset="0"/>
              </a:rPr>
              <a:t>Benzyl</a:t>
            </a:r>
            <a:r>
              <a:rPr sz="1400" spc="182" dirty="0">
                <a:latin typeface="Calibri" panose="020F0502020204030204" pitchFamily="34" charset="0"/>
                <a:ea typeface="Calibri" panose="020F0502020204030204" pitchFamily="34" charset="0"/>
                <a:cs typeface="Calibri" panose="020F0502020204030204" pitchFamily="34" charset="0"/>
              </a:rPr>
              <a:t> </a:t>
            </a:r>
            <a:r>
              <a:rPr sz="1400" spc="41" dirty="0">
                <a:latin typeface="Calibri" panose="020F0502020204030204" pitchFamily="34" charset="0"/>
                <a:ea typeface="Calibri" panose="020F0502020204030204" pitchFamily="34" charset="0"/>
                <a:cs typeface="Calibri" panose="020F0502020204030204" pitchFamily="34" charset="0"/>
              </a:rPr>
              <a:t>Acetate</a:t>
            </a:r>
            <a:endParaRPr lang="en-GB" sz="1400" spc="41" dirty="0">
              <a:latin typeface="Calibri" panose="020F0502020204030204" pitchFamily="34" charset="0"/>
              <a:ea typeface="Calibri" panose="020F0502020204030204" pitchFamily="34" charset="0"/>
              <a:cs typeface="Calibri" panose="020F0502020204030204" pitchFamily="34" charset="0"/>
            </a:endParaRPr>
          </a:p>
          <a:p>
            <a:pPr marL="53138" marR="2156743">
              <a:spcBef>
                <a:spcPts val="159"/>
              </a:spcBef>
            </a:pPr>
            <a:r>
              <a:rPr sz="1400" dirty="0">
                <a:latin typeface="Calibri" panose="020F0502020204030204" pitchFamily="34" charset="0"/>
                <a:ea typeface="Calibri" panose="020F0502020204030204" pitchFamily="34" charset="0"/>
                <a:cs typeface="Calibri" panose="020F0502020204030204" pitchFamily="34" charset="0"/>
              </a:rPr>
              <a:t>Benzyl</a:t>
            </a:r>
            <a:r>
              <a:rPr sz="1400" spc="64" dirty="0">
                <a:latin typeface="Calibri" panose="020F0502020204030204" pitchFamily="34" charset="0"/>
                <a:ea typeface="Calibri" panose="020F0502020204030204" pitchFamily="34" charset="0"/>
                <a:cs typeface="Calibri" panose="020F0502020204030204" pitchFamily="34" charset="0"/>
              </a:rPr>
              <a:t> </a:t>
            </a:r>
            <a:r>
              <a:rPr sz="1400" spc="59" dirty="0">
                <a:latin typeface="Calibri" panose="020F0502020204030204" pitchFamily="34" charset="0"/>
                <a:ea typeface="Calibri" panose="020F0502020204030204" pitchFamily="34" charset="0"/>
                <a:cs typeface="Calibri" panose="020F0502020204030204" pitchFamily="34" charset="0"/>
              </a:rPr>
              <a:t>Alcohol</a:t>
            </a:r>
            <a:r>
              <a:rPr sz="1400" spc="64"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(Tech</a:t>
            </a:r>
            <a:r>
              <a:rPr sz="1400" spc="64"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&amp;</a:t>
            </a:r>
            <a:r>
              <a:rPr sz="1400" spc="64"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Food</a:t>
            </a:r>
            <a:r>
              <a:rPr sz="1400" spc="64"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Grade)</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1873144"/>
            <a:r>
              <a:rPr sz="1400" dirty="0">
                <a:latin typeface="Calibri" panose="020F0502020204030204" pitchFamily="34" charset="0"/>
                <a:ea typeface="Calibri" panose="020F0502020204030204" pitchFamily="34" charset="0"/>
                <a:cs typeface="Calibri" panose="020F0502020204030204" pitchFamily="34" charset="0"/>
              </a:rPr>
              <a:t>Benzyl</a:t>
            </a:r>
            <a:r>
              <a:rPr sz="1400" spc="182"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Benzoate </a:t>
            </a:r>
            <a:endParaRPr lang="en-GB" sz="1400" spc="-9" dirty="0">
              <a:latin typeface="Calibri" panose="020F0502020204030204" pitchFamily="34" charset="0"/>
              <a:ea typeface="Calibri" panose="020F0502020204030204" pitchFamily="34" charset="0"/>
              <a:cs typeface="Calibri" panose="020F0502020204030204" pitchFamily="34" charset="0"/>
            </a:endParaRPr>
          </a:p>
          <a:p>
            <a:pPr marL="53138" marR="1873144"/>
            <a:r>
              <a:rPr sz="1400" dirty="0">
                <a:latin typeface="Calibri" panose="020F0502020204030204" pitchFamily="34" charset="0"/>
                <a:ea typeface="Calibri" panose="020F0502020204030204" pitchFamily="34" charset="0"/>
                <a:cs typeface="Calibri" panose="020F0502020204030204" pitchFamily="34" charset="0"/>
              </a:rPr>
              <a:t>Benzyl</a:t>
            </a:r>
            <a:r>
              <a:rPr sz="1400" spc="182"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Silicate</a:t>
            </a:r>
            <a:endParaRPr lang="en-GB" sz="1400" spc="-9" dirty="0">
              <a:latin typeface="Calibri" panose="020F0502020204030204" pitchFamily="34" charset="0"/>
              <a:ea typeface="Calibri" panose="020F0502020204030204" pitchFamily="34" charset="0"/>
              <a:cs typeface="Calibri" panose="020F0502020204030204" pitchFamily="34" charset="0"/>
            </a:endParaRPr>
          </a:p>
          <a:p>
            <a:pPr marL="53138" marR="1873144"/>
            <a:r>
              <a:rPr sz="1400" spc="45" dirty="0">
                <a:latin typeface="Calibri" panose="020F0502020204030204" pitchFamily="34" charset="0"/>
                <a:ea typeface="Calibri" panose="020F0502020204030204" pitchFamily="34" charset="0"/>
                <a:cs typeface="Calibri" panose="020F0502020204030204" pitchFamily="34" charset="0"/>
              </a:rPr>
              <a:t>Cinnamic</a:t>
            </a:r>
            <a:r>
              <a:rPr sz="1400" spc="-36" dirty="0">
                <a:latin typeface="Calibri" panose="020F0502020204030204" pitchFamily="34" charset="0"/>
                <a:ea typeface="Calibri" panose="020F0502020204030204" pitchFamily="34" charset="0"/>
                <a:cs typeface="Calibri" panose="020F0502020204030204" pitchFamily="34" charset="0"/>
              </a:rPr>
              <a:t> </a:t>
            </a:r>
            <a:r>
              <a:rPr sz="1400" spc="45" dirty="0">
                <a:latin typeface="Calibri" panose="020F0502020204030204" pitchFamily="34" charset="0"/>
                <a:ea typeface="Calibri" panose="020F0502020204030204" pitchFamily="34" charset="0"/>
                <a:cs typeface="Calibri" panose="020F0502020204030204" pitchFamily="34" charset="0"/>
              </a:rPr>
              <a:t>Alcohol </a:t>
            </a:r>
            <a:endParaRPr lang="en-GB" sz="1400" spc="45" dirty="0">
              <a:latin typeface="Calibri" panose="020F0502020204030204" pitchFamily="34" charset="0"/>
              <a:ea typeface="Calibri" panose="020F0502020204030204" pitchFamily="34" charset="0"/>
              <a:cs typeface="Calibri" panose="020F0502020204030204" pitchFamily="34" charset="0"/>
            </a:endParaRPr>
          </a:p>
          <a:p>
            <a:pPr marL="53138" marR="1873144"/>
            <a:r>
              <a:rPr sz="1400" spc="45" dirty="0">
                <a:latin typeface="Calibri" panose="020F0502020204030204" pitchFamily="34" charset="0"/>
                <a:ea typeface="Calibri" panose="020F0502020204030204" pitchFamily="34" charset="0"/>
                <a:cs typeface="Calibri" panose="020F0502020204030204" pitchFamily="34" charset="0"/>
              </a:rPr>
              <a:t>Cinnamic</a:t>
            </a:r>
            <a:r>
              <a:rPr sz="1400" spc="-36" dirty="0">
                <a:latin typeface="Calibri" panose="020F0502020204030204" pitchFamily="34" charset="0"/>
                <a:ea typeface="Calibri" panose="020F0502020204030204" pitchFamily="34" charset="0"/>
                <a:cs typeface="Calibri" panose="020F0502020204030204" pitchFamily="34" charset="0"/>
              </a:rPr>
              <a:t> </a:t>
            </a:r>
            <a:r>
              <a:rPr sz="1400" spc="41" dirty="0">
                <a:latin typeface="Calibri" panose="020F0502020204030204" pitchFamily="34" charset="0"/>
                <a:ea typeface="Calibri" panose="020F0502020204030204" pitchFamily="34" charset="0"/>
                <a:cs typeface="Calibri" panose="020F0502020204030204" pitchFamily="34" charset="0"/>
              </a:rPr>
              <a:t>Aldehyde</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1379877"/>
            <a:r>
              <a:rPr sz="1400" spc="9" dirty="0">
                <a:latin typeface="Calibri" panose="020F0502020204030204" pitchFamily="34" charset="0"/>
                <a:ea typeface="Calibri" panose="020F0502020204030204" pitchFamily="34" charset="0"/>
                <a:cs typeface="Calibri" panose="020F0502020204030204" pitchFamily="34" charset="0"/>
              </a:rPr>
              <a:t>Phenoxy</a:t>
            </a:r>
            <a:r>
              <a:rPr sz="1400" spc="50" dirty="0">
                <a:latin typeface="Calibri" panose="020F0502020204030204" pitchFamily="34" charset="0"/>
                <a:ea typeface="Calibri" panose="020F0502020204030204" pitchFamily="34" charset="0"/>
                <a:cs typeface="Calibri" panose="020F0502020204030204" pitchFamily="34" charset="0"/>
              </a:rPr>
              <a:t> </a:t>
            </a:r>
            <a:r>
              <a:rPr sz="1400" spc="55" dirty="0">
                <a:latin typeface="Calibri" panose="020F0502020204030204" pitchFamily="34" charset="0"/>
                <a:ea typeface="Calibri" panose="020F0502020204030204" pitchFamily="34" charset="0"/>
                <a:cs typeface="Calibri" panose="020F0502020204030204" pitchFamily="34" charset="0"/>
              </a:rPr>
              <a:t>Ethyl</a:t>
            </a:r>
            <a:r>
              <a:rPr sz="1400" spc="50"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Iso</a:t>
            </a:r>
            <a:r>
              <a:rPr sz="1400" spc="55"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Butyrate </a:t>
            </a:r>
            <a:endParaRPr lang="en-GB" sz="1400" spc="50" dirty="0">
              <a:latin typeface="Calibri" panose="020F0502020204030204" pitchFamily="34" charset="0"/>
              <a:ea typeface="Calibri" panose="020F0502020204030204" pitchFamily="34" charset="0"/>
              <a:cs typeface="Calibri" panose="020F0502020204030204" pitchFamily="34" charset="0"/>
            </a:endParaRPr>
          </a:p>
          <a:p>
            <a:pPr marL="53138" marR="1379877"/>
            <a:r>
              <a:rPr sz="1400" spc="45" dirty="0">
                <a:latin typeface="Calibri" panose="020F0502020204030204" pitchFamily="34" charset="0"/>
                <a:ea typeface="Calibri" panose="020F0502020204030204" pitchFamily="34" charset="0"/>
                <a:cs typeface="Calibri" panose="020F0502020204030204" pitchFamily="34" charset="0"/>
              </a:rPr>
              <a:t>Phenyl</a:t>
            </a:r>
            <a:r>
              <a:rPr sz="1400" spc="-23" dirty="0">
                <a:latin typeface="Calibri" panose="020F0502020204030204" pitchFamily="34" charset="0"/>
                <a:ea typeface="Calibri" panose="020F0502020204030204" pitchFamily="34" charset="0"/>
                <a:cs typeface="Calibri" panose="020F0502020204030204" pitchFamily="34" charset="0"/>
              </a:rPr>
              <a:t> </a:t>
            </a:r>
            <a:r>
              <a:rPr sz="1400" spc="55" dirty="0">
                <a:latin typeface="Calibri" panose="020F0502020204030204" pitchFamily="34" charset="0"/>
                <a:ea typeface="Calibri" panose="020F0502020204030204" pitchFamily="34" charset="0"/>
                <a:cs typeface="Calibri" panose="020F0502020204030204" pitchFamily="34" charset="0"/>
              </a:rPr>
              <a:t>Ethyl</a:t>
            </a:r>
            <a:r>
              <a:rPr sz="1400" spc="-23" dirty="0">
                <a:latin typeface="Calibri" panose="020F0502020204030204" pitchFamily="34" charset="0"/>
                <a:ea typeface="Calibri" panose="020F0502020204030204" pitchFamily="34" charset="0"/>
                <a:cs typeface="Calibri" panose="020F0502020204030204" pitchFamily="34" charset="0"/>
              </a:rPr>
              <a:t> </a:t>
            </a:r>
            <a:r>
              <a:rPr sz="1400" spc="41" dirty="0">
                <a:latin typeface="Calibri" panose="020F0502020204030204" pitchFamily="34" charset="0"/>
                <a:ea typeface="Calibri" panose="020F0502020204030204" pitchFamily="34" charset="0"/>
                <a:cs typeface="Calibri" panose="020F0502020204030204" pitchFamily="34" charset="0"/>
              </a:rPr>
              <a:t>Acetate</a:t>
            </a:r>
            <a:endParaRPr lang="en-GB" sz="1400" spc="41" dirty="0">
              <a:latin typeface="Calibri" panose="020F0502020204030204" pitchFamily="34" charset="0"/>
              <a:ea typeface="Calibri" panose="020F0502020204030204" pitchFamily="34" charset="0"/>
              <a:cs typeface="Calibri" panose="020F0502020204030204" pitchFamily="34" charset="0"/>
            </a:endParaRPr>
          </a:p>
          <a:p>
            <a:pPr marL="53138" marR="1379877"/>
            <a:r>
              <a:rPr sz="1400" spc="45" dirty="0">
                <a:latin typeface="Calibri" panose="020F0502020204030204" pitchFamily="34" charset="0"/>
                <a:ea typeface="Calibri" panose="020F0502020204030204" pitchFamily="34" charset="0"/>
                <a:cs typeface="Calibri" panose="020F0502020204030204" pitchFamily="34" charset="0"/>
              </a:rPr>
              <a:t>Phenyl</a:t>
            </a:r>
            <a:r>
              <a:rPr sz="1400" spc="-23" dirty="0">
                <a:latin typeface="Calibri" panose="020F0502020204030204" pitchFamily="34" charset="0"/>
                <a:ea typeface="Calibri" panose="020F0502020204030204" pitchFamily="34" charset="0"/>
                <a:cs typeface="Calibri" panose="020F0502020204030204" pitchFamily="34" charset="0"/>
              </a:rPr>
              <a:t> </a:t>
            </a:r>
            <a:r>
              <a:rPr sz="1400" spc="55" dirty="0">
                <a:latin typeface="Calibri" panose="020F0502020204030204" pitchFamily="34" charset="0"/>
                <a:ea typeface="Calibri" panose="020F0502020204030204" pitchFamily="34" charset="0"/>
                <a:cs typeface="Calibri" panose="020F0502020204030204" pitchFamily="34" charset="0"/>
              </a:rPr>
              <a:t>Ethyl</a:t>
            </a:r>
            <a:r>
              <a:rPr sz="1400" spc="-23"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Alcohol </a:t>
            </a:r>
            <a:endParaRPr lang="en-GB" sz="1400" spc="50" dirty="0">
              <a:latin typeface="Calibri" panose="020F0502020204030204" pitchFamily="34" charset="0"/>
              <a:ea typeface="Calibri" panose="020F0502020204030204" pitchFamily="34" charset="0"/>
              <a:cs typeface="Calibri" panose="020F0502020204030204" pitchFamily="34" charset="0"/>
            </a:endParaRPr>
          </a:p>
          <a:p>
            <a:pPr marL="53138" marR="1379877"/>
            <a:r>
              <a:rPr sz="1400" spc="45" dirty="0">
                <a:latin typeface="Calibri" panose="020F0502020204030204" pitchFamily="34" charset="0"/>
                <a:ea typeface="Calibri" panose="020F0502020204030204" pitchFamily="34" charset="0"/>
                <a:cs typeface="Calibri" panose="020F0502020204030204" pitchFamily="34" charset="0"/>
              </a:rPr>
              <a:t>Phenyl</a:t>
            </a:r>
            <a:r>
              <a:rPr sz="1400" spc="-27" dirty="0">
                <a:latin typeface="Calibri" panose="020F0502020204030204" pitchFamily="34" charset="0"/>
                <a:ea typeface="Calibri" panose="020F0502020204030204" pitchFamily="34" charset="0"/>
                <a:cs typeface="Calibri" panose="020F0502020204030204" pitchFamily="34" charset="0"/>
              </a:rPr>
              <a:t> </a:t>
            </a:r>
            <a:r>
              <a:rPr sz="1400" spc="55" dirty="0">
                <a:latin typeface="Calibri" panose="020F0502020204030204" pitchFamily="34" charset="0"/>
                <a:ea typeface="Calibri" panose="020F0502020204030204" pitchFamily="34" charset="0"/>
                <a:cs typeface="Calibri" panose="020F0502020204030204" pitchFamily="34" charset="0"/>
              </a:rPr>
              <a:t>Ethyl</a:t>
            </a:r>
            <a:r>
              <a:rPr sz="1400" spc="-27" dirty="0">
                <a:latin typeface="Calibri" panose="020F0502020204030204" pitchFamily="34" charset="0"/>
                <a:ea typeface="Calibri" panose="020F0502020204030204" pitchFamily="34" charset="0"/>
                <a:cs typeface="Calibri" panose="020F0502020204030204" pitchFamily="34" charset="0"/>
              </a:rPr>
              <a:t> </a:t>
            </a:r>
            <a:r>
              <a:rPr sz="1400" spc="73" dirty="0">
                <a:latin typeface="Calibri" panose="020F0502020204030204" pitchFamily="34" charset="0"/>
                <a:ea typeface="Calibri" panose="020F0502020204030204" pitchFamily="34" charset="0"/>
                <a:cs typeface="Calibri" panose="020F0502020204030204" pitchFamily="34" charset="0"/>
              </a:rPr>
              <a:t>Methyl</a:t>
            </a:r>
            <a:r>
              <a:rPr sz="1400" spc="-27" dirty="0">
                <a:latin typeface="Calibri" panose="020F0502020204030204" pitchFamily="34" charset="0"/>
                <a:ea typeface="Calibri" panose="020F0502020204030204" pitchFamily="34" charset="0"/>
                <a:cs typeface="Calibri" panose="020F0502020204030204" pitchFamily="34" charset="0"/>
              </a:rPr>
              <a:t> </a:t>
            </a:r>
            <a:r>
              <a:rPr sz="1400" spc="27" dirty="0">
                <a:latin typeface="Calibri" panose="020F0502020204030204" pitchFamily="34" charset="0"/>
                <a:ea typeface="Calibri" panose="020F0502020204030204" pitchFamily="34" charset="0"/>
                <a:cs typeface="Calibri" panose="020F0502020204030204" pitchFamily="34" charset="0"/>
              </a:rPr>
              <a:t>Ether</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1299591"/>
            <a:r>
              <a:rPr sz="1400" spc="45" dirty="0">
                <a:latin typeface="Calibri" panose="020F0502020204030204" pitchFamily="34" charset="0"/>
                <a:ea typeface="Calibri" panose="020F0502020204030204" pitchFamily="34" charset="0"/>
                <a:cs typeface="Calibri" panose="020F0502020204030204" pitchFamily="34" charset="0"/>
              </a:rPr>
              <a:t>Phenyl</a:t>
            </a:r>
            <a:r>
              <a:rPr sz="1400" spc="-23" dirty="0">
                <a:latin typeface="Calibri" panose="020F0502020204030204" pitchFamily="34" charset="0"/>
                <a:ea typeface="Calibri" panose="020F0502020204030204" pitchFamily="34" charset="0"/>
                <a:cs typeface="Calibri" panose="020F0502020204030204" pitchFamily="34" charset="0"/>
              </a:rPr>
              <a:t> </a:t>
            </a:r>
            <a:r>
              <a:rPr sz="1400" spc="55" dirty="0">
                <a:latin typeface="Calibri" panose="020F0502020204030204" pitchFamily="34" charset="0"/>
                <a:ea typeface="Calibri" panose="020F0502020204030204" pitchFamily="34" charset="0"/>
                <a:cs typeface="Calibri" panose="020F0502020204030204" pitchFamily="34" charset="0"/>
              </a:rPr>
              <a:t>Ethyl</a:t>
            </a:r>
            <a:r>
              <a:rPr sz="1400" spc="-23" dirty="0">
                <a:latin typeface="Calibri" panose="020F0502020204030204" pitchFamily="34" charset="0"/>
                <a:ea typeface="Calibri" panose="020F0502020204030204" pitchFamily="34" charset="0"/>
                <a:cs typeface="Calibri" panose="020F0502020204030204" pitchFamily="34" charset="0"/>
              </a:rPr>
              <a:t> </a:t>
            </a:r>
            <a:r>
              <a:rPr sz="1400" spc="45" dirty="0">
                <a:latin typeface="Calibri" panose="020F0502020204030204" pitchFamily="34" charset="0"/>
                <a:ea typeface="Calibri" panose="020F0502020204030204" pitchFamily="34" charset="0"/>
                <a:cs typeface="Calibri" panose="020F0502020204030204" pitchFamily="34" charset="0"/>
              </a:rPr>
              <a:t>Phenyl</a:t>
            </a:r>
            <a:r>
              <a:rPr sz="1400" spc="-23" dirty="0">
                <a:latin typeface="Calibri" panose="020F0502020204030204" pitchFamily="34" charset="0"/>
                <a:ea typeface="Calibri" panose="020F0502020204030204" pitchFamily="34" charset="0"/>
                <a:cs typeface="Calibri" panose="020F0502020204030204" pitchFamily="34" charset="0"/>
              </a:rPr>
              <a:t> </a:t>
            </a:r>
            <a:r>
              <a:rPr sz="1400" spc="41" dirty="0">
                <a:latin typeface="Calibri" panose="020F0502020204030204" pitchFamily="34" charset="0"/>
                <a:ea typeface="Calibri" panose="020F0502020204030204" pitchFamily="34" charset="0"/>
                <a:cs typeface="Calibri" panose="020F0502020204030204" pitchFamily="34" charset="0"/>
              </a:rPr>
              <a:t>Acetate</a:t>
            </a:r>
            <a:endParaRPr lang="en-GB" sz="1400" spc="41" dirty="0">
              <a:latin typeface="Calibri" panose="020F0502020204030204" pitchFamily="34" charset="0"/>
              <a:ea typeface="Calibri" panose="020F0502020204030204" pitchFamily="34" charset="0"/>
              <a:cs typeface="Calibri" panose="020F0502020204030204" pitchFamily="34" charset="0"/>
            </a:endParaRPr>
          </a:p>
          <a:p>
            <a:pPr marL="53138" marR="1299591"/>
            <a:r>
              <a:rPr sz="1400" dirty="0">
                <a:latin typeface="Calibri" panose="020F0502020204030204" pitchFamily="34" charset="0"/>
                <a:ea typeface="Calibri" panose="020F0502020204030204" pitchFamily="34" charset="0"/>
                <a:cs typeface="Calibri" panose="020F0502020204030204" pitchFamily="34" charset="0"/>
              </a:rPr>
              <a:t>Pine</a:t>
            </a:r>
            <a:r>
              <a:rPr sz="1400" spc="86" dirty="0">
                <a:latin typeface="Calibri" panose="020F0502020204030204" pitchFamily="34" charset="0"/>
                <a:ea typeface="Calibri" panose="020F0502020204030204" pitchFamily="34" charset="0"/>
                <a:cs typeface="Calibri" panose="020F0502020204030204" pitchFamily="34" charset="0"/>
              </a:rPr>
              <a:t> </a:t>
            </a:r>
            <a:r>
              <a:rPr sz="1400" spc="-23" dirty="0">
                <a:latin typeface="Calibri" panose="020F0502020204030204" pitchFamily="34" charset="0"/>
                <a:ea typeface="Calibri" panose="020F0502020204030204" pitchFamily="34" charset="0"/>
                <a:cs typeface="Calibri" panose="020F0502020204030204" pitchFamily="34" charset="0"/>
              </a:rPr>
              <a:t>Oil</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2049888"/>
            <a:r>
              <a:rPr sz="1400" spc="55" dirty="0" err="1">
                <a:latin typeface="Calibri" panose="020F0502020204030204" pitchFamily="34" charset="0"/>
                <a:ea typeface="Calibri" panose="020F0502020204030204" pitchFamily="34" charset="0"/>
                <a:cs typeface="Calibri" panose="020F0502020204030204" pitchFamily="34" charset="0"/>
              </a:rPr>
              <a:t>Styrallyl</a:t>
            </a:r>
            <a:r>
              <a:rPr sz="1400" dirty="0">
                <a:latin typeface="Calibri" panose="020F0502020204030204" pitchFamily="34" charset="0"/>
                <a:ea typeface="Calibri" panose="020F0502020204030204" pitchFamily="34" charset="0"/>
                <a:cs typeface="Calibri" panose="020F0502020204030204" pitchFamily="34" charset="0"/>
              </a:rPr>
              <a:t> </a:t>
            </a:r>
            <a:r>
              <a:rPr sz="1400" spc="41" dirty="0">
                <a:latin typeface="Calibri" panose="020F0502020204030204" pitchFamily="34" charset="0"/>
                <a:ea typeface="Calibri" panose="020F0502020204030204" pitchFamily="34" charset="0"/>
                <a:cs typeface="Calibri" panose="020F0502020204030204" pitchFamily="34" charset="0"/>
              </a:rPr>
              <a:t>Acetate</a:t>
            </a:r>
            <a:endParaRPr lang="en-GB" sz="1400" spc="41" dirty="0">
              <a:latin typeface="Calibri" panose="020F0502020204030204" pitchFamily="34" charset="0"/>
              <a:ea typeface="Calibri" panose="020F0502020204030204" pitchFamily="34" charset="0"/>
              <a:cs typeface="Calibri" panose="020F0502020204030204" pitchFamily="34" charset="0"/>
            </a:endParaRPr>
          </a:p>
          <a:p>
            <a:pPr marL="53138" marR="2049888"/>
            <a:r>
              <a:rPr sz="1400" spc="45" dirty="0">
                <a:latin typeface="Calibri" panose="020F0502020204030204" pitchFamily="34" charset="0"/>
                <a:ea typeface="Calibri" panose="020F0502020204030204" pitchFamily="34" charset="0"/>
                <a:cs typeface="Calibri" panose="020F0502020204030204" pitchFamily="34" charset="0"/>
              </a:rPr>
              <a:t>Styrene</a:t>
            </a:r>
            <a:r>
              <a:rPr sz="1400" spc="-32"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Oxide</a:t>
            </a:r>
            <a:endParaRPr lang="en-GB" sz="1400" spc="-9" dirty="0">
              <a:latin typeface="Calibri" panose="020F0502020204030204" pitchFamily="34" charset="0"/>
              <a:ea typeface="Calibri" panose="020F0502020204030204" pitchFamily="34" charset="0"/>
              <a:cs typeface="Calibri" panose="020F0502020204030204" pitchFamily="34" charset="0"/>
            </a:endParaRPr>
          </a:p>
          <a:p>
            <a:pPr marL="53138" marR="2049888"/>
            <a:r>
              <a:rPr sz="1400" spc="36" dirty="0">
                <a:latin typeface="Calibri" panose="020F0502020204030204" pitchFamily="34" charset="0"/>
                <a:ea typeface="Calibri" panose="020F0502020204030204" pitchFamily="34" charset="0"/>
                <a:cs typeface="Calibri" panose="020F0502020204030204" pitchFamily="34" charset="0"/>
              </a:rPr>
              <a:t>Terpineol </a:t>
            </a:r>
            <a:endParaRPr lang="en-GB" sz="1400" spc="36" dirty="0">
              <a:latin typeface="Calibri" panose="020F0502020204030204" pitchFamily="34" charset="0"/>
              <a:ea typeface="Calibri" panose="020F0502020204030204" pitchFamily="34" charset="0"/>
              <a:cs typeface="Calibri" panose="020F0502020204030204" pitchFamily="34" charset="0"/>
            </a:endParaRPr>
          </a:p>
          <a:p>
            <a:pPr marL="53138" marR="2049888"/>
            <a:r>
              <a:rPr sz="1400" spc="50" dirty="0" err="1">
                <a:latin typeface="Calibri" panose="020F0502020204030204" pitchFamily="34" charset="0"/>
                <a:ea typeface="Calibri" panose="020F0502020204030204" pitchFamily="34" charset="0"/>
                <a:cs typeface="Calibri" panose="020F0502020204030204" pitchFamily="34" charset="0"/>
              </a:rPr>
              <a:t>Terpinyl</a:t>
            </a:r>
            <a:r>
              <a:rPr sz="1400" spc="-14" dirty="0">
                <a:latin typeface="Calibri" panose="020F0502020204030204" pitchFamily="34" charset="0"/>
                <a:ea typeface="Calibri" panose="020F0502020204030204" pitchFamily="34" charset="0"/>
                <a:cs typeface="Calibri" panose="020F0502020204030204" pitchFamily="34" charset="0"/>
              </a:rPr>
              <a:t> </a:t>
            </a:r>
            <a:r>
              <a:rPr sz="1400" spc="41" dirty="0">
                <a:latin typeface="Calibri" panose="020F0502020204030204" pitchFamily="34" charset="0"/>
                <a:ea typeface="Calibri" panose="020F0502020204030204" pitchFamily="34" charset="0"/>
                <a:cs typeface="Calibri" panose="020F0502020204030204" pitchFamily="34" charset="0"/>
              </a:rPr>
              <a:t>Acetate </a:t>
            </a:r>
            <a:endParaRPr lang="en-GB" sz="1400" spc="41" dirty="0">
              <a:latin typeface="Calibri" panose="020F0502020204030204" pitchFamily="34" charset="0"/>
              <a:ea typeface="Calibri" panose="020F0502020204030204" pitchFamily="34" charset="0"/>
              <a:cs typeface="Calibri" panose="020F0502020204030204" pitchFamily="34" charset="0"/>
            </a:endParaRPr>
          </a:p>
          <a:p>
            <a:pPr marL="53138" marR="2049888"/>
            <a:r>
              <a:rPr sz="1400" spc="36" dirty="0">
                <a:latin typeface="Calibri" panose="020F0502020204030204" pitchFamily="34" charset="0"/>
                <a:ea typeface="Calibri" panose="020F0502020204030204" pitchFamily="34" charset="0"/>
                <a:cs typeface="Calibri" panose="020F0502020204030204" pitchFamily="34" charset="0"/>
              </a:rPr>
              <a:t>Triacetin</a:t>
            </a:r>
            <a:endParaRPr lang="en-GB" sz="1400" spc="36" dirty="0">
              <a:latin typeface="Calibri" panose="020F0502020204030204" pitchFamily="34" charset="0"/>
              <a:ea typeface="Calibri" panose="020F0502020204030204" pitchFamily="34" charset="0"/>
              <a:cs typeface="Calibri" panose="020F0502020204030204" pitchFamily="34" charset="0"/>
            </a:endParaRPr>
          </a:p>
          <a:p>
            <a:pPr marL="53138" marR="2049888"/>
            <a:r>
              <a:rPr sz="1400" spc="50" dirty="0">
                <a:latin typeface="Calibri" panose="020F0502020204030204" pitchFamily="34" charset="0"/>
                <a:ea typeface="Calibri" panose="020F0502020204030204" pitchFamily="34" charset="0"/>
                <a:cs typeface="Calibri" panose="020F0502020204030204" pitchFamily="34" charset="0"/>
              </a:rPr>
              <a:t>Triethanolamine</a:t>
            </a:r>
            <a:r>
              <a:rPr sz="1400" spc="-32"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(TEA)</a:t>
            </a:r>
            <a:endParaRPr sz="1400" dirty="0">
              <a:latin typeface="Calibri" panose="020F0502020204030204" pitchFamily="34" charset="0"/>
              <a:ea typeface="Calibri" panose="020F0502020204030204" pitchFamily="34" charset="0"/>
              <a:cs typeface="Calibri" panose="020F0502020204030204" pitchFamily="34" charset="0"/>
            </a:endParaRPr>
          </a:p>
        </p:txBody>
      </p:sp>
      <p:sp>
        <p:nvSpPr>
          <p:cNvPr id="4" name="object 4"/>
          <p:cNvSpPr/>
          <p:nvPr/>
        </p:nvSpPr>
        <p:spPr>
          <a:xfrm>
            <a:off x="495575" y="1598740"/>
            <a:ext cx="3193533" cy="7733960"/>
          </a:xfrm>
          <a:custGeom>
            <a:avLst/>
            <a:gdLst/>
            <a:ahLst/>
            <a:cxnLst/>
            <a:rect l="l" t="t" r="r" b="b"/>
            <a:pathLst>
              <a:path w="3510915" h="9235440">
                <a:moveTo>
                  <a:pt x="3926" y="3926"/>
                </a:moveTo>
                <a:lnTo>
                  <a:pt x="3926" y="9231156"/>
                </a:lnTo>
              </a:path>
              <a:path w="3510915" h="9235440">
                <a:moveTo>
                  <a:pt x="3506560" y="3926"/>
                </a:moveTo>
                <a:lnTo>
                  <a:pt x="3506560" y="9231156"/>
                </a:lnTo>
              </a:path>
              <a:path w="3510915" h="9235440">
                <a:moveTo>
                  <a:pt x="0" y="0"/>
                </a:moveTo>
                <a:lnTo>
                  <a:pt x="3510486" y="0"/>
                </a:lnTo>
              </a:path>
              <a:path w="3510915" h="9235440">
                <a:moveTo>
                  <a:pt x="0" y="9235082"/>
                </a:moveTo>
                <a:lnTo>
                  <a:pt x="3510486" y="9235082"/>
                </a:lnTo>
              </a:path>
            </a:pathLst>
          </a:custGeom>
          <a:ln w="7852">
            <a:solidFill>
              <a:srgbClr val="000000"/>
            </a:solidFill>
          </a:ln>
        </p:spPr>
        <p:txBody>
          <a:bodyPr wrap="square" lIns="0" tIns="0" rIns="0" bIns="0" rtlCol="0"/>
          <a:lstStyle/>
          <a:p>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5" name="object 5"/>
          <p:cNvSpPr txBox="1"/>
          <p:nvPr/>
        </p:nvSpPr>
        <p:spPr>
          <a:xfrm>
            <a:off x="3985245" y="1598631"/>
            <a:ext cx="3186024" cy="276100"/>
          </a:xfrm>
          <a:prstGeom prst="rect">
            <a:avLst/>
          </a:prstGeom>
          <a:solidFill>
            <a:srgbClr val="FFBD58"/>
          </a:solidFill>
        </p:spPr>
        <p:txBody>
          <a:bodyPr vert="horz" wrap="square" lIns="0" tIns="60070" rIns="0" bIns="0" rtlCol="0">
            <a:spAutoFit/>
          </a:bodyPr>
          <a:lstStyle/>
          <a:p>
            <a:pPr marL="56604">
              <a:spcBef>
                <a:spcPts val="473"/>
              </a:spcBef>
            </a:pPr>
            <a:r>
              <a:rPr sz="1400" spc="-68" dirty="0">
                <a:latin typeface="Calibri" panose="020F0502020204030204" pitchFamily="34" charset="0"/>
                <a:ea typeface="Calibri" panose="020F0502020204030204" pitchFamily="34" charset="0"/>
                <a:cs typeface="Calibri" panose="020F0502020204030204" pitchFamily="34" charset="0"/>
              </a:rPr>
              <a:t>Personal</a:t>
            </a:r>
            <a:r>
              <a:rPr sz="1400" spc="-77" dirty="0">
                <a:latin typeface="Calibri" panose="020F0502020204030204" pitchFamily="34" charset="0"/>
                <a:ea typeface="Calibri" panose="020F0502020204030204" pitchFamily="34" charset="0"/>
                <a:cs typeface="Calibri" panose="020F0502020204030204" pitchFamily="34" charset="0"/>
              </a:rPr>
              <a:t> </a:t>
            </a:r>
            <a:r>
              <a:rPr sz="1400" spc="-82" dirty="0">
                <a:latin typeface="Calibri" panose="020F0502020204030204" pitchFamily="34" charset="0"/>
                <a:ea typeface="Calibri" panose="020F0502020204030204" pitchFamily="34" charset="0"/>
                <a:cs typeface="Calibri" panose="020F0502020204030204" pitchFamily="34" charset="0"/>
              </a:rPr>
              <a:t>Care </a:t>
            </a:r>
            <a:r>
              <a:rPr sz="1400" spc="-236" dirty="0">
                <a:latin typeface="Calibri" panose="020F0502020204030204" pitchFamily="34" charset="0"/>
                <a:ea typeface="Calibri" panose="020F0502020204030204" pitchFamily="34" charset="0"/>
                <a:cs typeface="Calibri" panose="020F0502020204030204" pitchFamily="34" charset="0"/>
              </a:rPr>
              <a:t>&amp;</a:t>
            </a:r>
            <a:r>
              <a:rPr sz="1400" spc="-77"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Cosmetics</a:t>
            </a:r>
            <a:endParaRPr sz="1400" dirty="0">
              <a:latin typeface="Calibri" panose="020F0502020204030204" pitchFamily="34" charset="0"/>
              <a:ea typeface="Calibri" panose="020F0502020204030204" pitchFamily="34" charset="0"/>
              <a:cs typeface="Calibri" panose="020F0502020204030204" pitchFamily="34" charset="0"/>
            </a:endParaRPr>
          </a:p>
        </p:txBody>
      </p:sp>
      <p:sp>
        <p:nvSpPr>
          <p:cNvPr id="6" name="object 6"/>
          <p:cNvSpPr txBox="1"/>
          <p:nvPr/>
        </p:nvSpPr>
        <p:spPr>
          <a:xfrm>
            <a:off x="3988816" y="1946670"/>
            <a:ext cx="4887635" cy="1317150"/>
          </a:xfrm>
          <a:prstGeom prst="rect">
            <a:avLst/>
          </a:prstGeom>
        </p:spPr>
        <p:txBody>
          <a:bodyPr vert="horz" wrap="square" lIns="0" tIns="11552" rIns="0" bIns="0" rtlCol="0">
            <a:spAutoFit/>
          </a:bodyPr>
          <a:lstStyle/>
          <a:p>
            <a:pPr marL="53138">
              <a:spcBef>
                <a:spcPts val="91"/>
              </a:spcBef>
            </a:pPr>
            <a:r>
              <a:rPr sz="1400" spc="-18">
                <a:latin typeface="Calibri" panose="020F0502020204030204" pitchFamily="34" charset="0"/>
                <a:ea typeface="Calibri" panose="020F0502020204030204" pitchFamily="34" charset="0"/>
                <a:cs typeface="Calibri" panose="020F0502020204030204" pitchFamily="34" charset="0"/>
              </a:rPr>
              <a:t>1,3-</a:t>
            </a:r>
            <a:r>
              <a:rPr sz="1400" spc="41">
                <a:latin typeface="Calibri" panose="020F0502020204030204" pitchFamily="34" charset="0"/>
                <a:ea typeface="Calibri" panose="020F0502020204030204" pitchFamily="34" charset="0"/>
                <a:cs typeface="Calibri" panose="020F0502020204030204" pitchFamily="34" charset="0"/>
              </a:rPr>
              <a:t>Butylene</a:t>
            </a:r>
            <a:r>
              <a:rPr sz="1400" spc="-36">
                <a:latin typeface="Calibri" panose="020F0502020204030204" pitchFamily="34" charset="0"/>
                <a:ea typeface="Calibri" panose="020F0502020204030204" pitchFamily="34" charset="0"/>
                <a:cs typeface="Calibri" panose="020F0502020204030204" pitchFamily="34" charset="0"/>
              </a:rPr>
              <a:t> </a:t>
            </a:r>
            <a:r>
              <a:rPr sz="1400" spc="-9">
                <a:latin typeface="Calibri" panose="020F0502020204030204" pitchFamily="34" charset="0"/>
                <a:ea typeface="Calibri" panose="020F0502020204030204" pitchFamily="34" charset="0"/>
                <a:cs typeface="Calibri" panose="020F0502020204030204" pitchFamily="34" charset="0"/>
              </a:rPr>
              <a:t>Glycol</a:t>
            </a:r>
            <a:endParaRPr lang="en-GB" sz="1400" spc="-9">
              <a:latin typeface="Calibri" panose="020F0502020204030204" pitchFamily="34" charset="0"/>
              <a:ea typeface="Calibri" panose="020F0502020204030204" pitchFamily="34" charset="0"/>
              <a:cs typeface="Calibri" panose="020F0502020204030204" pitchFamily="34" charset="0"/>
            </a:endParaRPr>
          </a:p>
          <a:p>
            <a:pPr marL="53138">
              <a:spcBef>
                <a:spcPts val="91"/>
              </a:spcBef>
            </a:pPr>
            <a:r>
              <a:rPr sz="1400" spc="41">
                <a:latin typeface="Calibri" panose="020F0502020204030204" pitchFamily="34" charset="0"/>
                <a:ea typeface="Calibri" panose="020F0502020204030204" pitchFamily="34" charset="0"/>
                <a:cs typeface="Calibri" panose="020F0502020204030204" pitchFamily="34" charset="0"/>
              </a:rPr>
              <a:t>Acetone</a:t>
            </a:r>
            <a:endParaRPr sz="1400">
              <a:latin typeface="Calibri" panose="020F0502020204030204" pitchFamily="34" charset="0"/>
              <a:ea typeface="Calibri" panose="020F0502020204030204" pitchFamily="34" charset="0"/>
              <a:cs typeface="Calibri" panose="020F0502020204030204" pitchFamily="34" charset="0"/>
            </a:endParaRPr>
          </a:p>
          <a:p>
            <a:pPr marL="53138" marR="1647304"/>
            <a:r>
              <a:rPr sz="1400" spc="59">
                <a:latin typeface="Calibri" panose="020F0502020204030204" pitchFamily="34" charset="0"/>
                <a:ea typeface="Calibri" panose="020F0502020204030204" pitchFamily="34" charset="0"/>
                <a:cs typeface="Calibri" panose="020F0502020204030204" pitchFamily="34" charset="0"/>
              </a:rPr>
              <a:t>Isopropyl</a:t>
            </a:r>
            <a:r>
              <a:rPr sz="1400" spc="-27">
                <a:latin typeface="Calibri" panose="020F0502020204030204" pitchFamily="34" charset="0"/>
                <a:ea typeface="Calibri" panose="020F0502020204030204" pitchFamily="34" charset="0"/>
                <a:cs typeface="Calibri" panose="020F0502020204030204" pitchFamily="34" charset="0"/>
              </a:rPr>
              <a:t> </a:t>
            </a:r>
            <a:r>
              <a:rPr sz="1400" spc="59">
                <a:latin typeface="Calibri" panose="020F0502020204030204" pitchFamily="34" charset="0"/>
                <a:ea typeface="Calibri" panose="020F0502020204030204" pitchFamily="34" charset="0"/>
                <a:cs typeface="Calibri" panose="020F0502020204030204" pitchFamily="34" charset="0"/>
              </a:rPr>
              <a:t>Alcohol</a:t>
            </a:r>
            <a:r>
              <a:rPr sz="1400" spc="-27">
                <a:latin typeface="Calibri" panose="020F0502020204030204" pitchFamily="34" charset="0"/>
                <a:ea typeface="Calibri" panose="020F0502020204030204" pitchFamily="34" charset="0"/>
                <a:cs typeface="Calibri" panose="020F0502020204030204" pitchFamily="34" charset="0"/>
              </a:rPr>
              <a:t> </a:t>
            </a:r>
            <a:r>
              <a:rPr sz="1400" spc="-18">
                <a:latin typeface="Calibri" panose="020F0502020204030204" pitchFamily="34" charset="0"/>
                <a:ea typeface="Calibri" panose="020F0502020204030204" pitchFamily="34" charset="0"/>
                <a:cs typeface="Calibri" panose="020F0502020204030204" pitchFamily="34" charset="0"/>
              </a:rPr>
              <a:t>(IPA) </a:t>
            </a:r>
            <a:endParaRPr lang="en-GB" sz="1400" spc="-18">
              <a:latin typeface="Calibri" panose="020F0502020204030204" pitchFamily="34" charset="0"/>
              <a:ea typeface="Calibri" panose="020F0502020204030204" pitchFamily="34" charset="0"/>
              <a:cs typeface="Calibri" panose="020F0502020204030204" pitchFamily="34" charset="0"/>
            </a:endParaRPr>
          </a:p>
          <a:p>
            <a:pPr marL="53138" marR="1647304"/>
            <a:r>
              <a:rPr sz="1400" spc="-50">
                <a:latin typeface="Calibri" panose="020F0502020204030204" pitchFamily="34" charset="0"/>
                <a:ea typeface="Calibri" panose="020F0502020204030204" pitchFamily="34" charset="0"/>
                <a:cs typeface="Calibri" panose="020F0502020204030204" pitchFamily="34" charset="0"/>
              </a:rPr>
              <a:t>SLES</a:t>
            </a:r>
            <a:r>
              <a:rPr sz="1400" spc="-5">
                <a:latin typeface="Calibri" panose="020F0502020204030204" pitchFamily="34" charset="0"/>
                <a:ea typeface="Calibri" panose="020F0502020204030204" pitchFamily="34" charset="0"/>
                <a:cs typeface="Calibri" panose="020F0502020204030204" pitchFamily="34" charset="0"/>
              </a:rPr>
              <a:t> </a:t>
            </a:r>
            <a:r>
              <a:rPr sz="1400" spc="-23">
                <a:latin typeface="Calibri" panose="020F0502020204030204" pitchFamily="34" charset="0"/>
                <a:ea typeface="Calibri" panose="020F0502020204030204" pitchFamily="34" charset="0"/>
                <a:cs typeface="Calibri" panose="020F0502020204030204" pitchFamily="34" charset="0"/>
              </a:rPr>
              <a:t>70%</a:t>
            </a:r>
            <a:endParaRPr lang="en-GB" sz="1400" spc="-23">
              <a:latin typeface="Calibri" panose="020F0502020204030204" pitchFamily="34" charset="0"/>
              <a:ea typeface="Calibri" panose="020F0502020204030204" pitchFamily="34" charset="0"/>
              <a:cs typeface="Calibri" panose="020F0502020204030204" pitchFamily="34" charset="0"/>
            </a:endParaRPr>
          </a:p>
          <a:p>
            <a:pPr marL="53138" marR="1647304"/>
            <a:r>
              <a:rPr sz="1400" spc="45">
                <a:latin typeface="Calibri" panose="020F0502020204030204" pitchFamily="34" charset="0"/>
                <a:ea typeface="Calibri" panose="020F0502020204030204" pitchFamily="34" charset="0"/>
                <a:cs typeface="Calibri" panose="020F0502020204030204" pitchFamily="34" charset="0"/>
              </a:rPr>
              <a:t>Sodium</a:t>
            </a:r>
            <a:r>
              <a:rPr sz="1400" spc="-18">
                <a:latin typeface="Calibri" panose="020F0502020204030204" pitchFamily="34" charset="0"/>
                <a:ea typeface="Calibri" panose="020F0502020204030204" pitchFamily="34" charset="0"/>
                <a:cs typeface="Calibri" panose="020F0502020204030204" pitchFamily="34" charset="0"/>
              </a:rPr>
              <a:t> </a:t>
            </a:r>
            <a:r>
              <a:rPr sz="1400" spc="-9">
                <a:latin typeface="Calibri" panose="020F0502020204030204" pitchFamily="34" charset="0"/>
                <a:ea typeface="Calibri" panose="020F0502020204030204" pitchFamily="34" charset="0"/>
                <a:cs typeface="Calibri" panose="020F0502020204030204" pitchFamily="34" charset="0"/>
              </a:rPr>
              <a:t>Benzoate</a:t>
            </a:r>
            <a:endParaRPr lang="en-GB" sz="1400" spc="-9">
              <a:latin typeface="Calibri" panose="020F0502020204030204" pitchFamily="34" charset="0"/>
              <a:ea typeface="Calibri" panose="020F0502020204030204" pitchFamily="34" charset="0"/>
              <a:cs typeface="Calibri" panose="020F0502020204030204" pitchFamily="34" charset="0"/>
            </a:endParaRPr>
          </a:p>
          <a:p>
            <a:pPr marL="53138" marR="1647304"/>
            <a:r>
              <a:rPr sz="1400" spc="45">
                <a:latin typeface="Calibri" panose="020F0502020204030204" pitchFamily="34" charset="0"/>
                <a:ea typeface="Calibri" panose="020F0502020204030204" pitchFamily="34" charset="0"/>
                <a:cs typeface="Calibri" panose="020F0502020204030204" pitchFamily="34" charset="0"/>
              </a:rPr>
              <a:t>Sodium</a:t>
            </a:r>
            <a:r>
              <a:rPr sz="1400" spc="36">
                <a:latin typeface="Calibri" panose="020F0502020204030204" pitchFamily="34" charset="0"/>
                <a:ea typeface="Calibri" panose="020F0502020204030204" pitchFamily="34" charset="0"/>
                <a:cs typeface="Calibri" panose="020F0502020204030204" pitchFamily="34" charset="0"/>
              </a:rPr>
              <a:t> </a:t>
            </a:r>
            <a:r>
              <a:rPr sz="1400" spc="45">
                <a:latin typeface="Calibri" panose="020F0502020204030204" pitchFamily="34" charset="0"/>
                <a:ea typeface="Calibri" panose="020F0502020204030204" pitchFamily="34" charset="0"/>
                <a:cs typeface="Calibri" panose="020F0502020204030204" pitchFamily="34" charset="0"/>
              </a:rPr>
              <a:t>Sulfide</a:t>
            </a:r>
            <a:r>
              <a:rPr sz="1400" spc="41">
                <a:latin typeface="Calibri" panose="020F0502020204030204" pitchFamily="34" charset="0"/>
                <a:ea typeface="Calibri" panose="020F0502020204030204" pitchFamily="34" charset="0"/>
                <a:cs typeface="Calibri" panose="020F0502020204030204" pitchFamily="34" charset="0"/>
              </a:rPr>
              <a:t> </a:t>
            </a:r>
            <a:r>
              <a:rPr sz="1400" spc="45">
                <a:latin typeface="Calibri" panose="020F0502020204030204" pitchFamily="34" charset="0"/>
                <a:ea typeface="Calibri" panose="020F0502020204030204" pitchFamily="34" charset="0"/>
                <a:cs typeface="Calibri" panose="020F0502020204030204" pitchFamily="34" charset="0"/>
              </a:rPr>
              <a:t>(60%</a:t>
            </a:r>
            <a:r>
              <a:rPr sz="1400" spc="41">
                <a:latin typeface="Calibri" panose="020F0502020204030204" pitchFamily="34" charset="0"/>
                <a:ea typeface="Calibri" panose="020F0502020204030204" pitchFamily="34" charset="0"/>
                <a:cs typeface="Calibri" panose="020F0502020204030204" pitchFamily="34" charset="0"/>
              </a:rPr>
              <a:t> </a:t>
            </a:r>
            <a:r>
              <a:rPr sz="1400">
                <a:latin typeface="Calibri" panose="020F0502020204030204" pitchFamily="34" charset="0"/>
                <a:ea typeface="Calibri" panose="020F0502020204030204" pitchFamily="34" charset="0"/>
                <a:cs typeface="Calibri" panose="020F0502020204030204" pitchFamily="34" charset="0"/>
              </a:rPr>
              <a:t>Yellow</a:t>
            </a:r>
            <a:r>
              <a:rPr sz="1400" spc="36">
                <a:latin typeface="Calibri" panose="020F0502020204030204" pitchFamily="34" charset="0"/>
                <a:ea typeface="Calibri" panose="020F0502020204030204" pitchFamily="34" charset="0"/>
                <a:cs typeface="Calibri" panose="020F0502020204030204" pitchFamily="34" charset="0"/>
              </a:rPr>
              <a:t> </a:t>
            </a:r>
            <a:r>
              <a:rPr sz="1400" spc="-9">
                <a:latin typeface="Calibri" panose="020F0502020204030204" pitchFamily="34" charset="0"/>
                <a:ea typeface="Calibri" panose="020F0502020204030204" pitchFamily="34" charset="0"/>
                <a:cs typeface="Calibri" panose="020F0502020204030204" pitchFamily="34" charset="0"/>
              </a:rPr>
              <a:t>Flakes)</a:t>
            </a:r>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7" name="object 7"/>
          <p:cNvSpPr/>
          <p:nvPr/>
        </p:nvSpPr>
        <p:spPr>
          <a:xfrm>
            <a:off x="3981674" y="1598667"/>
            <a:ext cx="3193533" cy="3043358"/>
          </a:xfrm>
          <a:custGeom>
            <a:avLst/>
            <a:gdLst/>
            <a:ahLst/>
            <a:cxnLst/>
            <a:rect l="l" t="t" r="r" b="b"/>
            <a:pathLst>
              <a:path w="3510915" h="3345815">
                <a:moveTo>
                  <a:pt x="3926" y="3926"/>
                </a:moveTo>
                <a:lnTo>
                  <a:pt x="3926" y="3341444"/>
                </a:lnTo>
              </a:path>
              <a:path w="3510915" h="3345815">
                <a:moveTo>
                  <a:pt x="3506805" y="3926"/>
                </a:moveTo>
                <a:lnTo>
                  <a:pt x="3506805" y="3341444"/>
                </a:lnTo>
              </a:path>
              <a:path w="3510915" h="3345815">
                <a:moveTo>
                  <a:pt x="0" y="0"/>
                </a:moveTo>
                <a:lnTo>
                  <a:pt x="3510732" y="0"/>
                </a:lnTo>
              </a:path>
              <a:path w="3510915" h="3345815">
                <a:moveTo>
                  <a:pt x="0" y="3345370"/>
                </a:moveTo>
                <a:lnTo>
                  <a:pt x="3510732" y="3345370"/>
                </a:lnTo>
              </a:path>
            </a:pathLst>
          </a:custGeom>
          <a:ln w="7852">
            <a:solidFill>
              <a:srgbClr val="000000"/>
            </a:solidFill>
          </a:ln>
        </p:spPr>
        <p:txBody>
          <a:bodyPr wrap="square" lIns="0" tIns="0" rIns="0" bIns="0" rtlCol="0"/>
          <a:lstStyle/>
          <a:p>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8" name="object 8"/>
          <p:cNvSpPr txBox="1"/>
          <p:nvPr/>
        </p:nvSpPr>
        <p:spPr>
          <a:xfrm>
            <a:off x="3985217" y="5059078"/>
            <a:ext cx="3186024" cy="276100"/>
          </a:xfrm>
          <a:prstGeom prst="rect">
            <a:avLst/>
          </a:prstGeom>
          <a:solidFill>
            <a:srgbClr val="0097B1"/>
          </a:solidFill>
        </p:spPr>
        <p:txBody>
          <a:bodyPr vert="horz" wrap="square" lIns="0" tIns="60070" rIns="0" bIns="0" rtlCol="0">
            <a:spAutoFit/>
          </a:bodyPr>
          <a:lstStyle/>
          <a:p>
            <a:pPr marL="56604">
              <a:spcBef>
                <a:spcPts val="473"/>
              </a:spcBef>
            </a:pPr>
            <a:r>
              <a:rPr sz="1400" spc="-73">
                <a:solidFill>
                  <a:srgbClr val="FFFFFF"/>
                </a:solidFill>
                <a:latin typeface="Calibri" panose="020F0502020204030204" pitchFamily="34" charset="0"/>
                <a:ea typeface="Calibri" panose="020F0502020204030204" pitchFamily="34" charset="0"/>
                <a:cs typeface="Calibri" panose="020F0502020204030204" pitchFamily="34" charset="0"/>
              </a:rPr>
              <a:t>Pharma,</a:t>
            </a:r>
            <a:r>
              <a:rPr sz="1400" spc="-82">
                <a:solidFill>
                  <a:srgbClr val="FFFFFF"/>
                </a:solidFill>
                <a:latin typeface="Calibri" panose="020F0502020204030204" pitchFamily="34" charset="0"/>
                <a:ea typeface="Calibri" panose="020F0502020204030204" pitchFamily="34" charset="0"/>
                <a:cs typeface="Calibri" panose="020F0502020204030204" pitchFamily="34" charset="0"/>
              </a:rPr>
              <a:t> </a:t>
            </a:r>
            <a:r>
              <a:rPr sz="1400" spc="-55">
                <a:solidFill>
                  <a:srgbClr val="FFFFFF"/>
                </a:solidFill>
                <a:latin typeface="Calibri" panose="020F0502020204030204" pitchFamily="34" charset="0"/>
                <a:ea typeface="Calibri" panose="020F0502020204030204" pitchFamily="34" charset="0"/>
                <a:cs typeface="Calibri" panose="020F0502020204030204" pitchFamily="34" charset="0"/>
              </a:rPr>
              <a:t>Food</a:t>
            </a:r>
            <a:r>
              <a:rPr sz="1400" spc="-77">
                <a:solidFill>
                  <a:srgbClr val="FFFFFF"/>
                </a:solidFill>
                <a:latin typeface="Calibri" panose="020F0502020204030204" pitchFamily="34" charset="0"/>
                <a:ea typeface="Calibri" panose="020F0502020204030204" pitchFamily="34" charset="0"/>
                <a:cs typeface="Calibri" panose="020F0502020204030204" pitchFamily="34" charset="0"/>
              </a:rPr>
              <a:t> </a:t>
            </a:r>
            <a:r>
              <a:rPr sz="1400" spc="-236">
                <a:solidFill>
                  <a:srgbClr val="FFFFFF"/>
                </a:solidFill>
                <a:latin typeface="Calibri" panose="020F0502020204030204" pitchFamily="34" charset="0"/>
                <a:ea typeface="Calibri" panose="020F0502020204030204" pitchFamily="34" charset="0"/>
                <a:cs typeface="Calibri" panose="020F0502020204030204" pitchFamily="34" charset="0"/>
              </a:rPr>
              <a:t>&amp;</a:t>
            </a:r>
            <a:r>
              <a:rPr sz="1400" spc="-77">
                <a:solidFill>
                  <a:srgbClr val="FFFFFF"/>
                </a:solidFill>
                <a:latin typeface="Calibri" panose="020F0502020204030204" pitchFamily="34" charset="0"/>
                <a:ea typeface="Calibri" panose="020F0502020204030204" pitchFamily="34" charset="0"/>
                <a:cs typeface="Calibri" panose="020F0502020204030204" pitchFamily="34" charset="0"/>
              </a:rPr>
              <a:t> </a:t>
            </a:r>
            <a:r>
              <a:rPr sz="1400" spc="-18">
                <a:solidFill>
                  <a:srgbClr val="FFFFFF"/>
                </a:solidFill>
                <a:latin typeface="Calibri" panose="020F0502020204030204" pitchFamily="34" charset="0"/>
                <a:ea typeface="Calibri" panose="020F0502020204030204" pitchFamily="34" charset="0"/>
                <a:cs typeface="Calibri" panose="020F0502020204030204" pitchFamily="34" charset="0"/>
              </a:rPr>
              <a:t>Feed</a:t>
            </a:r>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9" name="object 9"/>
          <p:cNvSpPr txBox="1"/>
          <p:nvPr/>
        </p:nvSpPr>
        <p:spPr>
          <a:xfrm>
            <a:off x="4042363" y="5407118"/>
            <a:ext cx="3193534" cy="2053249"/>
          </a:xfrm>
          <a:prstGeom prst="rect">
            <a:avLst/>
          </a:prstGeom>
        </p:spPr>
        <p:txBody>
          <a:bodyPr vert="horz" wrap="square" lIns="0" tIns="11552" rIns="0" bIns="0" rtlCol="0">
            <a:spAutoFit/>
          </a:bodyPr>
          <a:lstStyle/>
          <a:p>
            <a:pPr>
              <a:spcBef>
                <a:spcPts val="91"/>
              </a:spcBef>
            </a:pPr>
            <a:r>
              <a:rPr sz="1400" spc="9">
                <a:latin typeface="Calibri" panose="020F0502020204030204" pitchFamily="34" charset="0"/>
                <a:ea typeface="Calibri" panose="020F0502020204030204" pitchFamily="34" charset="0"/>
                <a:cs typeface="Calibri" panose="020F0502020204030204" pitchFamily="34" charset="0"/>
              </a:rPr>
              <a:t>Acetic</a:t>
            </a:r>
            <a:r>
              <a:rPr sz="1400" spc="45">
                <a:latin typeface="Calibri" panose="020F0502020204030204" pitchFamily="34" charset="0"/>
                <a:ea typeface="Calibri" panose="020F0502020204030204" pitchFamily="34" charset="0"/>
                <a:cs typeface="Calibri" panose="020F0502020204030204" pitchFamily="34" charset="0"/>
              </a:rPr>
              <a:t> </a:t>
            </a:r>
            <a:r>
              <a:rPr sz="1400" spc="9">
                <a:latin typeface="Calibri" panose="020F0502020204030204" pitchFamily="34" charset="0"/>
                <a:ea typeface="Calibri" panose="020F0502020204030204" pitchFamily="34" charset="0"/>
                <a:cs typeface="Calibri" panose="020F0502020204030204" pitchFamily="34" charset="0"/>
              </a:rPr>
              <a:t>Acid</a:t>
            </a:r>
            <a:r>
              <a:rPr sz="1400" spc="45">
                <a:latin typeface="Calibri" panose="020F0502020204030204" pitchFamily="34" charset="0"/>
                <a:ea typeface="Calibri" panose="020F0502020204030204" pitchFamily="34" charset="0"/>
                <a:cs typeface="Calibri" panose="020F0502020204030204" pitchFamily="34" charset="0"/>
              </a:rPr>
              <a:t> </a:t>
            </a:r>
            <a:r>
              <a:rPr sz="1400" spc="9">
                <a:latin typeface="Calibri" panose="020F0502020204030204" pitchFamily="34" charset="0"/>
                <a:ea typeface="Calibri" panose="020F0502020204030204" pitchFamily="34" charset="0"/>
                <a:cs typeface="Calibri" panose="020F0502020204030204" pitchFamily="34" charset="0"/>
              </a:rPr>
              <a:t>(Food</a:t>
            </a:r>
            <a:r>
              <a:rPr sz="1400" spc="45">
                <a:latin typeface="Calibri" panose="020F0502020204030204" pitchFamily="34" charset="0"/>
                <a:ea typeface="Calibri" panose="020F0502020204030204" pitchFamily="34" charset="0"/>
                <a:cs typeface="Calibri" panose="020F0502020204030204" pitchFamily="34" charset="0"/>
              </a:rPr>
              <a:t> </a:t>
            </a:r>
            <a:r>
              <a:rPr sz="1400" spc="-9">
                <a:latin typeface="Calibri" panose="020F0502020204030204" pitchFamily="34" charset="0"/>
                <a:ea typeface="Calibri" panose="020F0502020204030204" pitchFamily="34" charset="0"/>
                <a:cs typeface="Calibri" panose="020F0502020204030204" pitchFamily="34" charset="0"/>
              </a:rPr>
              <a:t>Grade)</a:t>
            </a:r>
            <a:endParaRPr sz="1400">
              <a:latin typeface="Calibri" panose="020F0502020204030204" pitchFamily="34" charset="0"/>
              <a:ea typeface="Calibri" panose="020F0502020204030204" pitchFamily="34" charset="0"/>
              <a:cs typeface="Calibri" panose="020F0502020204030204" pitchFamily="34" charset="0"/>
            </a:endParaRPr>
          </a:p>
          <a:p>
            <a:pPr marR="4621">
              <a:spcBef>
                <a:spcPts val="159"/>
              </a:spcBef>
            </a:pPr>
            <a:r>
              <a:rPr sz="1400" spc="50">
                <a:latin typeface="Calibri" panose="020F0502020204030204" pitchFamily="34" charset="0"/>
                <a:ea typeface="Calibri" panose="020F0502020204030204" pitchFamily="34" charset="0"/>
                <a:cs typeface="Calibri" panose="020F0502020204030204" pitchFamily="34" charset="0"/>
              </a:rPr>
              <a:t>Acetic</a:t>
            </a:r>
            <a:r>
              <a:rPr sz="1400" spc="-23">
                <a:latin typeface="Calibri" panose="020F0502020204030204" pitchFamily="34" charset="0"/>
                <a:ea typeface="Calibri" panose="020F0502020204030204" pitchFamily="34" charset="0"/>
                <a:cs typeface="Calibri" panose="020F0502020204030204" pitchFamily="34" charset="0"/>
              </a:rPr>
              <a:t> </a:t>
            </a:r>
            <a:r>
              <a:rPr sz="1400" spc="59">
                <a:latin typeface="Calibri" panose="020F0502020204030204" pitchFamily="34" charset="0"/>
                <a:ea typeface="Calibri" panose="020F0502020204030204" pitchFamily="34" charset="0"/>
                <a:cs typeface="Calibri" panose="020F0502020204030204" pitchFamily="34" charset="0"/>
              </a:rPr>
              <a:t>Anhydride</a:t>
            </a:r>
            <a:r>
              <a:rPr sz="1400" spc="-23">
                <a:latin typeface="Calibri" panose="020F0502020204030204" pitchFamily="34" charset="0"/>
                <a:ea typeface="Calibri" panose="020F0502020204030204" pitchFamily="34" charset="0"/>
                <a:cs typeface="Calibri" panose="020F0502020204030204" pitchFamily="34" charset="0"/>
              </a:rPr>
              <a:t> </a:t>
            </a:r>
            <a:r>
              <a:rPr sz="1400" spc="-9">
                <a:latin typeface="Calibri" panose="020F0502020204030204" pitchFamily="34" charset="0"/>
                <a:ea typeface="Calibri" panose="020F0502020204030204" pitchFamily="34" charset="0"/>
                <a:cs typeface="Calibri" panose="020F0502020204030204" pitchFamily="34" charset="0"/>
              </a:rPr>
              <a:t>(AAH)</a:t>
            </a:r>
            <a:r>
              <a:rPr sz="1400" spc="455">
                <a:latin typeface="Calibri" panose="020F0502020204030204" pitchFamily="34" charset="0"/>
                <a:ea typeface="Calibri" panose="020F0502020204030204" pitchFamily="34" charset="0"/>
                <a:cs typeface="Calibri" panose="020F0502020204030204" pitchFamily="34" charset="0"/>
              </a:rPr>
              <a:t> </a:t>
            </a:r>
            <a:endParaRPr lang="en-GB" sz="1400" spc="455">
              <a:latin typeface="Calibri" panose="020F0502020204030204" pitchFamily="34" charset="0"/>
              <a:ea typeface="Calibri" panose="020F0502020204030204" pitchFamily="34" charset="0"/>
              <a:cs typeface="Calibri" panose="020F0502020204030204" pitchFamily="34" charset="0"/>
            </a:endParaRPr>
          </a:p>
          <a:p>
            <a:pPr marR="4621">
              <a:spcBef>
                <a:spcPts val="159"/>
              </a:spcBef>
            </a:pPr>
            <a:r>
              <a:rPr sz="1400">
                <a:latin typeface="Calibri" panose="020F0502020204030204" pitchFamily="34" charset="0"/>
                <a:ea typeface="Calibri" panose="020F0502020204030204" pitchFamily="34" charset="0"/>
                <a:cs typeface="Calibri" panose="020F0502020204030204" pitchFamily="34" charset="0"/>
              </a:rPr>
              <a:t>Benzoic</a:t>
            </a:r>
            <a:r>
              <a:rPr sz="1400" spc="86">
                <a:latin typeface="Calibri" panose="020F0502020204030204" pitchFamily="34" charset="0"/>
                <a:ea typeface="Calibri" panose="020F0502020204030204" pitchFamily="34" charset="0"/>
                <a:cs typeface="Calibri" panose="020F0502020204030204" pitchFamily="34" charset="0"/>
              </a:rPr>
              <a:t> </a:t>
            </a:r>
            <a:r>
              <a:rPr sz="1400" spc="50">
                <a:latin typeface="Calibri" panose="020F0502020204030204" pitchFamily="34" charset="0"/>
                <a:ea typeface="Calibri" panose="020F0502020204030204" pitchFamily="34" charset="0"/>
                <a:cs typeface="Calibri" panose="020F0502020204030204" pitchFamily="34" charset="0"/>
              </a:rPr>
              <a:t>Acid</a:t>
            </a:r>
            <a:r>
              <a:rPr sz="1400" spc="86">
                <a:latin typeface="Calibri" panose="020F0502020204030204" pitchFamily="34" charset="0"/>
                <a:ea typeface="Calibri" panose="020F0502020204030204" pitchFamily="34" charset="0"/>
                <a:cs typeface="Calibri" panose="020F0502020204030204" pitchFamily="34" charset="0"/>
              </a:rPr>
              <a:t> </a:t>
            </a:r>
            <a:r>
              <a:rPr sz="1400">
                <a:latin typeface="Calibri" panose="020F0502020204030204" pitchFamily="34" charset="0"/>
                <a:ea typeface="Calibri" panose="020F0502020204030204" pitchFamily="34" charset="0"/>
                <a:cs typeface="Calibri" panose="020F0502020204030204" pitchFamily="34" charset="0"/>
              </a:rPr>
              <a:t>(Tech</a:t>
            </a:r>
            <a:r>
              <a:rPr sz="1400" spc="86">
                <a:latin typeface="Calibri" panose="020F0502020204030204" pitchFamily="34" charset="0"/>
                <a:ea typeface="Calibri" panose="020F0502020204030204" pitchFamily="34" charset="0"/>
                <a:cs typeface="Calibri" panose="020F0502020204030204" pitchFamily="34" charset="0"/>
              </a:rPr>
              <a:t> </a:t>
            </a:r>
            <a:r>
              <a:rPr sz="1400">
                <a:latin typeface="Calibri" panose="020F0502020204030204" pitchFamily="34" charset="0"/>
                <a:ea typeface="Calibri" panose="020F0502020204030204" pitchFamily="34" charset="0"/>
                <a:cs typeface="Calibri" panose="020F0502020204030204" pitchFamily="34" charset="0"/>
              </a:rPr>
              <a:t>Grade</a:t>
            </a:r>
            <a:r>
              <a:rPr sz="1400" spc="91">
                <a:latin typeface="Calibri" panose="020F0502020204030204" pitchFamily="34" charset="0"/>
                <a:ea typeface="Calibri" panose="020F0502020204030204" pitchFamily="34" charset="0"/>
                <a:cs typeface="Calibri" panose="020F0502020204030204" pitchFamily="34" charset="0"/>
              </a:rPr>
              <a:t> </a:t>
            </a:r>
            <a:r>
              <a:rPr sz="1400" spc="-18">
                <a:latin typeface="Calibri" panose="020F0502020204030204" pitchFamily="34" charset="0"/>
                <a:ea typeface="Calibri" panose="020F0502020204030204" pitchFamily="34" charset="0"/>
                <a:cs typeface="Calibri" panose="020F0502020204030204" pitchFamily="34" charset="0"/>
              </a:rPr>
              <a:t>99%) </a:t>
            </a:r>
            <a:endParaRPr lang="en-GB" sz="1400" spc="-18">
              <a:latin typeface="Calibri" panose="020F0502020204030204" pitchFamily="34" charset="0"/>
              <a:ea typeface="Calibri" panose="020F0502020204030204" pitchFamily="34" charset="0"/>
              <a:cs typeface="Calibri" panose="020F0502020204030204" pitchFamily="34" charset="0"/>
            </a:endParaRPr>
          </a:p>
          <a:p>
            <a:pPr marR="4621">
              <a:spcBef>
                <a:spcPts val="159"/>
              </a:spcBef>
            </a:pPr>
            <a:r>
              <a:rPr sz="1400" spc="-9">
                <a:latin typeface="Calibri" panose="020F0502020204030204" pitchFamily="34" charset="0"/>
                <a:ea typeface="Calibri" panose="020F0502020204030204" pitchFamily="34" charset="0"/>
                <a:cs typeface="Calibri" panose="020F0502020204030204" pitchFamily="34" charset="0"/>
              </a:rPr>
              <a:t>EDTA</a:t>
            </a:r>
            <a:r>
              <a:rPr sz="1400" spc="96">
                <a:latin typeface="Calibri" panose="020F0502020204030204" pitchFamily="34" charset="0"/>
                <a:ea typeface="Calibri" panose="020F0502020204030204" pitchFamily="34" charset="0"/>
                <a:cs typeface="Calibri" panose="020F0502020204030204" pitchFamily="34" charset="0"/>
              </a:rPr>
              <a:t> </a:t>
            </a:r>
            <a:r>
              <a:rPr sz="1400">
                <a:latin typeface="Calibri" panose="020F0502020204030204" pitchFamily="34" charset="0"/>
                <a:ea typeface="Calibri" panose="020F0502020204030204" pitchFamily="34" charset="0"/>
                <a:cs typeface="Calibri" panose="020F0502020204030204" pitchFamily="34" charset="0"/>
              </a:rPr>
              <a:t>(Sodium</a:t>
            </a:r>
            <a:r>
              <a:rPr sz="1400" spc="100">
                <a:latin typeface="Calibri" panose="020F0502020204030204" pitchFamily="34" charset="0"/>
                <a:ea typeface="Calibri" panose="020F0502020204030204" pitchFamily="34" charset="0"/>
                <a:cs typeface="Calibri" panose="020F0502020204030204" pitchFamily="34" charset="0"/>
              </a:rPr>
              <a:t> </a:t>
            </a:r>
            <a:r>
              <a:rPr sz="1400" spc="-9">
                <a:latin typeface="Calibri" panose="020F0502020204030204" pitchFamily="34" charset="0"/>
                <a:ea typeface="Calibri" panose="020F0502020204030204" pitchFamily="34" charset="0"/>
                <a:cs typeface="Calibri" panose="020F0502020204030204" pitchFamily="34" charset="0"/>
              </a:rPr>
              <a:t>Salts)</a:t>
            </a:r>
            <a:endParaRPr lang="en-GB" sz="1400" spc="-9">
              <a:latin typeface="Calibri" panose="020F0502020204030204" pitchFamily="34" charset="0"/>
              <a:ea typeface="Calibri" panose="020F0502020204030204" pitchFamily="34" charset="0"/>
              <a:cs typeface="Calibri" panose="020F0502020204030204" pitchFamily="34" charset="0"/>
            </a:endParaRPr>
          </a:p>
          <a:p>
            <a:pPr marR="4621">
              <a:spcBef>
                <a:spcPts val="159"/>
              </a:spcBef>
            </a:pPr>
            <a:r>
              <a:rPr sz="1400" spc="55">
                <a:latin typeface="Calibri" panose="020F0502020204030204" pitchFamily="34" charset="0"/>
                <a:ea typeface="Calibri" panose="020F0502020204030204" pitchFamily="34" charset="0"/>
                <a:cs typeface="Calibri" panose="020F0502020204030204" pitchFamily="34" charset="0"/>
              </a:rPr>
              <a:t>Ethyl</a:t>
            </a:r>
            <a:r>
              <a:rPr sz="1400" spc="-27">
                <a:latin typeface="Calibri" panose="020F0502020204030204" pitchFamily="34" charset="0"/>
                <a:ea typeface="Calibri" panose="020F0502020204030204" pitchFamily="34" charset="0"/>
                <a:cs typeface="Calibri" panose="020F0502020204030204" pitchFamily="34" charset="0"/>
              </a:rPr>
              <a:t> </a:t>
            </a:r>
            <a:r>
              <a:rPr sz="1400" spc="50">
                <a:latin typeface="Calibri" panose="020F0502020204030204" pitchFamily="34" charset="0"/>
                <a:ea typeface="Calibri" panose="020F0502020204030204" pitchFamily="34" charset="0"/>
                <a:cs typeface="Calibri" panose="020F0502020204030204" pitchFamily="34" charset="0"/>
              </a:rPr>
              <a:t>Acetate</a:t>
            </a:r>
            <a:r>
              <a:rPr sz="1400" spc="-23">
                <a:latin typeface="Calibri" panose="020F0502020204030204" pitchFamily="34" charset="0"/>
                <a:ea typeface="Calibri" panose="020F0502020204030204" pitchFamily="34" charset="0"/>
                <a:cs typeface="Calibri" panose="020F0502020204030204" pitchFamily="34" charset="0"/>
              </a:rPr>
              <a:t> </a:t>
            </a:r>
            <a:r>
              <a:rPr sz="1400" spc="-9">
                <a:latin typeface="Calibri" panose="020F0502020204030204" pitchFamily="34" charset="0"/>
                <a:ea typeface="Calibri" panose="020F0502020204030204" pitchFamily="34" charset="0"/>
                <a:cs typeface="Calibri" panose="020F0502020204030204" pitchFamily="34" charset="0"/>
              </a:rPr>
              <a:t>(ETAC)</a:t>
            </a:r>
            <a:endParaRPr sz="1400">
              <a:latin typeface="Calibri" panose="020F0502020204030204" pitchFamily="34" charset="0"/>
              <a:ea typeface="Calibri" panose="020F0502020204030204" pitchFamily="34" charset="0"/>
              <a:cs typeface="Calibri" panose="020F0502020204030204" pitchFamily="34" charset="0"/>
            </a:endParaRPr>
          </a:p>
          <a:p>
            <a:pPr marR="344247"/>
            <a:r>
              <a:rPr sz="1400" spc="50">
                <a:latin typeface="Calibri" panose="020F0502020204030204" pitchFamily="34" charset="0"/>
                <a:ea typeface="Calibri" panose="020F0502020204030204" pitchFamily="34" charset="0"/>
                <a:cs typeface="Calibri" panose="020F0502020204030204" pitchFamily="34" charset="0"/>
              </a:rPr>
              <a:t>Ethylamine</a:t>
            </a:r>
            <a:r>
              <a:rPr sz="1400" spc="68">
                <a:latin typeface="Calibri" panose="020F0502020204030204" pitchFamily="34" charset="0"/>
                <a:ea typeface="Calibri" panose="020F0502020204030204" pitchFamily="34" charset="0"/>
                <a:cs typeface="Calibri" panose="020F0502020204030204" pitchFamily="34" charset="0"/>
              </a:rPr>
              <a:t> </a:t>
            </a:r>
            <a:r>
              <a:rPr sz="1400">
                <a:latin typeface="Calibri" panose="020F0502020204030204" pitchFamily="34" charset="0"/>
                <a:ea typeface="Calibri" panose="020F0502020204030204" pitchFamily="34" charset="0"/>
                <a:cs typeface="Calibri" panose="020F0502020204030204" pitchFamily="34" charset="0"/>
              </a:rPr>
              <a:t>(Mono,</a:t>
            </a:r>
            <a:r>
              <a:rPr sz="1400" spc="73">
                <a:latin typeface="Calibri" panose="020F0502020204030204" pitchFamily="34" charset="0"/>
                <a:ea typeface="Calibri" panose="020F0502020204030204" pitchFamily="34" charset="0"/>
                <a:cs typeface="Calibri" panose="020F0502020204030204" pitchFamily="34" charset="0"/>
              </a:rPr>
              <a:t> </a:t>
            </a:r>
            <a:r>
              <a:rPr sz="1400">
                <a:latin typeface="Calibri" panose="020F0502020204030204" pitchFamily="34" charset="0"/>
                <a:ea typeface="Calibri" panose="020F0502020204030204" pitchFamily="34" charset="0"/>
                <a:cs typeface="Calibri" panose="020F0502020204030204" pitchFamily="34" charset="0"/>
              </a:rPr>
              <a:t>Di,</a:t>
            </a:r>
            <a:r>
              <a:rPr sz="1400" spc="73">
                <a:latin typeface="Calibri" panose="020F0502020204030204" pitchFamily="34" charset="0"/>
                <a:ea typeface="Calibri" panose="020F0502020204030204" pitchFamily="34" charset="0"/>
                <a:cs typeface="Calibri" panose="020F0502020204030204" pitchFamily="34" charset="0"/>
              </a:rPr>
              <a:t> </a:t>
            </a:r>
            <a:r>
              <a:rPr sz="1400" spc="-18">
                <a:latin typeface="Calibri" panose="020F0502020204030204" pitchFamily="34" charset="0"/>
                <a:ea typeface="Calibri" panose="020F0502020204030204" pitchFamily="34" charset="0"/>
                <a:cs typeface="Calibri" panose="020F0502020204030204" pitchFamily="34" charset="0"/>
              </a:rPr>
              <a:t>Tri) </a:t>
            </a:r>
            <a:r>
              <a:rPr sz="1400" spc="41">
                <a:latin typeface="Calibri" panose="020F0502020204030204" pitchFamily="34" charset="0"/>
                <a:ea typeface="Calibri" panose="020F0502020204030204" pitchFamily="34" charset="0"/>
                <a:cs typeface="Calibri" panose="020F0502020204030204" pitchFamily="34" charset="0"/>
              </a:rPr>
              <a:t>Polysorbate</a:t>
            </a:r>
            <a:endParaRPr lang="en-GB" sz="1400" spc="41">
              <a:latin typeface="Calibri" panose="020F0502020204030204" pitchFamily="34" charset="0"/>
              <a:ea typeface="Calibri" panose="020F0502020204030204" pitchFamily="34" charset="0"/>
              <a:cs typeface="Calibri" panose="020F0502020204030204" pitchFamily="34" charset="0"/>
            </a:endParaRPr>
          </a:p>
          <a:p>
            <a:pPr marR="344247"/>
            <a:r>
              <a:rPr sz="1400" spc="45">
                <a:latin typeface="Calibri" panose="020F0502020204030204" pitchFamily="34" charset="0"/>
                <a:ea typeface="Calibri" panose="020F0502020204030204" pitchFamily="34" charset="0"/>
                <a:cs typeface="Calibri" panose="020F0502020204030204" pitchFamily="34" charset="0"/>
              </a:rPr>
              <a:t>Formic</a:t>
            </a:r>
            <a:r>
              <a:rPr sz="1400" spc="-23">
                <a:latin typeface="Calibri" panose="020F0502020204030204" pitchFamily="34" charset="0"/>
                <a:ea typeface="Calibri" panose="020F0502020204030204" pitchFamily="34" charset="0"/>
                <a:cs typeface="Calibri" panose="020F0502020204030204" pitchFamily="34" charset="0"/>
              </a:rPr>
              <a:t> </a:t>
            </a:r>
            <a:r>
              <a:rPr sz="1400" spc="50">
                <a:latin typeface="Calibri" panose="020F0502020204030204" pitchFamily="34" charset="0"/>
                <a:ea typeface="Calibri" panose="020F0502020204030204" pitchFamily="34" charset="0"/>
                <a:cs typeface="Calibri" panose="020F0502020204030204" pitchFamily="34" charset="0"/>
              </a:rPr>
              <a:t>Acid</a:t>
            </a:r>
            <a:r>
              <a:rPr sz="1400" spc="-23">
                <a:latin typeface="Calibri" panose="020F0502020204030204" pitchFamily="34" charset="0"/>
                <a:ea typeface="Calibri" panose="020F0502020204030204" pitchFamily="34" charset="0"/>
                <a:cs typeface="Calibri" panose="020F0502020204030204" pitchFamily="34" charset="0"/>
              </a:rPr>
              <a:t> 85%</a:t>
            </a:r>
            <a:endParaRPr lang="en-GB" sz="1400" spc="-23">
              <a:latin typeface="Calibri" panose="020F0502020204030204" pitchFamily="34" charset="0"/>
              <a:ea typeface="Calibri" panose="020F0502020204030204" pitchFamily="34" charset="0"/>
              <a:cs typeface="Calibri" panose="020F0502020204030204" pitchFamily="34" charset="0"/>
            </a:endParaRPr>
          </a:p>
          <a:p>
            <a:pPr marR="344247"/>
            <a:r>
              <a:rPr sz="1400" spc="59">
                <a:latin typeface="Calibri" panose="020F0502020204030204" pitchFamily="34" charset="0"/>
                <a:ea typeface="Calibri" panose="020F0502020204030204" pitchFamily="34" charset="0"/>
                <a:cs typeface="Calibri" panose="020F0502020204030204" pitchFamily="34" charset="0"/>
              </a:rPr>
              <a:t>Sorbitol</a:t>
            </a:r>
            <a:r>
              <a:rPr sz="1400" spc="-18">
                <a:latin typeface="Calibri" panose="020F0502020204030204" pitchFamily="34" charset="0"/>
                <a:ea typeface="Calibri" panose="020F0502020204030204" pitchFamily="34" charset="0"/>
                <a:cs typeface="Calibri" panose="020F0502020204030204" pitchFamily="34" charset="0"/>
              </a:rPr>
              <a:t> </a:t>
            </a:r>
            <a:r>
              <a:rPr sz="1400" spc="45">
                <a:latin typeface="Calibri" panose="020F0502020204030204" pitchFamily="34" charset="0"/>
                <a:ea typeface="Calibri" panose="020F0502020204030204" pitchFamily="34" charset="0"/>
                <a:cs typeface="Calibri" panose="020F0502020204030204" pitchFamily="34" charset="0"/>
              </a:rPr>
              <a:t>(Liquid</a:t>
            </a:r>
            <a:r>
              <a:rPr sz="1400" spc="-18">
                <a:latin typeface="Calibri" panose="020F0502020204030204" pitchFamily="34" charset="0"/>
                <a:ea typeface="Calibri" panose="020F0502020204030204" pitchFamily="34" charset="0"/>
                <a:cs typeface="Calibri" panose="020F0502020204030204" pitchFamily="34" charset="0"/>
              </a:rPr>
              <a:t> </a:t>
            </a:r>
            <a:r>
              <a:rPr sz="1400" spc="109">
                <a:latin typeface="Calibri" panose="020F0502020204030204" pitchFamily="34" charset="0"/>
                <a:ea typeface="Calibri" panose="020F0502020204030204" pitchFamily="34" charset="0"/>
                <a:cs typeface="Calibri" panose="020F0502020204030204" pitchFamily="34" charset="0"/>
              </a:rPr>
              <a:t>/</a:t>
            </a:r>
            <a:r>
              <a:rPr sz="1400" spc="-18">
                <a:latin typeface="Calibri" panose="020F0502020204030204" pitchFamily="34" charset="0"/>
                <a:ea typeface="Calibri" panose="020F0502020204030204" pitchFamily="34" charset="0"/>
                <a:cs typeface="Calibri" panose="020F0502020204030204" pitchFamily="34" charset="0"/>
              </a:rPr>
              <a:t> </a:t>
            </a:r>
            <a:r>
              <a:rPr sz="1400" spc="-9">
                <a:latin typeface="Calibri" panose="020F0502020204030204" pitchFamily="34" charset="0"/>
                <a:ea typeface="Calibri" panose="020F0502020204030204" pitchFamily="34" charset="0"/>
                <a:cs typeface="Calibri" panose="020F0502020204030204" pitchFamily="34" charset="0"/>
              </a:rPr>
              <a:t>Powder)</a:t>
            </a:r>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10" name="object 10"/>
          <p:cNvSpPr/>
          <p:nvPr/>
        </p:nvSpPr>
        <p:spPr>
          <a:xfrm>
            <a:off x="3981646" y="5059136"/>
            <a:ext cx="3193533" cy="4273563"/>
          </a:xfrm>
          <a:custGeom>
            <a:avLst/>
            <a:gdLst/>
            <a:ahLst/>
            <a:cxnLst/>
            <a:rect l="l" t="t" r="r" b="b"/>
            <a:pathLst>
              <a:path w="3510915" h="5431155">
                <a:moveTo>
                  <a:pt x="3926" y="3926"/>
                </a:moveTo>
                <a:lnTo>
                  <a:pt x="3926" y="5426899"/>
                </a:lnTo>
              </a:path>
              <a:path w="3510915" h="5431155">
                <a:moveTo>
                  <a:pt x="3506560" y="3926"/>
                </a:moveTo>
                <a:lnTo>
                  <a:pt x="3506560" y="5426899"/>
                </a:lnTo>
              </a:path>
              <a:path w="3510915" h="5431155">
                <a:moveTo>
                  <a:pt x="0" y="0"/>
                </a:moveTo>
                <a:lnTo>
                  <a:pt x="3510486" y="0"/>
                </a:lnTo>
              </a:path>
              <a:path w="3510915" h="5431155">
                <a:moveTo>
                  <a:pt x="0" y="5430825"/>
                </a:moveTo>
                <a:lnTo>
                  <a:pt x="3510486" y="5430825"/>
                </a:lnTo>
              </a:path>
            </a:pathLst>
          </a:custGeom>
          <a:ln w="7852">
            <a:solidFill>
              <a:srgbClr val="000000"/>
            </a:solidFill>
          </a:ln>
        </p:spPr>
        <p:txBody>
          <a:bodyPr wrap="square" lIns="0" tIns="0" rIns="0" bIns="0" rtlCol="0"/>
          <a:lstStyle/>
          <a:p>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11" name="object 11"/>
          <p:cNvSpPr txBox="1"/>
          <p:nvPr/>
        </p:nvSpPr>
        <p:spPr>
          <a:xfrm>
            <a:off x="4042363" y="7434238"/>
            <a:ext cx="3128878" cy="662420"/>
          </a:xfrm>
          <a:prstGeom prst="rect">
            <a:avLst/>
          </a:prstGeom>
        </p:spPr>
        <p:txBody>
          <a:bodyPr vert="horz" wrap="square" lIns="0" tIns="11552" rIns="0" bIns="0" rtlCol="0">
            <a:spAutoFit/>
          </a:bodyPr>
          <a:lstStyle/>
          <a:p>
            <a:pPr marR="4621">
              <a:spcBef>
                <a:spcPts val="91"/>
              </a:spcBef>
            </a:pPr>
            <a:r>
              <a:rPr sz="1400" spc="45">
                <a:latin typeface="Calibri" panose="020F0502020204030204" pitchFamily="34" charset="0"/>
                <a:ea typeface="Calibri" panose="020F0502020204030204" pitchFamily="34" charset="0"/>
                <a:cs typeface="Calibri" panose="020F0502020204030204" pitchFamily="34" charset="0"/>
              </a:rPr>
              <a:t>Triacetin</a:t>
            </a:r>
            <a:r>
              <a:rPr sz="1400" spc="32">
                <a:latin typeface="Calibri" panose="020F0502020204030204" pitchFamily="34" charset="0"/>
                <a:ea typeface="Calibri" panose="020F0502020204030204" pitchFamily="34" charset="0"/>
                <a:cs typeface="Calibri" panose="020F0502020204030204" pitchFamily="34" charset="0"/>
              </a:rPr>
              <a:t> </a:t>
            </a:r>
            <a:r>
              <a:rPr sz="1400">
                <a:latin typeface="Calibri" panose="020F0502020204030204" pitchFamily="34" charset="0"/>
                <a:ea typeface="Calibri" panose="020F0502020204030204" pitchFamily="34" charset="0"/>
                <a:cs typeface="Calibri" panose="020F0502020204030204" pitchFamily="34" charset="0"/>
              </a:rPr>
              <a:t>(Food</a:t>
            </a:r>
            <a:r>
              <a:rPr sz="1400" spc="36">
                <a:latin typeface="Calibri" panose="020F0502020204030204" pitchFamily="34" charset="0"/>
                <a:ea typeface="Calibri" panose="020F0502020204030204" pitchFamily="34" charset="0"/>
                <a:cs typeface="Calibri" panose="020F0502020204030204" pitchFamily="34" charset="0"/>
              </a:rPr>
              <a:t> </a:t>
            </a:r>
            <a:r>
              <a:rPr sz="1400">
                <a:latin typeface="Calibri" panose="020F0502020204030204" pitchFamily="34" charset="0"/>
                <a:ea typeface="Calibri" panose="020F0502020204030204" pitchFamily="34" charset="0"/>
                <a:cs typeface="Calibri" panose="020F0502020204030204" pitchFamily="34" charset="0"/>
              </a:rPr>
              <a:t>Grade</a:t>
            </a:r>
            <a:r>
              <a:rPr sz="1400" spc="36">
                <a:latin typeface="Calibri" panose="020F0502020204030204" pitchFamily="34" charset="0"/>
                <a:ea typeface="Calibri" panose="020F0502020204030204" pitchFamily="34" charset="0"/>
                <a:cs typeface="Calibri" panose="020F0502020204030204" pitchFamily="34" charset="0"/>
              </a:rPr>
              <a:t> </a:t>
            </a:r>
            <a:r>
              <a:rPr sz="1400" spc="109">
                <a:latin typeface="Calibri" panose="020F0502020204030204" pitchFamily="34" charset="0"/>
                <a:ea typeface="Calibri" panose="020F0502020204030204" pitchFamily="34" charset="0"/>
                <a:cs typeface="Calibri" panose="020F0502020204030204" pitchFamily="34" charset="0"/>
              </a:rPr>
              <a:t>/</a:t>
            </a:r>
            <a:r>
              <a:rPr sz="1400" spc="36">
                <a:latin typeface="Calibri" panose="020F0502020204030204" pitchFamily="34" charset="0"/>
                <a:ea typeface="Calibri" panose="020F0502020204030204" pitchFamily="34" charset="0"/>
                <a:cs typeface="Calibri" panose="020F0502020204030204" pitchFamily="34" charset="0"/>
              </a:rPr>
              <a:t> </a:t>
            </a:r>
            <a:r>
              <a:rPr sz="1400">
                <a:latin typeface="Calibri" panose="020F0502020204030204" pitchFamily="34" charset="0"/>
                <a:ea typeface="Calibri" panose="020F0502020204030204" pitchFamily="34" charset="0"/>
                <a:cs typeface="Calibri" panose="020F0502020204030204" pitchFamily="34" charset="0"/>
              </a:rPr>
              <a:t>Tech</a:t>
            </a:r>
            <a:r>
              <a:rPr sz="1400" spc="36">
                <a:latin typeface="Calibri" panose="020F0502020204030204" pitchFamily="34" charset="0"/>
                <a:ea typeface="Calibri" panose="020F0502020204030204" pitchFamily="34" charset="0"/>
                <a:cs typeface="Calibri" panose="020F0502020204030204" pitchFamily="34" charset="0"/>
              </a:rPr>
              <a:t> </a:t>
            </a:r>
            <a:r>
              <a:rPr sz="1400">
                <a:latin typeface="Calibri" panose="020F0502020204030204" pitchFamily="34" charset="0"/>
                <a:ea typeface="Calibri" panose="020F0502020204030204" pitchFamily="34" charset="0"/>
                <a:cs typeface="Calibri" panose="020F0502020204030204" pitchFamily="34" charset="0"/>
              </a:rPr>
              <a:t>Grade</a:t>
            </a:r>
            <a:r>
              <a:rPr sz="1400" spc="36">
                <a:latin typeface="Calibri" panose="020F0502020204030204" pitchFamily="34" charset="0"/>
                <a:ea typeface="Calibri" panose="020F0502020204030204" pitchFamily="34" charset="0"/>
                <a:cs typeface="Calibri" panose="020F0502020204030204" pitchFamily="34" charset="0"/>
              </a:rPr>
              <a:t> </a:t>
            </a:r>
            <a:r>
              <a:rPr sz="1400" spc="109">
                <a:latin typeface="Calibri" panose="020F0502020204030204" pitchFamily="34" charset="0"/>
                <a:ea typeface="Calibri" panose="020F0502020204030204" pitchFamily="34" charset="0"/>
                <a:cs typeface="Calibri" panose="020F0502020204030204" pitchFamily="34" charset="0"/>
              </a:rPr>
              <a:t>/</a:t>
            </a:r>
            <a:r>
              <a:rPr sz="1400" spc="32">
                <a:latin typeface="Calibri" panose="020F0502020204030204" pitchFamily="34" charset="0"/>
                <a:ea typeface="Calibri" panose="020F0502020204030204" pitchFamily="34" charset="0"/>
                <a:cs typeface="Calibri" panose="020F0502020204030204" pitchFamily="34" charset="0"/>
              </a:rPr>
              <a:t> </a:t>
            </a:r>
            <a:r>
              <a:rPr sz="1400" spc="-32">
                <a:latin typeface="Calibri" panose="020F0502020204030204" pitchFamily="34" charset="0"/>
                <a:ea typeface="Calibri" panose="020F0502020204030204" pitchFamily="34" charset="0"/>
                <a:cs typeface="Calibri" panose="020F0502020204030204" pitchFamily="34" charset="0"/>
              </a:rPr>
              <a:t>RSPO</a:t>
            </a:r>
            <a:r>
              <a:rPr sz="1400" spc="36">
                <a:latin typeface="Calibri" panose="020F0502020204030204" pitchFamily="34" charset="0"/>
                <a:ea typeface="Calibri" panose="020F0502020204030204" pitchFamily="34" charset="0"/>
                <a:cs typeface="Calibri" panose="020F0502020204030204" pitchFamily="34" charset="0"/>
              </a:rPr>
              <a:t> </a:t>
            </a:r>
            <a:r>
              <a:rPr sz="1400" spc="64">
                <a:latin typeface="Calibri" panose="020F0502020204030204" pitchFamily="34" charset="0"/>
                <a:ea typeface="Calibri" panose="020F0502020204030204" pitchFamily="34" charset="0"/>
                <a:cs typeface="Calibri" panose="020F0502020204030204" pitchFamily="34" charset="0"/>
              </a:rPr>
              <a:t>/ </a:t>
            </a:r>
            <a:r>
              <a:rPr sz="1400">
                <a:latin typeface="Calibri" panose="020F0502020204030204" pitchFamily="34" charset="0"/>
                <a:ea typeface="Calibri" panose="020F0502020204030204" pitchFamily="34" charset="0"/>
                <a:cs typeface="Calibri" panose="020F0502020204030204" pitchFamily="34" charset="0"/>
              </a:rPr>
              <a:t>Palm</a:t>
            </a:r>
            <a:r>
              <a:rPr sz="1400" spc="104">
                <a:latin typeface="Calibri" panose="020F0502020204030204" pitchFamily="34" charset="0"/>
                <a:ea typeface="Calibri" panose="020F0502020204030204" pitchFamily="34" charset="0"/>
                <a:cs typeface="Calibri" panose="020F0502020204030204" pitchFamily="34" charset="0"/>
              </a:rPr>
              <a:t> </a:t>
            </a:r>
            <a:r>
              <a:rPr sz="1400">
                <a:latin typeface="Calibri" panose="020F0502020204030204" pitchFamily="34" charset="0"/>
                <a:ea typeface="Calibri" panose="020F0502020204030204" pitchFamily="34" charset="0"/>
                <a:cs typeface="Calibri" panose="020F0502020204030204" pitchFamily="34" charset="0"/>
              </a:rPr>
              <a:t>Oil</a:t>
            </a:r>
            <a:r>
              <a:rPr sz="1400" spc="104">
                <a:latin typeface="Calibri" panose="020F0502020204030204" pitchFamily="34" charset="0"/>
                <a:ea typeface="Calibri" panose="020F0502020204030204" pitchFamily="34" charset="0"/>
                <a:cs typeface="Calibri" panose="020F0502020204030204" pitchFamily="34" charset="0"/>
              </a:rPr>
              <a:t> </a:t>
            </a:r>
            <a:r>
              <a:rPr sz="1400" spc="-9">
                <a:latin typeface="Calibri" panose="020F0502020204030204" pitchFamily="34" charset="0"/>
                <a:ea typeface="Calibri" panose="020F0502020204030204" pitchFamily="34" charset="0"/>
                <a:cs typeface="Calibri" panose="020F0502020204030204" pitchFamily="34" charset="0"/>
              </a:rPr>
              <a:t>Free)</a:t>
            </a:r>
            <a:endParaRPr sz="1400">
              <a:latin typeface="Calibri" panose="020F0502020204030204" pitchFamily="34" charset="0"/>
              <a:ea typeface="Calibri" panose="020F0502020204030204" pitchFamily="34" charset="0"/>
              <a:cs typeface="Calibri" panose="020F0502020204030204" pitchFamily="34" charset="0"/>
            </a:endParaRPr>
          </a:p>
          <a:p>
            <a:r>
              <a:rPr sz="1400">
                <a:latin typeface="Calibri" panose="020F0502020204030204" pitchFamily="34" charset="0"/>
                <a:ea typeface="Calibri" panose="020F0502020204030204" pitchFamily="34" charset="0"/>
                <a:cs typeface="Calibri" panose="020F0502020204030204" pitchFamily="34" charset="0"/>
              </a:rPr>
              <a:t>Benzyl</a:t>
            </a:r>
            <a:r>
              <a:rPr sz="1400" spc="182">
                <a:latin typeface="Calibri" panose="020F0502020204030204" pitchFamily="34" charset="0"/>
                <a:ea typeface="Calibri" panose="020F0502020204030204" pitchFamily="34" charset="0"/>
                <a:cs typeface="Calibri" panose="020F0502020204030204" pitchFamily="34" charset="0"/>
              </a:rPr>
              <a:t> </a:t>
            </a:r>
            <a:r>
              <a:rPr sz="1400" spc="50">
                <a:latin typeface="Calibri" panose="020F0502020204030204" pitchFamily="34" charset="0"/>
                <a:ea typeface="Calibri" panose="020F0502020204030204" pitchFamily="34" charset="0"/>
                <a:cs typeface="Calibri" panose="020F0502020204030204" pitchFamily="34" charset="0"/>
              </a:rPr>
              <a:t>Alcohol</a:t>
            </a:r>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12" name="object 12"/>
          <p:cNvSpPr/>
          <p:nvPr/>
        </p:nvSpPr>
        <p:spPr>
          <a:xfrm>
            <a:off x="14390842" y="8310601"/>
            <a:ext cx="3253602" cy="1022098"/>
          </a:xfrm>
          <a:custGeom>
            <a:avLst/>
            <a:gdLst/>
            <a:ahLst/>
            <a:cxnLst/>
            <a:rect l="l" t="t" r="r" b="b"/>
            <a:pathLst>
              <a:path w="3576955" h="1649729">
                <a:moveTo>
                  <a:pt x="3926" y="3926"/>
                </a:moveTo>
                <a:lnTo>
                  <a:pt x="3926" y="1645213"/>
                </a:lnTo>
              </a:path>
              <a:path w="3576955" h="1649729">
                <a:moveTo>
                  <a:pt x="3572698" y="3926"/>
                </a:moveTo>
                <a:lnTo>
                  <a:pt x="3572698" y="1645213"/>
                </a:lnTo>
              </a:path>
              <a:path w="3576955" h="1649729">
                <a:moveTo>
                  <a:pt x="0" y="0"/>
                </a:moveTo>
                <a:lnTo>
                  <a:pt x="3576625" y="0"/>
                </a:lnTo>
              </a:path>
              <a:path w="3576955" h="1649729">
                <a:moveTo>
                  <a:pt x="0" y="1649139"/>
                </a:moveTo>
                <a:lnTo>
                  <a:pt x="3576625" y="1649139"/>
                </a:lnTo>
              </a:path>
            </a:pathLst>
          </a:custGeom>
          <a:ln w="7853">
            <a:solidFill>
              <a:srgbClr val="000000"/>
            </a:solidFill>
          </a:ln>
        </p:spPr>
        <p:txBody>
          <a:bodyPr wrap="square" lIns="0" tIns="0" rIns="0" bIns="0" rtlCol="0"/>
          <a:lstStyle/>
          <a:p>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13" name="object 13"/>
          <p:cNvSpPr txBox="1"/>
          <p:nvPr/>
        </p:nvSpPr>
        <p:spPr>
          <a:xfrm>
            <a:off x="7457899" y="1598631"/>
            <a:ext cx="3157722" cy="276100"/>
          </a:xfrm>
          <a:prstGeom prst="rect">
            <a:avLst/>
          </a:prstGeom>
          <a:solidFill>
            <a:srgbClr val="292694"/>
          </a:solidFill>
        </p:spPr>
        <p:txBody>
          <a:bodyPr vert="horz" wrap="square" lIns="0" tIns="60070" rIns="0" bIns="0" rtlCol="0">
            <a:spAutoFit/>
          </a:bodyPr>
          <a:lstStyle/>
          <a:p>
            <a:pPr marL="56604">
              <a:spcBef>
                <a:spcPts val="473"/>
              </a:spcBef>
            </a:pPr>
            <a:r>
              <a:rPr sz="1400" spc="-9">
                <a:solidFill>
                  <a:srgbClr val="FFFFFF"/>
                </a:solidFill>
                <a:latin typeface="Calibri" panose="020F0502020204030204" pitchFamily="34" charset="0"/>
                <a:ea typeface="Calibri" panose="020F0502020204030204" pitchFamily="34" charset="0"/>
                <a:cs typeface="Calibri" panose="020F0502020204030204" pitchFamily="34" charset="0"/>
              </a:rPr>
              <a:t>Plasticizers</a:t>
            </a:r>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14" name="object 14"/>
          <p:cNvSpPr/>
          <p:nvPr/>
        </p:nvSpPr>
        <p:spPr>
          <a:xfrm>
            <a:off x="7467716" y="1598649"/>
            <a:ext cx="3166386" cy="5400531"/>
          </a:xfrm>
          <a:custGeom>
            <a:avLst/>
            <a:gdLst/>
            <a:ahLst/>
            <a:cxnLst/>
            <a:rect l="l" t="t" r="r" b="b"/>
            <a:pathLst>
              <a:path w="3481070" h="5937250">
                <a:moveTo>
                  <a:pt x="3926" y="3926"/>
                </a:moveTo>
                <a:lnTo>
                  <a:pt x="3926" y="5933025"/>
                </a:lnTo>
              </a:path>
              <a:path w="3481070" h="5937250">
                <a:moveTo>
                  <a:pt x="3476620" y="3926"/>
                </a:moveTo>
                <a:lnTo>
                  <a:pt x="3476620" y="5933025"/>
                </a:lnTo>
              </a:path>
              <a:path w="3481070" h="5937250">
                <a:moveTo>
                  <a:pt x="0" y="0"/>
                </a:moveTo>
                <a:lnTo>
                  <a:pt x="3480546" y="0"/>
                </a:lnTo>
              </a:path>
              <a:path w="3481070" h="5937250">
                <a:moveTo>
                  <a:pt x="0" y="5936952"/>
                </a:moveTo>
                <a:lnTo>
                  <a:pt x="3480546" y="5936952"/>
                </a:lnTo>
              </a:path>
            </a:pathLst>
          </a:custGeom>
          <a:ln w="7853">
            <a:solidFill>
              <a:srgbClr val="000000"/>
            </a:solidFill>
          </a:ln>
        </p:spPr>
        <p:txBody>
          <a:bodyPr wrap="square" lIns="0" tIns="0" rIns="0" bIns="0" rtlCol="0"/>
          <a:lstStyle/>
          <a:p>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15" name="object 15"/>
          <p:cNvSpPr/>
          <p:nvPr/>
        </p:nvSpPr>
        <p:spPr>
          <a:xfrm>
            <a:off x="10890804" y="7298974"/>
            <a:ext cx="3279017" cy="2033726"/>
          </a:xfrm>
          <a:custGeom>
            <a:avLst/>
            <a:gdLst/>
            <a:ahLst/>
            <a:cxnLst/>
            <a:rect l="l" t="t" r="r" b="b"/>
            <a:pathLst>
              <a:path w="3604894" h="2968625">
                <a:moveTo>
                  <a:pt x="3926" y="3926"/>
                </a:moveTo>
                <a:lnTo>
                  <a:pt x="3926" y="2964506"/>
                </a:lnTo>
              </a:path>
              <a:path w="3604894" h="2968625">
                <a:moveTo>
                  <a:pt x="3600430" y="3926"/>
                </a:moveTo>
                <a:lnTo>
                  <a:pt x="3600430" y="2964506"/>
                </a:lnTo>
              </a:path>
              <a:path w="3604894" h="2968625">
                <a:moveTo>
                  <a:pt x="0" y="0"/>
                </a:moveTo>
                <a:lnTo>
                  <a:pt x="3604356" y="0"/>
                </a:lnTo>
              </a:path>
              <a:path w="3604894" h="2968625">
                <a:moveTo>
                  <a:pt x="0" y="2968432"/>
                </a:moveTo>
                <a:lnTo>
                  <a:pt x="3604356" y="2968432"/>
                </a:lnTo>
              </a:path>
            </a:pathLst>
          </a:custGeom>
          <a:ln w="7852">
            <a:solidFill>
              <a:srgbClr val="000000"/>
            </a:solidFill>
          </a:ln>
        </p:spPr>
        <p:txBody>
          <a:bodyPr wrap="square" lIns="0" tIns="0" rIns="0" bIns="0" rtlCol="0"/>
          <a:lstStyle/>
          <a:p>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16" name="object 16"/>
          <p:cNvSpPr/>
          <p:nvPr/>
        </p:nvSpPr>
        <p:spPr>
          <a:xfrm>
            <a:off x="7467931" y="7194762"/>
            <a:ext cx="3165808" cy="2137937"/>
          </a:xfrm>
          <a:custGeom>
            <a:avLst/>
            <a:gdLst/>
            <a:ahLst/>
            <a:cxnLst/>
            <a:rect l="l" t="t" r="r" b="b"/>
            <a:pathLst>
              <a:path w="3480434" h="2968625">
                <a:moveTo>
                  <a:pt x="3926" y="3926"/>
                </a:moveTo>
                <a:lnTo>
                  <a:pt x="3926" y="2964541"/>
                </a:lnTo>
              </a:path>
              <a:path w="3480434" h="2968625">
                <a:moveTo>
                  <a:pt x="3476374" y="3926"/>
                </a:moveTo>
                <a:lnTo>
                  <a:pt x="3476374" y="2964541"/>
                </a:lnTo>
              </a:path>
              <a:path w="3480434" h="2968625">
                <a:moveTo>
                  <a:pt x="0" y="0"/>
                </a:moveTo>
                <a:lnTo>
                  <a:pt x="3480301" y="0"/>
                </a:lnTo>
              </a:path>
              <a:path w="3480434" h="2968625">
                <a:moveTo>
                  <a:pt x="0" y="2968468"/>
                </a:moveTo>
                <a:lnTo>
                  <a:pt x="3480301" y="2968468"/>
                </a:lnTo>
              </a:path>
            </a:pathLst>
          </a:custGeom>
          <a:ln w="7853">
            <a:solidFill>
              <a:srgbClr val="000000"/>
            </a:solidFill>
          </a:ln>
        </p:spPr>
        <p:txBody>
          <a:bodyPr wrap="square" lIns="0" tIns="0" rIns="0" bIns="0" rtlCol="0"/>
          <a:lstStyle/>
          <a:p>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17" name="object 17"/>
          <p:cNvSpPr txBox="1"/>
          <p:nvPr/>
        </p:nvSpPr>
        <p:spPr>
          <a:xfrm>
            <a:off x="10894376" y="1598631"/>
            <a:ext cx="3272086" cy="276100"/>
          </a:xfrm>
          <a:prstGeom prst="rect">
            <a:avLst/>
          </a:prstGeom>
          <a:solidFill>
            <a:srgbClr val="292694"/>
          </a:solidFill>
        </p:spPr>
        <p:txBody>
          <a:bodyPr vert="horz" wrap="square" lIns="0" tIns="60070" rIns="0" bIns="0" rtlCol="0">
            <a:spAutoFit/>
          </a:bodyPr>
          <a:lstStyle/>
          <a:p>
            <a:pPr marL="56604">
              <a:spcBef>
                <a:spcPts val="473"/>
              </a:spcBef>
            </a:pPr>
            <a:r>
              <a:rPr sz="1400" spc="-64">
                <a:solidFill>
                  <a:srgbClr val="FFFFFF"/>
                </a:solidFill>
                <a:latin typeface="Calibri" panose="020F0502020204030204" pitchFamily="34" charset="0"/>
                <a:ea typeface="Calibri" panose="020F0502020204030204" pitchFamily="34" charset="0"/>
                <a:cs typeface="Calibri" panose="020F0502020204030204" pitchFamily="34" charset="0"/>
              </a:rPr>
              <a:t>Performance</a:t>
            </a:r>
            <a:r>
              <a:rPr sz="1400" spc="-55">
                <a:solidFill>
                  <a:srgbClr val="FFFFFF"/>
                </a:solidFill>
                <a:latin typeface="Calibri" panose="020F0502020204030204" pitchFamily="34" charset="0"/>
                <a:ea typeface="Calibri" panose="020F0502020204030204" pitchFamily="34" charset="0"/>
                <a:cs typeface="Calibri" panose="020F0502020204030204" pitchFamily="34" charset="0"/>
              </a:rPr>
              <a:t> </a:t>
            </a:r>
            <a:r>
              <a:rPr sz="1400" spc="-9">
                <a:solidFill>
                  <a:srgbClr val="FFFFFF"/>
                </a:solidFill>
                <a:latin typeface="Calibri" panose="020F0502020204030204" pitchFamily="34" charset="0"/>
                <a:ea typeface="Calibri" panose="020F0502020204030204" pitchFamily="34" charset="0"/>
                <a:cs typeface="Calibri" panose="020F0502020204030204" pitchFamily="34" charset="0"/>
              </a:rPr>
              <a:t>Chemicals</a:t>
            </a:r>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18" name="object 18"/>
          <p:cNvSpPr/>
          <p:nvPr/>
        </p:nvSpPr>
        <p:spPr>
          <a:xfrm>
            <a:off x="10890804" y="1598661"/>
            <a:ext cx="3279017" cy="2743007"/>
          </a:xfrm>
          <a:custGeom>
            <a:avLst/>
            <a:gdLst/>
            <a:ahLst/>
            <a:cxnLst/>
            <a:rect l="l" t="t" r="r" b="b"/>
            <a:pathLst>
              <a:path w="3604894" h="3015615">
                <a:moveTo>
                  <a:pt x="3926" y="3926"/>
                </a:moveTo>
                <a:lnTo>
                  <a:pt x="3926" y="3011624"/>
                </a:lnTo>
              </a:path>
              <a:path w="3604894" h="3015615">
                <a:moveTo>
                  <a:pt x="3600430" y="3926"/>
                </a:moveTo>
                <a:lnTo>
                  <a:pt x="3600430" y="3011624"/>
                </a:lnTo>
              </a:path>
              <a:path w="3604894" h="3015615">
                <a:moveTo>
                  <a:pt x="0" y="0"/>
                </a:moveTo>
                <a:lnTo>
                  <a:pt x="3604356" y="0"/>
                </a:lnTo>
              </a:path>
              <a:path w="3604894" h="3015615">
                <a:moveTo>
                  <a:pt x="0" y="3015550"/>
                </a:moveTo>
                <a:lnTo>
                  <a:pt x="3604356" y="3015550"/>
                </a:lnTo>
              </a:path>
            </a:pathLst>
          </a:custGeom>
          <a:ln w="7852">
            <a:solidFill>
              <a:srgbClr val="000000"/>
            </a:solidFill>
          </a:ln>
        </p:spPr>
        <p:txBody>
          <a:bodyPr wrap="square" lIns="0" tIns="0" rIns="0" bIns="0" rtlCol="0"/>
          <a:lstStyle/>
          <a:p>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19" name="object 19"/>
          <p:cNvSpPr txBox="1"/>
          <p:nvPr/>
        </p:nvSpPr>
        <p:spPr>
          <a:xfrm>
            <a:off x="10897947" y="4989694"/>
            <a:ext cx="3528576" cy="873439"/>
          </a:xfrm>
          <a:prstGeom prst="rect">
            <a:avLst/>
          </a:prstGeom>
        </p:spPr>
        <p:txBody>
          <a:bodyPr vert="horz" wrap="square" lIns="0" tIns="11552" rIns="0" bIns="0" rtlCol="0">
            <a:spAutoFit/>
          </a:bodyPr>
          <a:lstStyle/>
          <a:p>
            <a:pPr marL="53138">
              <a:spcBef>
                <a:spcPts val="91"/>
              </a:spcBef>
            </a:pPr>
            <a:r>
              <a:rPr sz="1400" dirty="0">
                <a:latin typeface="Calibri" panose="020F0502020204030204" pitchFamily="34" charset="0"/>
                <a:ea typeface="Calibri" panose="020F0502020204030204" pitchFamily="34" charset="0"/>
                <a:cs typeface="Calibri" panose="020F0502020204030204" pitchFamily="34" charset="0"/>
              </a:rPr>
              <a:t>Carbon</a:t>
            </a:r>
            <a:r>
              <a:rPr sz="1400" spc="123"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Black</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1073173"/>
            <a:r>
              <a:rPr sz="1400" spc="73" dirty="0">
                <a:latin typeface="Calibri" panose="020F0502020204030204" pitchFamily="34" charset="0"/>
                <a:ea typeface="Calibri" panose="020F0502020204030204" pitchFamily="34" charset="0"/>
                <a:cs typeface="Calibri" panose="020F0502020204030204" pitchFamily="34" charset="0"/>
              </a:rPr>
              <a:t>Methyl</a:t>
            </a:r>
            <a:r>
              <a:rPr sz="1400" spc="36" dirty="0">
                <a:latin typeface="Calibri" panose="020F0502020204030204" pitchFamily="34" charset="0"/>
                <a:ea typeface="Calibri" panose="020F0502020204030204" pitchFamily="34" charset="0"/>
                <a:cs typeface="Calibri" panose="020F0502020204030204" pitchFamily="34" charset="0"/>
              </a:rPr>
              <a:t> </a:t>
            </a:r>
            <a:r>
              <a:rPr sz="1400" spc="55" dirty="0">
                <a:latin typeface="Calibri" panose="020F0502020204030204" pitchFamily="34" charset="0"/>
                <a:ea typeface="Calibri" panose="020F0502020204030204" pitchFamily="34" charset="0"/>
                <a:cs typeface="Calibri" panose="020F0502020204030204" pitchFamily="34" charset="0"/>
              </a:rPr>
              <a:t>Ethyl</a:t>
            </a:r>
            <a:r>
              <a:rPr sz="1400" spc="36"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Ketone</a:t>
            </a:r>
            <a:r>
              <a:rPr sz="1400" spc="41"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(MEK) </a:t>
            </a:r>
            <a:r>
              <a:rPr sz="1400" spc="73" dirty="0">
                <a:latin typeface="Calibri" panose="020F0502020204030204" pitchFamily="34" charset="0"/>
                <a:ea typeface="Calibri" panose="020F0502020204030204" pitchFamily="34" charset="0"/>
                <a:cs typeface="Calibri" panose="020F0502020204030204" pitchFamily="34" charset="0"/>
              </a:rPr>
              <a:t>Methyl</a:t>
            </a:r>
            <a:r>
              <a:rPr sz="1400" spc="-32" dirty="0">
                <a:latin typeface="Calibri" panose="020F0502020204030204" pitchFamily="34" charset="0"/>
                <a:ea typeface="Calibri" panose="020F0502020204030204" pitchFamily="34" charset="0"/>
                <a:cs typeface="Calibri" panose="020F0502020204030204" pitchFamily="34" charset="0"/>
              </a:rPr>
              <a:t> </a:t>
            </a:r>
            <a:r>
              <a:rPr sz="1400" spc="59" dirty="0">
                <a:latin typeface="Calibri" panose="020F0502020204030204" pitchFamily="34" charset="0"/>
                <a:ea typeface="Calibri" panose="020F0502020204030204" pitchFamily="34" charset="0"/>
                <a:cs typeface="Calibri" panose="020F0502020204030204" pitchFamily="34" charset="0"/>
              </a:rPr>
              <a:t>Methacrylate</a:t>
            </a:r>
            <a:r>
              <a:rPr sz="1400" spc="-27"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(MMA) </a:t>
            </a:r>
            <a:r>
              <a:rPr sz="1400" spc="18" dirty="0">
                <a:latin typeface="Calibri" panose="020F0502020204030204" pitchFamily="34" charset="0"/>
                <a:ea typeface="Calibri" panose="020F0502020204030204" pitchFamily="34" charset="0"/>
                <a:cs typeface="Calibri" panose="020F0502020204030204" pitchFamily="34" charset="0"/>
              </a:rPr>
              <a:t>Potassium</a:t>
            </a:r>
            <a:r>
              <a:rPr sz="1400" spc="27"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Chloride</a:t>
            </a:r>
            <a:r>
              <a:rPr sz="1400" spc="27" dirty="0">
                <a:latin typeface="Calibri" panose="020F0502020204030204" pitchFamily="34" charset="0"/>
                <a:ea typeface="Calibri" panose="020F0502020204030204" pitchFamily="34" charset="0"/>
                <a:cs typeface="Calibri" panose="020F0502020204030204" pitchFamily="34" charset="0"/>
              </a:rPr>
              <a:t> </a:t>
            </a:r>
            <a:r>
              <a:rPr lang="en-IN" sz="1400" spc="18" dirty="0">
                <a:latin typeface="Calibri" panose="020F0502020204030204" pitchFamily="34" charset="0"/>
                <a:ea typeface="Calibri" panose="020F0502020204030204" pitchFamily="34" charset="0"/>
                <a:cs typeface="Calibri" panose="020F0502020204030204" pitchFamily="34" charset="0"/>
              </a:rPr>
              <a:t>-</a:t>
            </a:r>
            <a:r>
              <a:rPr sz="1400" spc="18" dirty="0">
                <a:latin typeface="Calibri" panose="020F0502020204030204" pitchFamily="34" charset="0"/>
                <a:ea typeface="Calibri" panose="020F0502020204030204" pitchFamily="34" charset="0"/>
                <a:cs typeface="Calibri" panose="020F0502020204030204" pitchFamily="34" charset="0"/>
              </a:rPr>
              <a:t>Tech</a:t>
            </a:r>
            <a:r>
              <a:rPr lang="en-IN" sz="1400" spc="18"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Grade</a:t>
            </a:r>
            <a:endParaRPr sz="1400" dirty="0">
              <a:latin typeface="Calibri" panose="020F0502020204030204" pitchFamily="34" charset="0"/>
              <a:ea typeface="Calibri" panose="020F0502020204030204" pitchFamily="34" charset="0"/>
              <a:cs typeface="Calibri" panose="020F0502020204030204" pitchFamily="34" charset="0"/>
            </a:endParaRPr>
          </a:p>
        </p:txBody>
      </p:sp>
      <p:sp>
        <p:nvSpPr>
          <p:cNvPr id="20" name="object 20"/>
          <p:cNvSpPr/>
          <p:nvPr/>
        </p:nvSpPr>
        <p:spPr>
          <a:xfrm>
            <a:off x="10890804" y="4641681"/>
            <a:ext cx="3279017" cy="2400493"/>
          </a:xfrm>
          <a:custGeom>
            <a:avLst/>
            <a:gdLst/>
            <a:ahLst/>
            <a:cxnLst/>
            <a:rect l="l" t="t" r="r" b="b"/>
            <a:pathLst>
              <a:path w="3604894" h="2639059">
                <a:moveTo>
                  <a:pt x="3926" y="3926"/>
                </a:moveTo>
                <a:lnTo>
                  <a:pt x="3926" y="2634680"/>
                </a:lnTo>
              </a:path>
              <a:path w="3604894" h="2639059">
                <a:moveTo>
                  <a:pt x="3600430" y="3926"/>
                </a:moveTo>
                <a:lnTo>
                  <a:pt x="3600430" y="2634680"/>
                </a:lnTo>
              </a:path>
              <a:path w="3604894" h="2639059">
                <a:moveTo>
                  <a:pt x="0" y="0"/>
                </a:moveTo>
                <a:lnTo>
                  <a:pt x="3604356" y="0"/>
                </a:lnTo>
              </a:path>
              <a:path w="3604894" h="2639059">
                <a:moveTo>
                  <a:pt x="0" y="2638606"/>
                </a:moveTo>
                <a:lnTo>
                  <a:pt x="3604356" y="2638606"/>
                </a:lnTo>
              </a:path>
            </a:pathLst>
          </a:custGeom>
          <a:ln w="7852">
            <a:solidFill>
              <a:srgbClr val="000000"/>
            </a:solidFill>
          </a:ln>
        </p:spPr>
        <p:txBody>
          <a:bodyPr wrap="square" lIns="0" tIns="0" rIns="0" bIns="0" rtlCol="0"/>
          <a:lstStyle/>
          <a:p>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21" name="object 21"/>
          <p:cNvSpPr txBox="1"/>
          <p:nvPr/>
        </p:nvSpPr>
        <p:spPr>
          <a:xfrm>
            <a:off x="14430129" y="1598631"/>
            <a:ext cx="3172162" cy="276100"/>
          </a:xfrm>
          <a:prstGeom prst="rect">
            <a:avLst/>
          </a:prstGeom>
          <a:solidFill>
            <a:srgbClr val="292694"/>
          </a:solidFill>
        </p:spPr>
        <p:txBody>
          <a:bodyPr vert="horz" wrap="square" lIns="0" tIns="60070" rIns="0" bIns="0" rtlCol="0">
            <a:spAutoFit/>
          </a:bodyPr>
          <a:lstStyle/>
          <a:p>
            <a:pPr marL="56604">
              <a:spcBef>
                <a:spcPts val="473"/>
              </a:spcBef>
            </a:pPr>
            <a:r>
              <a:rPr sz="1400" spc="-55">
                <a:solidFill>
                  <a:srgbClr val="FFFFFF"/>
                </a:solidFill>
                <a:latin typeface="Calibri" panose="020F0502020204030204" pitchFamily="34" charset="0"/>
                <a:ea typeface="Calibri" panose="020F0502020204030204" pitchFamily="34" charset="0"/>
                <a:cs typeface="Calibri" panose="020F0502020204030204" pitchFamily="34" charset="0"/>
              </a:rPr>
              <a:t>Printing</a:t>
            </a:r>
            <a:r>
              <a:rPr sz="1400" spc="-77">
                <a:solidFill>
                  <a:srgbClr val="FFFFFF"/>
                </a:solidFill>
                <a:latin typeface="Calibri" panose="020F0502020204030204" pitchFamily="34" charset="0"/>
                <a:ea typeface="Calibri" panose="020F0502020204030204" pitchFamily="34" charset="0"/>
                <a:cs typeface="Calibri" panose="020F0502020204030204" pitchFamily="34" charset="0"/>
              </a:rPr>
              <a:t> </a:t>
            </a:r>
            <a:r>
              <a:rPr sz="1400" spc="-91">
                <a:solidFill>
                  <a:srgbClr val="FFFFFF"/>
                </a:solidFill>
                <a:latin typeface="Calibri" panose="020F0502020204030204" pitchFamily="34" charset="0"/>
                <a:ea typeface="Calibri" panose="020F0502020204030204" pitchFamily="34" charset="0"/>
                <a:cs typeface="Calibri" panose="020F0502020204030204" pitchFamily="34" charset="0"/>
              </a:rPr>
              <a:t>Inks,</a:t>
            </a:r>
            <a:r>
              <a:rPr sz="1400" spc="-68">
                <a:solidFill>
                  <a:srgbClr val="FFFFFF"/>
                </a:solidFill>
                <a:latin typeface="Calibri" panose="020F0502020204030204" pitchFamily="34" charset="0"/>
                <a:ea typeface="Calibri" panose="020F0502020204030204" pitchFamily="34" charset="0"/>
                <a:cs typeface="Calibri" panose="020F0502020204030204" pitchFamily="34" charset="0"/>
              </a:rPr>
              <a:t> </a:t>
            </a:r>
            <a:r>
              <a:rPr sz="1400" spc="-73">
                <a:solidFill>
                  <a:srgbClr val="FFFFFF"/>
                </a:solidFill>
                <a:latin typeface="Calibri" panose="020F0502020204030204" pitchFamily="34" charset="0"/>
                <a:ea typeface="Calibri" panose="020F0502020204030204" pitchFamily="34" charset="0"/>
                <a:cs typeface="Calibri" panose="020F0502020204030204" pitchFamily="34" charset="0"/>
              </a:rPr>
              <a:t>Coating </a:t>
            </a:r>
            <a:r>
              <a:rPr sz="1400" spc="-236">
                <a:solidFill>
                  <a:srgbClr val="FFFFFF"/>
                </a:solidFill>
                <a:latin typeface="Calibri" panose="020F0502020204030204" pitchFamily="34" charset="0"/>
                <a:ea typeface="Calibri" panose="020F0502020204030204" pitchFamily="34" charset="0"/>
                <a:cs typeface="Calibri" panose="020F0502020204030204" pitchFamily="34" charset="0"/>
              </a:rPr>
              <a:t>&amp;</a:t>
            </a:r>
            <a:r>
              <a:rPr sz="1400" spc="-68">
                <a:solidFill>
                  <a:srgbClr val="FFFFFF"/>
                </a:solidFill>
                <a:latin typeface="Calibri" panose="020F0502020204030204" pitchFamily="34" charset="0"/>
                <a:ea typeface="Calibri" panose="020F0502020204030204" pitchFamily="34" charset="0"/>
                <a:cs typeface="Calibri" panose="020F0502020204030204" pitchFamily="34" charset="0"/>
              </a:rPr>
              <a:t> </a:t>
            </a:r>
            <a:r>
              <a:rPr sz="1400" spc="-9">
                <a:solidFill>
                  <a:srgbClr val="FFFFFF"/>
                </a:solidFill>
                <a:latin typeface="Calibri" panose="020F0502020204030204" pitchFamily="34" charset="0"/>
                <a:ea typeface="Calibri" panose="020F0502020204030204" pitchFamily="34" charset="0"/>
                <a:cs typeface="Calibri" panose="020F0502020204030204" pitchFamily="34" charset="0"/>
              </a:rPr>
              <a:t>Adhesives</a:t>
            </a:r>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22" name="object 22"/>
          <p:cNvSpPr txBox="1"/>
          <p:nvPr/>
        </p:nvSpPr>
        <p:spPr>
          <a:xfrm>
            <a:off x="14433701" y="1946670"/>
            <a:ext cx="4208132" cy="5577291"/>
          </a:xfrm>
          <a:prstGeom prst="rect">
            <a:avLst/>
          </a:prstGeom>
        </p:spPr>
        <p:txBody>
          <a:bodyPr vert="horz" wrap="square" lIns="0" tIns="11552" rIns="0" bIns="0" rtlCol="0">
            <a:spAutoFit/>
          </a:bodyPr>
          <a:lstStyle/>
          <a:p>
            <a:pPr marL="53138">
              <a:spcBef>
                <a:spcPts val="91"/>
              </a:spcBef>
            </a:pPr>
            <a:r>
              <a:rPr sz="1400" spc="55" dirty="0">
                <a:latin typeface="Calibri" panose="020F0502020204030204" pitchFamily="34" charset="0"/>
                <a:ea typeface="Calibri" panose="020F0502020204030204" pitchFamily="34" charset="0"/>
                <a:cs typeface="Calibri" panose="020F0502020204030204" pitchFamily="34" charset="0"/>
              </a:rPr>
              <a:t>Butyl</a:t>
            </a:r>
            <a:r>
              <a:rPr sz="1400" spc="32"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Acetate</a:t>
            </a:r>
            <a:r>
              <a:rPr sz="1400" spc="36"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(BUTAC)</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1531785">
              <a:spcBef>
                <a:spcPts val="159"/>
              </a:spcBef>
            </a:pPr>
            <a:r>
              <a:rPr sz="1400" spc="68" dirty="0">
                <a:latin typeface="Calibri" panose="020F0502020204030204" pitchFamily="34" charset="0"/>
                <a:ea typeface="Calibri" panose="020F0502020204030204" pitchFamily="34" charset="0"/>
                <a:cs typeface="Calibri" panose="020F0502020204030204" pitchFamily="34" charset="0"/>
              </a:rPr>
              <a:t>Butyl</a:t>
            </a:r>
            <a:r>
              <a:rPr sz="1400" spc="-32" dirty="0">
                <a:latin typeface="Calibri" panose="020F0502020204030204" pitchFamily="34" charset="0"/>
                <a:ea typeface="Calibri" panose="020F0502020204030204" pitchFamily="34" charset="0"/>
                <a:cs typeface="Calibri" panose="020F0502020204030204" pitchFamily="34" charset="0"/>
              </a:rPr>
              <a:t> </a:t>
            </a:r>
            <a:r>
              <a:rPr sz="1400" spc="55" dirty="0">
                <a:latin typeface="Calibri" panose="020F0502020204030204" pitchFamily="34" charset="0"/>
                <a:ea typeface="Calibri" panose="020F0502020204030204" pitchFamily="34" charset="0"/>
                <a:cs typeface="Calibri" panose="020F0502020204030204" pitchFamily="34" charset="0"/>
              </a:rPr>
              <a:t>Acrylate</a:t>
            </a:r>
            <a:r>
              <a:rPr sz="1400" spc="-27"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(BA)</a:t>
            </a:r>
            <a:endParaRPr lang="en-GB" sz="1400" spc="-18" dirty="0">
              <a:latin typeface="Calibri" panose="020F0502020204030204" pitchFamily="34" charset="0"/>
              <a:ea typeface="Calibri" panose="020F0502020204030204" pitchFamily="34" charset="0"/>
              <a:cs typeface="Calibri" panose="020F0502020204030204" pitchFamily="34" charset="0"/>
            </a:endParaRPr>
          </a:p>
          <a:p>
            <a:pPr marL="53138" marR="1531785">
              <a:spcBef>
                <a:spcPts val="159"/>
              </a:spcBef>
            </a:pPr>
            <a:r>
              <a:rPr sz="1400" spc="41" dirty="0">
                <a:latin typeface="Calibri" panose="020F0502020204030204" pitchFamily="34" charset="0"/>
                <a:ea typeface="Calibri" panose="020F0502020204030204" pitchFamily="34" charset="0"/>
                <a:cs typeface="Calibri" panose="020F0502020204030204" pitchFamily="34" charset="0"/>
              </a:rPr>
              <a:t>Dibasic </a:t>
            </a:r>
            <a:r>
              <a:rPr sz="1400" dirty="0">
                <a:latin typeface="Calibri" panose="020F0502020204030204" pitchFamily="34" charset="0"/>
                <a:ea typeface="Calibri" panose="020F0502020204030204" pitchFamily="34" charset="0"/>
                <a:cs typeface="Calibri" panose="020F0502020204030204" pitchFamily="34" charset="0"/>
              </a:rPr>
              <a:t>Ester</a:t>
            </a:r>
            <a:r>
              <a:rPr sz="1400" spc="41"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(DBE)</a:t>
            </a:r>
            <a:endParaRPr lang="en-GB" sz="1400" spc="-18" dirty="0">
              <a:latin typeface="Calibri" panose="020F0502020204030204" pitchFamily="34" charset="0"/>
              <a:ea typeface="Calibri" panose="020F0502020204030204" pitchFamily="34" charset="0"/>
              <a:cs typeface="Calibri" panose="020F0502020204030204" pitchFamily="34" charset="0"/>
            </a:endParaRPr>
          </a:p>
          <a:p>
            <a:pPr marL="53138" marR="1531785">
              <a:spcBef>
                <a:spcPts val="159"/>
              </a:spcBef>
            </a:pPr>
            <a:r>
              <a:rPr sz="1400" spc="55" dirty="0">
                <a:latin typeface="Calibri" panose="020F0502020204030204" pitchFamily="34" charset="0"/>
                <a:ea typeface="Calibri" panose="020F0502020204030204" pitchFamily="34" charset="0"/>
                <a:cs typeface="Calibri" panose="020F0502020204030204" pitchFamily="34" charset="0"/>
              </a:rPr>
              <a:t>Ethyl</a:t>
            </a:r>
            <a:r>
              <a:rPr sz="1400" spc="-27"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Methacrylate </a:t>
            </a:r>
            <a:endParaRPr lang="en-GB" sz="1400" spc="50" dirty="0">
              <a:latin typeface="Calibri" panose="020F0502020204030204" pitchFamily="34" charset="0"/>
              <a:ea typeface="Calibri" panose="020F0502020204030204" pitchFamily="34" charset="0"/>
              <a:cs typeface="Calibri" panose="020F0502020204030204" pitchFamily="34" charset="0"/>
            </a:endParaRPr>
          </a:p>
          <a:p>
            <a:pPr marL="53138" marR="1531785">
              <a:spcBef>
                <a:spcPts val="159"/>
              </a:spcBef>
            </a:pPr>
            <a:r>
              <a:rPr sz="1400" spc="9" dirty="0">
                <a:latin typeface="Calibri" panose="020F0502020204030204" pitchFamily="34" charset="0"/>
                <a:ea typeface="Calibri" panose="020F0502020204030204" pitchFamily="34" charset="0"/>
                <a:cs typeface="Calibri" panose="020F0502020204030204" pitchFamily="34" charset="0"/>
              </a:rPr>
              <a:t>Ethoxy</a:t>
            </a:r>
            <a:r>
              <a:rPr sz="1400" spc="82"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Propanol</a:t>
            </a:r>
            <a:r>
              <a:rPr sz="1400" spc="86"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(EP)</a:t>
            </a:r>
            <a:endParaRPr lang="en-GB" sz="1400" spc="-18" dirty="0">
              <a:latin typeface="Calibri" panose="020F0502020204030204" pitchFamily="34" charset="0"/>
              <a:ea typeface="Calibri" panose="020F0502020204030204" pitchFamily="34" charset="0"/>
              <a:cs typeface="Calibri" panose="020F0502020204030204" pitchFamily="34" charset="0"/>
            </a:endParaRPr>
          </a:p>
          <a:p>
            <a:pPr marL="53138" marR="1531785">
              <a:spcBef>
                <a:spcPts val="159"/>
              </a:spcBef>
            </a:pPr>
            <a:r>
              <a:rPr sz="1400" spc="59" dirty="0">
                <a:latin typeface="Calibri" panose="020F0502020204030204" pitchFamily="34" charset="0"/>
                <a:ea typeface="Calibri" panose="020F0502020204030204" pitchFamily="34" charset="0"/>
                <a:cs typeface="Calibri" panose="020F0502020204030204" pitchFamily="34" charset="0"/>
              </a:rPr>
              <a:t>Isopropyl</a:t>
            </a:r>
            <a:r>
              <a:rPr sz="1400" spc="-23"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Acetate</a:t>
            </a:r>
            <a:r>
              <a:rPr sz="1400" spc="-23"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(IPAC)</a:t>
            </a:r>
            <a:endParaRPr lang="en-GB" sz="1400" spc="-9" dirty="0">
              <a:latin typeface="Calibri" panose="020F0502020204030204" pitchFamily="34" charset="0"/>
              <a:ea typeface="Calibri" panose="020F0502020204030204" pitchFamily="34" charset="0"/>
              <a:cs typeface="Calibri" panose="020F0502020204030204" pitchFamily="34" charset="0"/>
            </a:endParaRPr>
          </a:p>
          <a:p>
            <a:pPr marL="53138" marR="1531785">
              <a:spcBef>
                <a:spcPts val="159"/>
              </a:spcBef>
            </a:pPr>
            <a:r>
              <a:rPr sz="1400" spc="59" dirty="0">
                <a:latin typeface="Calibri" panose="020F0502020204030204" pitchFamily="34" charset="0"/>
                <a:ea typeface="Calibri" panose="020F0502020204030204" pitchFamily="34" charset="0"/>
                <a:cs typeface="Calibri" panose="020F0502020204030204" pitchFamily="34" charset="0"/>
              </a:rPr>
              <a:t>Methoxy</a:t>
            </a:r>
            <a:r>
              <a:rPr sz="1400" spc="-18"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Propanol</a:t>
            </a:r>
            <a:r>
              <a:rPr sz="1400" spc="-18" dirty="0">
                <a:latin typeface="Calibri" panose="020F0502020204030204" pitchFamily="34" charset="0"/>
                <a:ea typeface="Calibri" panose="020F0502020204030204" pitchFamily="34" charset="0"/>
                <a:cs typeface="Calibri" panose="020F0502020204030204" pitchFamily="34" charset="0"/>
              </a:rPr>
              <a:t> (PM)</a:t>
            </a:r>
            <a:endParaRPr lang="en-GB" sz="1400" spc="-18" dirty="0">
              <a:latin typeface="Calibri" panose="020F0502020204030204" pitchFamily="34" charset="0"/>
              <a:ea typeface="Calibri" panose="020F0502020204030204" pitchFamily="34" charset="0"/>
              <a:cs typeface="Calibri" panose="020F0502020204030204" pitchFamily="34" charset="0"/>
            </a:endParaRPr>
          </a:p>
          <a:p>
            <a:pPr marL="53138" marR="1531785">
              <a:spcBef>
                <a:spcPts val="159"/>
              </a:spcBef>
            </a:pPr>
            <a:r>
              <a:rPr sz="1400" spc="59" dirty="0">
                <a:latin typeface="Calibri" panose="020F0502020204030204" pitchFamily="34" charset="0"/>
                <a:ea typeface="Calibri" panose="020F0502020204030204" pitchFamily="34" charset="0"/>
                <a:cs typeface="Calibri" panose="020F0502020204030204" pitchFamily="34" charset="0"/>
              </a:rPr>
              <a:t>Methoxy</a:t>
            </a:r>
            <a:r>
              <a:rPr sz="1400" spc="-27" dirty="0">
                <a:latin typeface="Calibri" panose="020F0502020204030204" pitchFamily="34" charset="0"/>
                <a:ea typeface="Calibri" panose="020F0502020204030204" pitchFamily="34" charset="0"/>
                <a:cs typeface="Calibri" panose="020F0502020204030204" pitchFamily="34" charset="0"/>
              </a:rPr>
              <a:t> </a:t>
            </a:r>
            <a:r>
              <a:rPr sz="1400" spc="59" dirty="0">
                <a:latin typeface="Calibri" panose="020F0502020204030204" pitchFamily="34" charset="0"/>
                <a:ea typeface="Calibri" panose="020F0502020204030204" pitchFamily="34" charset="0"/>
                <a:cs typeface="Calibri" panose="020F0502020204030204" pitchFamily="34" charset="0"/>
              </a:rPr>
              <a:t>Propyl</a:t>
            </a:r>
            <a:r>
              <a:rPr sz="1400" spc="-23"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Acetate</a:t>
            </a:r>
            <a:r>
              <a:rPr sz="1400" spc="-27"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(PMA)</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1151149"/>
            <a:r>
              <a:rPr sz="1400" spc="73" dirty="0">
                <a:latin typeface="Calibri" panose="020F0502020204030204" pitchFamily="34" charset="0"/>
                <a:ea typeface="Calibri" panose="020F0502020204030204" pitchFamily="34" charset="0"/>
                <a:cs typeface="Calibri" panose="020F0502020204030204" pitchFamily="34" charset="0"/>
              </a:rPr>
              <a:t>Methyl</a:t>
            </a:r>
            <a:r>
              <a:rPr sz="1400" spc="-32"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Acetate</a:t>
            </a:r>
            <a:r>
              <a:rPr sz="1400" spc="-27"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(METAC)</a:t>
            </a:r>
            <a:endParaRPr lang="en-GB" sz="1400" spc="-9" dirty="0">
              <a:latin typeface="Calibri" panose="020F0502020204030204" pitchFamily="34" charset="0"/>
              <a:ea typeface="Calibri" panose="020F0502020204030204" pitchFamily="34" charset="0"/>
              <a:cs typeface="Calibri" panose="020F0502020204030204" pitchFamily="34" charset="0"/>
            </a:endParaRPr>
          </a:p>
          <a:p>
            <a:pPr marL="53138" marR="1151149"/>
            <a:r>
              <a:rPr sz="1400" spc="73" dirty="0">
                <a:latin typeface="Calibri" panose="020F0502020204030204" pitchFamily="34" charset="0"/>
                <a:ea typeface="Calibri" panose="020F0502020204030204" pitchFamily="34" charset="0"/>
                <a:cs typeface="Calibri" panose="020F0502020204030204" pitchFamily="34" charset="0"/>
              </a:rPr>
              <a:t>Methyl</a:t>
            </a:r>
            <a:r>
              <a:rPr sz="1400" spc="-32" dirty="0">
                <a:latin typeface="Calibri" panose="020F0502020204030204" pitchFamily="34" charset="0"/>
                <a:ea typeface="Calibri" panose="020F0502020204030204" pitchFamily="34" charset="0"/>
                <a:cs typeface="Calibri" panose="020F0502020204030204" pitchFamily="34" charset="0"/>
              </a:rPr>
              <a:t> </a:t>
            </a:r>
            <a:r>
              <a:rPr sz="1400" spc="55" dirty="0">
                <a:latin typeface="Calibri" panose="020F0502020204030204" pitchFamily="34" charset="0"/>
                <a:ea typeface="Calibri" panose="020F0502020204030204" pitchFamily="34" charset="0"/>
                <a:cs typeface="Calibri" panose="020F0502020204030204" pitchFamily="34" charset="0"/>
              </a:rPr>
              <a:t>Ethyl</a:t>
            </a:r>
            <a:r>
              <a:rPr sz="1400" spc="-27" dirty="0">
                <a:latin typeface="Calibri" panose="020F0502020204030204" pitchFamily="34" charset="0"/>
                <a:ea typeface="Calibri" panose="020F0502020204030204" pitchFamily="34" charset="0"/>
                <a:cs typeface="Calibri" panose="020F0502020204030204" pitchFamily="34" charset="0"/>
              </a:rPr>
              <a:t> </a:t>
            </a:r>
            <a:r>
              <a:rPr sz="1400" spc="41" dirty="0">
                <a:latin typeface="Calibri" panose="020F0502020204030204" pitchFamily="34" charset="0"/>
                <a:ea typeface="Calibri" panose="020F0502020204030204" pitchFamily="34" charset="0"/>
                <a:cs typeface="Calibri" panose="020F0502020204030204" pitchFamily="34" charset="0"/>
              </a:rPr>
              <a:t>Ketoxime</a:t>
            </a:r>
            <a:r>
              <a:rPr sz="1400" spc="-32"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(MEKO)</a:t>
            </a:r>
            <a:endParaRPr lang="en-GB" sz="1400" spc="-9" dirty="0">
              <a:latin typeface="Calibri" panose="020F0502020204030204" pitchFamily="34" charset="0"/>
              <a:ea typeface="Calibri" panose="020F0502020204030204" pitchFamily="34" charset="0"/>
              <a:cs typeface="Calibri" panose="020F0502020204030204" pitchFamily="34" charset="0"/>
            </a:endParaRPr>
          </a:p>
          <a:p>
            <a:pPr marL="53138" marR="1151149"/>
            <a:r>
              <a:rPr lang="en-US" sz="1400" spc="-9" dirty="0">
                <a:latin typeface="Calibri" panose="020F0502020204030204" pitchFamily="34" charset="0"/>
                <a:ea typeface="Calibri" panose="020F0502020204030204" pitchFamily="34" charset="0"/>
                <a:cs typeface="Calibri" panose="020F0502020204030204" pitchFamily="34" charset="0"/>
              </a:rPr>
              <a:t>Methyl Isobutyl Ketone (MIBK)</a:t>
            </a:r>
            <a:endParaRPr lang="en-GB" sz="1400" spc="-9" dirty="0">
              <a:latin typeface="Calibri" panose="020F0502020204030204" pitchFamily="34" charset="0"/>
              <a:ea typeface="Calibri" panose="020F0502020204030204" pitchFamily="34" charset="0"/>
              <a:cs typeface="Calibri" panose="020F0502020204030204" pitchFamily="34" charset="0"/>
            </a:endParaRPr>
          </a:p>
          <a:p>
            <a:pPr marL="53138" marR="1151149"/>
            <a:r>
              <a:rPr sz="1400" dirty="0">
                <a:latin typeface="Calibri" panose="020F0502020204030204" pitchFamily="34" charset="0"/>
                <a:ea typeface="Calibri" panose="020F0502020204030204" pitchFamily="34" charset="0"/>
                <a:cs typeface="Calibri" panose="020F0502020204030204" pitchFamily="34" charset="0"/>
              </a:rPr>
              <a:t>N-</a:t>
            </a:r>
            <a:r>
              <a:rPr sz="1400" spc="68" dirty="0">
                <a:latin typeface="Calibri" panose="020F0502020204030204" pitchFamily="34" charset="0"/>
                <a:ea typeface="Calibri" panose="020F0502020204030204" pitchFamily="34" charset="0"/>
                <a:cs typeface="Calibri" panose="020F0502020204030204" pitchFamily="34" charset="0"/>
              </a:rPr>
              <a:t>Butyl</a:t>
            </a:r>
            <a:r>
              <a:rPr sz="1400" spc="64"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Methacrylate</a:t>
            </a:r>
            <a:endParaRPr lang="en-GB" sz="1400" spc="50" dirty="0">
              <a:latin typeface="Calibri" panose="020F0502020204030204" pitchFamily="34" charset="0"/>
              <a:ea typeface="Calibri" panose="020F0502020204030204" pitchFamily="34" charset="0"/>
              <a:cs typeface="Calibri" panose="020F0502020204030204" pitchFamily="34" charset="0"/>
            </a:endParaRPr>
          </a:p>
          <a:p>
            <a:pPr marL="53138" marR="1151149"/>
            <a:r>
              <a:rPr sz="1400" dirty="0">
                <a:latin typeface="Calibri" panose="020F0502020204030204" pitchFamily="34" charset="0"/>
                <a:ea typeface="Calibri" panose="020F0502020204030204" pitchFamily="34" charset="0"/>
                <a:cs typeface="Calibri" panose="020F0502020204030204" pitchFamily="34" charset="0"/>
              </a:rPr>
              <a:t>N-</a:t>
            </a:r>
            <a:r>
              <a:rPr sz="1400" spc="59" dirty="0">
                <a:latin typeface="Calibri" panose="020F0502020204030204" pitchFamily="34" charset="0"/>
                <a:ea typeface="Calibri" panose="020F0502020204030204" pitchFamily="34" charset="0"/>
                <a:cs typeface="Calibri" panose="020F0502020204030204" pitchFamily="34" charset="0"/>
              </a:rPr>
              <a:t>Propyl</a:t>
            </a:r>
            <a:r>
              <a:rPr sz="1400" spc="18"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Acetate</a:t>
            </a:r>
            <a:r>
              <a:rPr sz="1400" spc="23"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(NPAC)</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552759"/>
            <a:r>
              <a:rPr sz="1400" spc="45" dirty="0">
                <a:latin typeface="Calibri" panose="020F0502020204030204" pitchFamily="34" charset="0"/>
                <a:ea typeface="Calibri" panose="020F0502020204030204" pitchFamily="34" charset="0"/>
                <a:cs typeface="Calibri" panose="020F0502020204030204" pitchFamily="34" charset="0"/>
              </a:rPr>
              <a:t>Sodium</a:t>
            </a:r>
            <a:r>
              <a:rPr sz="1400" spc="-23" dirty="0">
                <a:latin typeface="Calibri" panose="020F0502020204030204" pitchFamily="34" charset="0"/>
                <a:ea typeface="Calibri" panose="020F0502020204030204" pitchFamily="34" charset="0"/>
                <a:cs typeface="Calibri" panose="020F0502020204030204" pitchFamily="34" charset="0"/>
              </a:rPr>
              <a:t> </a:t>
            </a:r>
            <a:r>
              <a:rPr sz="1400" spc="73" dirty="0">
                <a:latin typeface="Calibri" panose="020F0502020204030204" pitchFamily="34" charset="0"/>
                <a:ea typeface="Calibri" panose="020F0502020204030204" pitchFamily="34" charset="0"/>
                <a:cs typeface="Calibri" panose="020F0502020204030204" pitchFamily="34" charset="0"/>
              </a:rPr>
              <a:t>Methyl</a:t>
            </a:r>
            <a:r>
              <a:rPr sz="1400" spc="-18" dirty="0">
                <a:latin typeface="Calibri" panose="020F0502020204030204" pitchFamily="34" charset="0"/>
                <a:ea typeface="Calibri" panose="020F0502020204030204" pitchFamily="34" charset="0"/>
                <a:cs typeface="Calibri" panose="020F0502020204030204" pitchFamily="34" charset="0"/>
              </a:rPr>
              <a:t> </a:t>
            </a:r>
            <a:r>
              <a:rPr sz="1400" spc="59" dirty="0">
                <a:latin typeface="Calibri" panose="020F0502020204030204" pitchFamily="34" charset="0"/>
                <a:ea typeface="Calibri" panose="020F0502020204030204" pitchFamily="34" charset="0"/>
                <a:cs typeface="Calibri" panose="020F0502020204030204" pitchFamily="34" charset="0"/>
              </a:rPr>
              <a:t>Allyl</a:t>
            </a:r>
            <a:r>
              <a:rPr sz="1400" spc="-18"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Sulphonate</a:t>
            </a:r>
            <a:r>
              <a:rPr sz="1400" spc="-18"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(SMAS) </a:t>
            </a:r>
            <a:endParaRPr lang="en-GB" sz="1400" spc="-9" dirty="0">
              <a:latin typeface="Calibri" panose="020F0502020204030204" pitchFamily="34" charset="0"/>
              <a:ea typeface="Calibri" panose="020F0502020204030204" pitchFamily="34" charset="0"/>
              <a:cs typeface="Calibri" panose="020F0502020204030204" pitchFamily="34" charset="0"/>
            </a:endParaRPr>
          </a:p>
          <a:p>
            <a:pPr marL="53138" marR="552759"/>
            <a:r>
              <a:rPr sz="1400" spc="-9" dirty="0">
                <a:latin typeface="Calibri" panose="020F0502020204030204" pitchFamily="34" charset="0"/>
                <a:ea typeface="Calibri" panose="020F0502020204030204" pitchFamily="34" charset="0"/>
                <a:cs typeface="Calibri" panose="020F0502020204030204" pitchFamily="34" charset="0"/>
              </a:rPr>
              <a:t>Toluene</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205624"/>
            <a:r>
              <a:rPr sz="1400" spc="50" dirty="0">
                <a:latin typeface="Calibri" panose="020F0502020204030204" pitchFamily="34" charset="0"/>
                <a:ea typeface="Calibri" panose="020F0502020204030204" pitchFamily="34" charset="0"/>
                <a:cs typeface="Calibri" panose="020F0502020204030204" pitchFamily="34" charset="0"/>
              </a:rPr>
              <a:t>Vinyl</a:t>
            </a:r>
            <a:r>
              <a:rPr sz="1400" spc="-23"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Acetate</a:t>
            </a:r>
            <a:r>
              <a:rPr sz="1400" spc="-23" dirty="0">
                <a:latin typeface="Calibri" panose="020F0502020204030204" pitchFamily="34" charset="0"/>
                <a:ea typeface="Calibri" panose="020F0502020204030204" pitchFamily="34" charset="0"/>
                <a:cs typeface="Calibri" panose="020F0502020204030204" pitchFamily="34" charset="0"/>
              </a:rPr>
              <a:t> </a:t>
            </a:r>
            <a:r>
              <a:rPr sz="1400" spc="64" dirty="0">
                <a:latin typeface="Calibri" panose="020F0502020204030204" pitchFamily="34" charset="0"/>
                <a:ea typeface="Calibri" panose="020F0502020204030204" pitchFamily="34" charset="0"/>
                <a:cs typeface="Calibri" panose="020F0502020204030204" pitchFamily="34" charset="0"/>
              </a:rPr>
              <a:t>Monomer</a:t>
            </a:r>
            <a:r>
              <a:rPr sz="1400" spc="-23"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(VAM) </a:t>
            </a:r>
            <a:endParaRPr lang="en-GB" sz="1400" spc="-18" dirty="0">
              <a:latin typeface="Calibri" panose="020F0502020204030204" pitchFamily="34" charset="0"/>
              <a:ea typeface="Calibri" panose="020F0502020204030204" pitchFamily="34" charset="0"/>
              <a:cs typeface="Calibri" panose="020F0502020204030204" pitchFamily="34" charset="0"/>
            </a:endParaRPr>
          </a:p>
          <a:p>
            <a:pPr marL="53138" marR="205624"/>
            <a:r>
              <a:rPr sz="1400" spc="59" dirty="0" err="1">
                <a:latin typeface="Calibri" panose="020F0502020204030204" pitchFamily="34" charset="0"/>
                <a:ea typeface="Calibri" panose="020F0502020204030204" pitchFamily="34" charset="0"/>
                <a:cs typeface="Calibri" panose="020F0502020204030204" pitchFamily="34" charset="0"/>
              </a:rPr>
              <a:t>Polytetramethylene</a:t>
            </a:r>
            <a:r>
              <a:rPr sz="1400" spc="-18" dirty="0">
                <a:latin typeface="Calibri" panose="020F0502020204030204" pitchFamily="34" charset="0"/>
                <a:ea typeface="Calibri" panose="020F0502020204030204" pitchFamily="34" charset="0"/>
                <a:cs typeface="Calibri" panose="020F0502020204030204" pitchFamily="34" charset="0"/>
              </a:rPr>
              <a:t> </a:t>
            </a:r>
            <a:r>
              <a:rPr sz="1400" spc="45" dirty="0">
                <a:latin typeface="Calibri" panose="020F0502020204030204" pitchFamily="34" charset="0"/>
                <a:ea typeface="Calibri" panose="020F0502020204030204" pitchFamily="34" charset="0"/>
                <a:cs typeface="Calibri" panose="020F0502020204030204" pitchFamily="34" charset="0"/>
              </a:rPr>
              <a:t>Ether</a:t>
            </a:r>
            <a:r>
              <a:rPr sz="1400" spc="-14"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Glycol</a:t>
            </a:r>
            <a:r>
              <a:rPr lang="en-GB" sz="1400" spc="50" dirty="0">
                <a:latin typeface="Calibri" panose="020F0502020204030204" pitchFamily="34" charset="0"/>
                <a:ea typeface="Calibri" panose="020F0502020204030204" pitchFamily="34" charset="0"/>
                <a:cs typeface="Calibri" panose="020F0502020204030204" pitchFamily="34" charset="0"/>
              </a:rPr>
              <a:t> </a:t>
            </a:r>
          </a:p>
          <a:p>
            <a:pPr marL="53138" marR="205624"/>
            <a:r>
              <a:rPr sz="1400" spc="-9" dirty="0">
                <a:latin typeface="Calibri" panose="020F0502020204030204" pitchFamily="34" charset="0"/>
                <a:ea typeface="Calibri" panose="020F0502020204030204" pitchFamily="34" charset="0"/>
                <a:cs typeface="Calibri" panose="020F0502020204030204" pitchFamily="34" charset="0"/>
              </a:rPr>
              <a:t>(PTMEG) </a:t>
            </a:r>
            <a:endParaRPr lang="en-GB" sz="1400" spc="-9" dirty="0">
              <a:latin typeface="Calibri" panose="020F0502020204030204" pitchFamily="34" charset="0"/>
              <a:ea typeface="Calibri" panose="020F0502020204030204" pitchFamily="34" charset="0"/>
              <a:cs typeface="Calibri" panose="020F0502020204030204" pitchFamily="34" charset="0"/>
            </a:endParaRPr>
          </a:p>
          <a:p>
            <a:pPr marL="53138" marR="205624"/>
            <a:r>
              <a:rPr sz="1400" spc="59" dirty="0" err="1">
                <a:latin typeface="Calibri" panose="020F0502020204030204" pitchFamily="34" charset="0"/>
                <a:ea typeface="Calibri" panose="020F0502020204030204" pitchFamily="34" charset="0"/>
                <a:cs typeface="Calibri" panose="020F0502020204030204" pitchFamily="34" charset="0"/>
              </a:rPr>
              <a:t>Dipropylene</a:t>
            </a:r>
            <a:r>
              <a:rPr sz="1400" spc="-18"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Glycol</a:t>
            </a:r>
            <a:r>
              <a:rPr sz="1400" spc="-18" dirty="0">
                <a:latin typeface="Calibri" panose="020F0502020204030204" pitchFamily="34" charset="0"/>
                <a:ea typeface="Calibri" panose="020F0502020204030204" pitchFamily="34" charset="0"/>
                <a:cs typeface="Calibri" panose="020F0502020204030204" pitchFamily="34" charset="0"/>
              </a:rPr>
              <a:t> </a:t>
            </a:r>
            <a:r>
              <a:rPr sz="1400" spc="68" dirty="0">
                <a:latin typeface="Calibri" panose="020F0502020204030204" pitchFamily="34" charset="0"/>
                <a:ea typeface="Calibri" panose="020F0502020204030204" pitchFamily="34" charset="0"/>
                <a:cs typeface="Calibri" panose="020F0502020204030204" pitchFamily="34" charset="0"/>
              </a:rPr>
              <a:t>Monomethyl</a:t>
            </a:r>
            <a:r>
              <a:rPr sz="1400" spc="-14" dirty="0">
                <a:latin typeface="Calibri" panose="020F0502020204030204" pitchFamily="34" charset="0"/>
                <a:ea typeface="Calibri" panose="020F0502020204030204" pitchFamily="34" charset="0"/>
                <a:cs typeface="Calibri" panose="020F0502020204030204" pitchFamily="34" charset="0"/>
              </a:rPr>
              <a:t> </a:t>
            </a:r>
            <a:endParaRPr lang="en-GB" sz="1400" spc="-14" dirty="0">
              <a:latin typeface="Calibri" panose="020F0502020204030204" pitchFamily="34" charset="0"/>
              <a:ea typeface="Calibri" panose="020F0502020204030204" pitchFamily="34" charset="0"/>
              <a:cs typeface="Calibri" panose="020F0502020204030204" pitchFamily="34" charset="0"/>
            </a:endParaRPr>
          </a:p>
          <a:p>
            <a:pPr marL="53138" marR="205624"/>
            <a:r>
              <a:rPr sz="1400" spc="45" dirty="0">
                <a:latin typeface="Calibri" panose="020F0502020204030204" pitchFamily="34" charset="0"/>
                <a:ea typeface="Calibri" panose="020F0502020204030204" pitchFamily="34" charset="0"/>
                <a:cs typeface="Calibri" panose="020F0502020204030204" pitchFamily="34" charset="0"/>
              </a:rPr>
              <a:t>Ether</a:t>
            </a:r>
            <a:r>
              <a:rPr sz="1400" spc="-18" dirty="0">
                <a:latin typeface="Calibri" panose="020F0502020204030204" pitchFamily="34" charset="0"/>
                <a:ea typeface="Calibri" panose="020F0502020204030204" pitchFamily="34" charset="0"/>
                <a:cs typeface="Calibri" panose="020F0502020204030204" pitchFamily="34" charset="0"/>
              </a:rPr>
              <a:t> (DPM) </a:t>
            </a:r>
            <a:endParaRPr lang="en-GB" sz="1400" spc="-18" dirty="0">
              <a:latin typeface="Calibri" panose="020F0502020204030204" pitchFamily="34" charset="0"/>
              <a:ea typeface="Calibri" panose="020F0502020204030204" pitchFamily="34" charset="0"/>
              <a:cs typeface="Calibri" panose="020F0502020204030204" pitchFamily="34" charset="0"/>
            </a:endParaRPr>
          </a:p>
          <a:p>
            <a:pPr marL="53138" marR="205624"/>
            <a:r>
              <a:rPr sz="1400" spc="59" dirty="0" err="1">
                <a:latin typeface="Calibri" panose="020F0502020204030204" pitchFamily="34" charset="0"/>
                <a:ea typeface="Calibri" panose="020F0502020204030204" pitchFamily="34" charset="0"/>
                <a:cs typeface="Calibri" panose="020F0502020204030204" pitchFamily="34" charset="0"/>
              </a:rPr>
              <a:t>Dipropylene</a:t>
            </a:r>
            <a:r>
              <a:rPr sz="1400" spc="-27"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Glycol</a:t>
            </a:r>
            <a:r>
              <a:rPr sz="1400" spc="-23" dirty="0">
                <a:latin typeface="Calibri" panose="020F0502020204030204" pitchFamily="34" charset="0"/>
                <a:ea typeface="Calibri" panose="020F0502020204030204" pitchFamily="34" charset="0"/>
                <a:cs typeface="Calibri" panose="020F0502020204030204" pitchFamily="34" charset="0"/>
              </a:rPr>
              <a:t> </a:t>
            </a:r>
            <a:r>
              <a:rPr sz="1400" spc="68" dirty="0">
                <a:latin typeface="Calibri" panose="020F0502020204030204" pitchFamily="34" charset="0"/>
                <a:ea typeface="Calibri" panose="020F0502020204030204" pitchFamily="34" charset="0"/>
                <a:cs typeface="Calibri" panose="020F0502020204030204" pitchFamily="34" charset="0"/>
              </a:rPr>
              <a:t>Dimethyl</a:t>
            </a:r>
            <a:r>
              <a:rPr sz="1400" spc="-27" dirty="0">
                <a:latin typeface="Calibri" panose="020F0502020204030204" pitchFamily="34" charset="0"/>
                <a:ea typeface="Calibri" panose="020F0502020204030204" pitchFamily="34" charset="0"/>
                <a:cs typeface="Calibri" panose="020F0502020204030204" pitchFamily="34" charset="0"/>
              </a:rPr>
              <a:t> </a:t>
            </a:r>
            <a:endParaRPr lang="en-GB" sz="1400" spc="-27" dirty="0">
              <a:latin typeface="Calibri" panose="020F0502020204030204" pitchFamily="34" charset="0"/>
              <a:ea typeface="Calibri" panose="020F0502020204030204" pitchFamily="34" charset="0"/>
              <a:cs typeface="Calibri" panose="020F0502020204030204" pitchFamily="34" charset="0"/>
            </a:endParaRPr>
          </a:p>
          <a:p>
            <a:pPr marL="53138" marR="205624"/>
            <a:r>
              <a:rPr sz="1400" spc="45" dirty="0">
                <a:latin typeface="Calibri" panose="020F0502020204030204" pitchFamily="34" charset="0"/>
                <a:ea typeface="Calibri" panose="020F0502020204030204" pitchFamily="34" charset="0"/>
                <a:cs typeface="Calibri" panose="020F0502020204030204" pitchFamily="34" charset="0"/>
              </a:rPr>
              <a:t>Ether</a:t>
            </a:r>
            <a:r>
              <a:rPr sz="1400" spc="-23"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(DPDM) </a:t>
            </a:r>
            <a:endParaRPr lang="en-GB" sz="1400" spc="-9" dirty="0">
              <a:latin typeface="Calibri" panose="020F0502020204030204" pitchFamily="34" charset="0"/>
              <a:ea typeface="Calibri" panose="020F0502020204030204" pitchFamily="34" charset="0"/>
              <a:cs typeface="Calibri" panose="020F0502020204030204" pitchFamily="34" charset="0"/>
            </a:endParaRPr>
          </a:p>
          <a:p>
            <a:pPr marL="53138" marR="205624"/>
            <a:r>
              <a:rPr sz="1400" spc="64" dirty="0">
                <a:latin typeface="Calibri" panose="020F0502020204030204" pitchFamily="34" charset="0"/>
                <a:ea typeface="Calibri" panose="020F0502020204030204" pitchFamily="34" charset="0"/>
                <a:cs typeface="Calibri" panose="020F0502020204030204" pitchFamily="34" charset="0"/>
              </a:rPr>
              <a:t>Dimethylformamide</a:t>
            </a:r>
            <a:r>
              <a:rPr sz="1400" spc="9"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(DMF)</a:t>
            </a:r>
            <a:endParaRPr lang="en-GB" sz="1400" spc="-18" dirty="0">
              <a:latin typeface="Calibri" panose="020F0502020204030204" pitchFamily="34" charset="0"/>
              <a:ea typeface="Calibri" panose="020F0502020204030204" pitchFamily="34" charset="0"/>
              <a:cs typeface="Calibri" panose="020F0502020204030204" pitchFamily="34" charset="0"/>
            </a:endParaRPr>
          </a:p>
          <a:p>
            <a:pPr marL="53138" marR="205624"/>
            <a:r>
              <a:rPr sz="1400" dirty="0">
                <a:latin typeface="Calibri" panose="020F0502020204030204" pitchFamily="34" charset="0"/>
                <a:ea typeface="Calibri" panose="020F0502020204030204" pitchFamily="34" charset="0"/>
                <a:cs typeface="Calibri" panose="020F0502020204030204" pitchFamily="34" charset="0"/>
              </a:rPr>
              <a:t>N-</a:t>
            </a:r>
            <a:r>
              <a:rPr sz="1400" spc="50" dirty="0">
                <a:latin typeface="Calibri" panose="020F0502020204030204" pitchFamily="34" charset="0"/>
                <a:ea typeface="Calibri" panose="020F0502020204030204" pitchFamily="34" charset="0"/>
                <a:cs typeface="Calibri" panose="020F0502020204030204" pitchFamily="34" charset="0"/>
              </a:rPr>
              <a:t>Ethyl-</a:t>
            </a:r>
            <a:r>
              <a:rPr sz="1400" dirty="0">
                <a:latin typeface="Calibri" panose="020F0502020204030204" pitchFamily="34" charset="0"/>
                <a:ea typeface="Calibri" panose="020F0502020204030204" pitchFamily="34" charset="0"/>
                <a:cs typeface="Calibri" panose="020F0502020204030204" pitchFamily="34" charset="0"/>
              </a:rPr>
              <a:t>2-</a:t>
            </a:r>
            <a:r>
              <a:rPr sz="1400" spc="64" dirty="0">
                <a:latin typeface="Calibri" panose="020F0502020204030204" pitchFamily="34" charset="0"/>
                <a:ea typeface="Calibri" panose="020F0502020204030204" pitchFamily="34" charset="0"/>
                <a:cs typeface="Calibri" panose="020F0502020204030204" pitchFamily="34" charset="0"/>
              </a:rPr>
              <a:t>pyrrolidone</a:t>
            </a:r>
            <a:r>
              <a:rPr sz="1400" spc="159"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(NEP)</a:t>
            </a:r>
            <a:endParaRPr lang="en-GB" sz="1400" spc="-18" dirty="0">
              <a:latin typeface="Calibri" panose="020F0502020204030204" pitchFamily="34" charset="0"/>
              <a:ea typeface="Calibri" panose="020F0502020204030204" pitchFamily="34" charset="0"/>
              <a:cs typeface="Calibri" panose="020F0502020204030204" pitchFamily="34" charset="0"/>
            </a:endParaRPr>
          </a:p>
          <a:p>
            <a:pPr marL="53138" marR="205624"/>
            <a:r>
              <a:rPr lang="en-IN" sz="1400" spc="-18" dirty="0">
                <a:latin typeface="Calibri" panose="020F0502020204030204" pitchFamily="34" charset="0"/>
                <a:ea typeface="Calibri" panose="020F0502020204030204" pitchFamily="34" charset="0"/>
                <a:cs typeface="Calibri" panose="020F0502020204030204" pitchFamily="34" charset="0"/>
              </a:rPr>
              <a:t>ND-150</a:t>
            </a:r>
            <a:endParaRPr sz="1400" dirty="0">
              <a:latin typeface="Calibri" panose="020F0502020204030204" pitchFamily="34" charset="0"/>
              <a:ea typeface="Calibri" panose="020F0502020204030204" pitchFamily="34" charset="0"/>
              <a:cs typeface="Calibri" panose="020F0502020204030204" pitchFamily="34" charset="0"/>
            </a:endParaRPr>
          </a:p>
        </p:txBody>
      </p:sp>
      <p:sp>
        <p:nvSpPr>
          <p:cNvPr id="23" name="object 23"/>
          <p:cNvSpPr/>
          <p:nvPr/>
        </p:nvSpPr>
        <p:spPr>
          <a:xfrm>
            <a:off x="14426558" y="1598681"/>
            <a:ext cx="3181981" cy="6600777"/>
          </a:xfrm>
          <a:custGeom>
            <a:avLst/>
            <a:gdLst/>
            <a:ahLst/>
            <a:cxnLst/>
            <a:rect l="l" t="t" r="r" b="b"/>
            <a:pathLst>
              <a:path w="3498215" h="7256780">
                <a:moveTo>
                  <a:pt x="3926" y="3926"/>
                </a:moveTo>
                <a:lnTo>
                  <a:pt x="3926" y="7252285"/>
                </a:lnTo>
              </a:path>
              <a:path w="3498215" h="7256780">
                <a:moveTo>
                  <a:pt x="3494166" y="3926"/>
                </a:moveTo>
                <a:lnTo>
                  <a:pt x="3494166" y="7252285"/>
                </a:lnTo>
              </a:path>
              <a:path w="3498215" h="7256780">
                <a:moveTo>
                  <a:pt x="0" y="0"/>
                </a:moveTo>
                <a:lnTo>
                  <a:pt x="3498093" y="0"/>
                </a:lnTo>
              </a:path>
              <a:path w="3498215" h="7256780">
                <a:moveTo>
                  <a:pt x="0" y="7256212"/>
                </a:moveTo>
                <a:lnTo>
                  <a:pt x="3498093" y="7256212"/>
                </a:lnTo>
              </a:path>
            </a:pathLst>
          </a:custGeom>
          <a:ln w="7853">
            <a:solidFill>
              <a:srgbClr val="000000"/>
            </a:solidFill>
          </a:ln>
        </p:spPr>
        <p:txBody>
          <a:bodyPr wrap="square" lIns="0" tIns="0" rIns="0" bIns="0" rtlCol="0"/>
          <a:lstStyle/>
          <a:p>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27" name="object 27"/>
          <p:cNvSpPr txBox="1"/>
          <p:nvPr/>
        </p:nvSpPr>
        <p:spPr>
          <a:xfrm>
            <a:off x="7475075" y="7542789"/>
            <a:ext cx="3776694" cy="1532594"/>
          </a:xfrm>
          <a:prstGeom prst="rect">
            <a:avLst/>
          </a:prstGeom>
        </p:spPr>
        <p:txBody>
          <a:bodyPr vert="horz" wrap="square" lIns="0" tIns="11552" rIns="0" bIns="0" rtlCol="0">
            <a:spAutoFit/>
          </a:bodyPr>
          <a:lstStyle/>
          <a:p>
            <a:pPr marL="53138">
              <a:spcBef>
                <a:spcPts val="91"/>
              </a:spcBef>
            </a:pPr>
            <a:r>
              <a:rPr sz="1400" dirty="0">
                <a:latin typeface="Calibri" panose="020F0502020204030204" pitchFamily="34" charset="0"/>
                <a:ea typeface="Calibri" panose="020F0502020204030204" pitchFamily="34" charset="0"/>
                <a:cs typeface="Calibri" panose="020F0502020204030204" pitchFamily="34" charset="0"/>
              </a:rPr>
              <a:t>Epoxy</a:t>
            </a:r>
            <a:r>
              <a:rPr sz="1400" spc="55"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Reactive</a:t>
            </a:r>
            <a:r>
              <a:rPr sz="1400" spc="59"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Diluents</a:t>
            </a:r>
            <a:endParaRPr lang="en-GB" sz="1400" spc="-9" dirty="0">
              <a:latin typeface="Calibri" panose="020F0502020204030204" pitchFamily="34" charset="0"/>
              <a:ea typeface="Calibri" panose="020F0502020204030204" pitchFamily="34" charset="0"/>
              <a:cs typeface="Calibri" panose="020F0502020204030204" pitchFamily="34" charset="0"/>
            </a:endParaRPr>
          </a:p>
          <a:p>
            <a:pPr marL="53138">
              <a:spcBef>
                <a:spcPts val="91"/>
              </a:spcBef>
            </a:pPr>
            <a:r>
              <a:rPr sz="1400" spc="45" dirty="0">
                <a:latin typeface="Calibri" panose="020F0502020204030204" pitchFamily="34" charset="0"/>
                <a:ea typeface="Calibri" panose="020F0502020204030204" pitchFamily="34" charset="0"/>
                <a:cs typeface="Calibri" panose="020F0502020204030204" pitchFamily="34" charset="0"/>
              </a:rPr>
              <a:t>Hardener</a:t>
            </a:r>
            <a:r>
              <a:rPr sz="1400" spc="23"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&amp;</a:t>
            </a:r>
            <a:r>
              <a:rPr sz="1400" spc="23"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Epoxy</a:t>
            </a:r>
            <a:r>
              <a:rPr sz="1400" spc="23"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Resin</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81441"/>
            <a:r>
              <a:rPr sz="1400" spc="45" dirty="0">
                <a:latin typeface="Calibri" panose="020F0502020204030204" pitchFamily="34" charset="0"/>
                <a:ea typeface="Calibri" panose="020F0502020204030204" pitchFamily="34" charset="0"/>
                <a:cs typeface="Calibri" panose="020F0502020204030204" pitchFamily="34" charset="0"/>
              </a:rPr>
              <a:t>Maleic</a:t>
            </a:r>
            <a:r>
              <a:rPr sz="1400" spc="-27" dirty="0">
                <a:latin typeface="Calibri" panose="020F0502020204030204" pitchFamily="34" charset="0"/>
                <a:ea typeface="Calibri" panose="020F0502020204030204" pitchFamily="34" charset="0"/>
                <a:cs typeface="Calibri" panose="020F0502020204030204" pitchFamily="34" charset="0"/>
              </a:rPr>
              <a:t> </a:t>
            </a:r>
            <a:r>
              <a:rPr sz="1400" spc="59" dirty="0">
                <a:latin typeface="Calibri" panose="020F0502020204030204" pitchFamily="34" charset="0"/>
                <a:ea typeface="Calibri" panose="020F0502020204030204" pitchFamily="34" charset="0"/>
                <a:cs typeface="Calibri" panose="020F0502020204030204" pitchFamily="34" charset="0"/>
              </a:rPr>
              <a:t>Anhydride</a:t>
            </a:r>
            <a:r>
              <a:rPr sz="1400" spc="-27"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a:t>
            </a:r>
            <a:r>
              <a:rPr sz="1400" spc="68" dirty="0">
                <a:latin typeface="Calibri" panose="020F0502020204030204" pitchFamily="34" charset="0"/>
                <a:ea typeface="Calibri" panose="020F0502020204030204" pitchFamily="34" charset="0"/>
                <a:cs typeface="Calibri" panose="020F0502020204030204" pitchFamily="34" charset="0"/>
              </a:rPr>
              <a:t>Molten</a:t>
            </a:r>
            <a:r>
              <a:rPr sz="1400" spc="-23" dirty="0">
                <a:latin typeface="Calibri" panose="020F0502020204030204" pitchFamily="34" charset="0"/>
                <a:ea typeface="Calibri" panose="020F0502020204030204" pitchFamily="34" charset="0"/>
                <a:cs typeface="Calibri" panose="020F0502020204030204" pitchFamily="34" charset="0"/>
              </a:rPr>
              <a:t> </a:t>
            </a:r>
            <a:r>
              <a:rPr sz="1400" spc="109" dirty="0">
                <a:latin typeface="Calibri" panose="020F0502020204030204" pitchFamily="34" charset="0"/>
                <a:ea typeface="Calibri" panose="020F0502020204030204" pitchFamily="34" charset="0"/>
                <a:cs typeface="Calibri" panose="020F0502020204030204" pitchFamily="34" charset="0"/>
              </a:rPr>
              <a:t>/</a:t>
            </a:r>
            <a:r>
              <a:rPr sz="1400" spc="-27" dirty="0">
                <a:latin typeface="Calibri" panose="020F0502020204030204" pitchFamily="34" charset="0"/>
                <a:ea typeface="Calibri" panose="020F0502020204030204" pitchFamily="34" charset="0"/>
                <a:cs typeface="Calibri" panose="020F0502020204030204" pitchFamily="34" charset="0"/>
              </a:rPr>
              <a:t> </a:t>
            </a:r>
            <a:r>
              <a:rPr sz="1400" spc="41" dirty="0">
                <a:latin typeface="Calibri" panose="020F0502020204030204" pitchFamily="34" charset="0"/>
                <a:ea typeface="Calibri" panose="020F0502020204030204" pitchFamily="34" charset="0"/>
                <a:cs typeface="Calibri" panose="020F0502020204030204" pitchFamily="34" charset="0"/>
              </a:rPr>
              <a:t>Briquettes)</a:t>
            </a:r>
            <a:endParaRPr lang="en-GB" sz="1400" spc="41" dirty="0">
              <a:latin typeface="Calibri" panose="020F0502020204030204" pitchFamily="34" charset="0"/>
              <a:ea typeface="Calibri" panose="020F0502020204030204" pitchFamily="34" charset="0"/>
              <a:cs typeface="Calibri" panose="020F0502020204030204" pitchFamily="34" charset="0"/>
            </a:endParaRPr>
          </a:p>
          <a:p>
            <a:pPr marL="53138" marR="81441"/>
            <a:r>
              <a:rPr sz="1400" spc="64" dirty="0">
                <a:latin typeface="Calibri" panose="020F0502020204030204" pitchFamily="34" charset="0"/>
                <a:ea typeface="Calibri" panose="020F0502020204030204" pitchFamily="34" charset="0"/>
                <a:cs typeface="Calibri" panose="020F0502020204030204" pitchFamily="34" charset="0"/>
              </a:rPr>
              <a:t>Mono</a:t>
            </a:r>
            <a:r>
              <a:rPr sz="1400" spc="-23"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Propylene</a:t>
            </a:r>
            <a:r>
              <a:rPr sz="1400" spc="-27"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Glycol</a:t>
            </a:r>
            <a:r>
              <a:rPr sz="1400" spc="-23"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(MPG)</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1426662"/>
            <a:r>
              <a:rPr sz="1400" spc="64" dirty="0">
                <a:latin typeface="Calibri" panose="020F0502020204030204" pitchFamily="34" charset="0"/>
                <a:ea typeface="Calibri" panose="020F0502020204030204" pitchFamily="34" charset="0"/>
                <a:cs typeface="Calibri" panose="020F0502020204030204" pitchFamily="34" charset="0"/>
              </a:rPr>
              <a:t>Neopentyl</a:t>
            </a:r>
            <a:r>
              <a:rPr sz="1400" spc="-27"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Glycol</a:t>
            </a:r>
            <a:r>
              <a:rPr lang="en-GB" sz="1400" spc="50"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(NPG) </a:t>
            </a:r>
            <a:endParaRPr lang="en-GB" sz="1400" spc="-18" dirty="0">
              <a:latin typeface="Calibri" panose="020F0502020204030204" pitchFamily="34" charset="0"/>
              <a:ea typeface="Calibri" panose="020F0502020204030204" pitchFamily="34" charset="0"/>
              <a:cs typeface="Calibri" panose="020F0502020204030204" pitchFamily="34" charset="0"/>
            </a:endParaRPr>
          </a:p>
          <a:p>
            <a:pPr marL="53138" marR="1426662"/>
            <a:r>
              <a:rPr sz="1400" spc="55" dirty="0">
                <a:latin typeface="Calibri" panose="020F0502020204030204" pitchFamily="34" charset="0"/>
                <a:ea typeface="Calibri" panose="020F0502020204030204" pitchFamily="34" charset="0"/>
                <a:cs typeface="Calibri" panose="020F0502020204030204" pitchFamily="34" charset="0"/>
              </a:rPr>
              <a:t>Phthalic</a:t>
            </a:r>
            <a:r>
              <a:rPr lang="en-IN" sz="1400" spc="-32" dirty="0">
                <a:latin typeface="Calibri" panose="020F0502020204030204" pitchFamily="34" charset="0"/>
                <a:ea typeface="Calibri" panose="020F0502020204030204" pitchFamily="34" charset="0"/>
                <a:cs typeface="Calibri" panose="020F0502020204030204" pitchFamily="34" charset="0"/>
              </a:rPr>
              <a:t> </a:t>
            </a:r>
            <a:r>
              <a:rPr sz="1400" spc="59" dirty="0">
                <a:latin typeface="Calibri" panose="020F0502020204030204" pitchFamily="34" charset="0"/>
                <a:ea typeface="Calibri" panose="020F0502020204030204" pitchFamily="34" charset="0"/>
                <a:cs typeface="Calibri" panose="020F0502020204030204" pitchFamily="34" charset="0"/>
              </a:rPr>
              <a:t>Anhydride</a:t>
            </a:r>
            <a:r>
              <a:rPr lang="en-IN" sz="1400" spc="59" dirty="0">
                <a:latin typeface="Calibri" panose="020F0502020204030204" pitchFamily="34" charset="0"/>
                <a:ea typeface="Calibri" panose="020F0502020204030204" pitchFamily="34" charset="0"/>
                <a:cs typeface="Calibri" panose="020F0502020204030204" pitchFamily="34" charset="0"/>
              </a:rPr>
              <a:t> F</a:t>
            </a:r>
            <a:r>
              <a:rPr sz="1400" spc="-9" dirty="0">
                <a:latin typeface="Calibri" panose="020F0502020204030204" pitchFamily="34" charset="0"/>
                <a:ea typeface="Calibri" panose="020F0502020204030204" pitchFamily="34" charset="0"/>
                <a:cs typeface="Calibri" panose="020F0502020204030204" pitchFamily="34" charset="0"/>
              </a:rPr>
              <a:t>lakes </a:t>
            </a:r>
            <a:endParaRPr lang="en-IN" sz="1400" spc="-9" dirty="0">
              <a:latin typeface="Calibri" panose="020F0502020204030204" pitchFamily="34" charset="0"/>
              <a:ea typeface="Calibri" panose="020F0502020204030204" pitchFamily="34" charset="0"/>
              <a:cs typeface="Calibri" panose="020F0502020204030204" pitchFamily="34" charset="0"/>
            </a:endParaRPr>
          </a:p>
          <a:p>
            <a:pPr marL="53138" marR="1426662"/>
            <a:r>
              <a:rPr sz="1400" spc="36" dirty="0">
                <a:latin typeface="Calibri" panose="020F0502020204030204" pitchFamily="34" charset="0"/>
                <a:ea typeface="Calibri" panose="020F0502020204030204" pitchFamily="34" charset="0"/>
                <a:cs typeface="Calibri" panose="020F0502020204030204" pitchFamily="34" charset="0"/>
              </a:rPr>
              <a:t>Styrene</a:t>
            </a:r>
            <a:endParaRPr sz="1400" dirty="0">
              <a:latin typeface="Calibri" panose="020F0502020204030204" pitchFamily="34" charset="0"/>
              <a:ea typeface="Calibri" panose="020F0502020204030204" pitchFamily="34" charset="0"/>
              <a:cs typeface="Calibri" panose="020F0502020204030204" pitchFamily="34" charset="0"/>
            </a:endParaRPr>
          </a:p>
        </p:txBody>
      </p:sp>
      <p:sp>
        <p:nvSpPr>
          <p:cNvPr id="28" name="object 28"/>
          <p:cNvSpPr txBox="1"/>
          <p:nvPr/>
        </p:nvSpPr>
        <p:spPr>
          <a:xfrm>
            <a:off x="10897947" y="1946671"/>
            <a:ext cx="3778173" cy="1329974"/>
          </a:xfrm>
          <a:prstGeom prst="rect">
            <a:avLst/>
          </a:prstGeom>
        </p:spPr>
        <p:txBody>
          <a:bodyPr vert="horz" wrap="square" lIns="0" tIns="11552" rIns="0" bIns="0" rtlCol="0">
            <a:spAutoFit/>
          </a:bodyPr>
          <a:lstStyle/>
          <a:p>
            <a:pPr marL="53138">
              <a:spcBef>
                <a:spcPts val="91"/>
              </a:spcBef>
            </a:pPr>
            <a:r>
              <a:rPr sz="1400" dirty="0">
                <a:latin typeface="Calibri" panose="020F0502020204030204" pitchFamily="34" charset="0"/>
                <a:ea typeface="Calibri" panose="020F0502020204030204" pitchFamily="34" charset="0"/>
                <a:cs typeface="Calibri" panose="020F0502020204030204" pitchFamily="34" charset="0"/>
              </a:rPr>
              <a:t>Calcium</a:t>
            </a:r>
            <a:r>
              <a:rPr sz="1400" spc="132"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Hydroxide</a:t>
            </a:r>
            <a:endParaRPr lang="en-GB" sz="1400" spc="-9" dirty="0">
              <a:latin typeface="Calibri" panose="020F0502020204030204" pitchFamily="34" charset="0"/>
              <a:ea typeface="Calibri" panose="020F0502020204030204" pitchFamily="34" charset="0"/>
              <a:cs typeface="Calibri" panose="020F0502020204030204" pitchFamily="34" charset="0"/>
            </a:endParaRPr>
          </a:p>
          <a:p>
            <a:pPr marL="53138">
              <a:spcBef>
                <a:spcPts val="91"/>
              </a:spcBef>
            </a:pPr>
            <a:r>
              <a:rPr sz="1400" spc="9" dirty="0">
                <a:latin typeface="Calibri" panose="020F0502020204030204" pitchFamily="34" charset="0"/>
                <a:ea typeface="Calibri" panose="020F0502020204030204" pitchFamily="34" charset="0"/>
                <a:cs typeface="Calibri" panose="020F0502020204030204" pitchFamily="34" charset="0"/>
              </a:rPr>
              <a:t>Caustic</a:t>
            </a:r>
            <a:r>
              <a:rPr sz="1400" spc="14"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Soda</a:t>
            </a:r>
            <a:r>
              <a:rPr sz="1400" spc="18" dirty="0">
                <a:latin typeface="Calibri" panose="020F0502020204030204" pitchFamily="34" charset="0"/>
                <a:ea typeface="Calibri" panose="020F0502020204030204" pitchFamily="34" charset="0"/>
                <a:cs typeface="Calibri" panose="020F0502020204030204" pitchFamily="34" charset="0"/>
              </a:rPr>
              <a:t> </a:t>
            </a:r>
            <a:r>
              <a:rPr sz="1400" spc="41" dirty="0">
                <a:latin typeface="Calibri" panose="020F0502020204030204" pitchFamily="34" charset="0"/>
                <a:ea typeface="Calibri" panose="020F0502020204030204" pitchFamily="34" charset="0"/>
                <a:cs typeface="Calibri" panose="020F0502020204030204" pitchFamily="34" charset="0"/>
              </a:rPr>
              <a:t>(Solution,</a:t>
            </a:r>
            <a:r>
              <a:rPr sz="1400" spc="18"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Flakes</a:t>
            </a:r>
            <a:r>
              <a:rPr sz="1400" spc="18"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&amp;</a:t>
            </a:r>
            <a:r>
              <a:rPr sz="1400" spc="18" dirty="0">
                <a:latin typeface="Calibri" panose="020F0502020204030204" pitchFamily="34" charset="0"/>
                <a:ea typeface="Calibri" panose="020F0502020204030204" pitchFamily="34" charset="0"/>
                <a:cs typeface="Calibri" panose="020F0502020204030204" pitchFamily="34" charset="0"/>
              </a:rPr>
              <a:t> </a:t>
            </a:r>
            <a:r>
              <a:rPr sz="1400" spc="-9" dirty="0" err="1">
                <a:latin typeface="Calibri" panose="020F0502020204030204" pitchFamily="34" charset="0"/>
                <a:ea typeface="Calibri" panose="020F0502020204030204" pitchFamily="34" charset="0"/>
                <a:cs typeface="Calibri" panose="020F0502020204030204" pitchFamily="34" charset="0"/>
              </a:rPr>
              <a:t>Prills</a:t>
            </a:r>
            <a:r>
              <a:rPr sz="1400" spc="-9" dirty="0">
                <a:latin typeface="Calibri" panose="020F0502020204030204" pitchFamily="34" charset="0"/>
                <a:ea typeface="Calibri" panose="020F0502020204030204" pitchFamily="34" charset="0"/>
                <a:cs typeface="Calibri" panose="020F0502020204030204" pitchFamily="34" charset="0"/>
              </a:rPr>
              <a:t>)</a:t>
            </a:r>
            <a:endParaRPr lang="en-GB" sz="1400" spc="-9" dirty="0">
              <a:latin typeface="Calibri" panose="020F0502020204030204" pitchFamily="34" charset="0"/>
              <a:ea typeface="Calibri" panose="020F0502020204030204" pitchFamily="34" charset="0"/>
              <a:cs typeface="Calibri" panose="020F0502020204030204" pitchFamily="34" charset="0"/>
            </a:endParaRPr>
          </a:p>
          <a:p>
            <a:pPr marL="53138">
              <a:spcBef>
                <a:spcPts val="91"/>
              </a:spcBef>
            </a:pPr>
            <a:r>
              <a:rPr lang="en-US" sz="1400" spc="-9" dirty="0">
                <a:latin typeface="Calibri" panose="020F0502020204030204" pitchFamily="34" charset="0"/>
                <a:ea typeface="Calibri" panose="020F0502020204030204" pitchFamily="34" charset="0"/>
                <a:cs typeface="Calibri" panose="020F0502020204030204" pitchFamily="34" charset="0"/>
              </a:rPr>
              <a:t>N-Methyl-2-Pyrrolidone (NMP)</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1480955">
              <a:spcBef>
                <a:spcPts val="18"/>
              </a:spcBef>
            </a:pPr>
            <a:r>
              <a:rPr sz="1400" dirty="0">
                <a:latin typeface="Calibri" panose="020F0502020204030204" pitchFamily="34" charset="0"/>
                <a:ea typeface="Calibri" panose="020F0502020204030204" pitchFamily="34" charset="0"/>
                <a:cs typeface="Calibri" panose="020F0502020204030204" pitchFamily="34" charset="0"/>
              </a:rPr>
              <a:t>Ethylene Carbonate </a:t>
            </a:r>
            <a:r>
              <a:rPr sz="1400" spc="-18" dirty="0">
                <a:latin typeface="Calibri" panose="020F0502020204030204" pitchFamily="34" charset="0"/>
                <a:ea typeface="Calibri" panose="020F0502020204030204" pitchFamily="34" charset="0"/>
                <a:cs typeface="Calibri" panose="020F0502020204030204" pitchFamily="34" charset="0"/>
              </a:rPr>
              <a:t>(EC) </a:t>
            </a:r>
            <a:endParaRPr lang="en-GB" sz="1400" spc="-18" dirty="0">
              <a:latin typeface="Calibri" panose="020F0502020204030204" pitchFamily="34" charset="0"/>
              <a:ea typeface="Calibri" panose="020F0502020204030204" pitchFamily="34" charset="0"/>
              <a:cs typeface="Calibri" panose="020F0502020204030204" pitchFamily="34" charset="0"/>
            </a:endParaRPr>
          </a:p>
          <a:p>
            <a:pPr marL="53138" marR="1480955">
              <a:spcBef>
                <a:spcPts val="18"/>
              </a:spcBef>
            </a:pPr>
            <a:r>
              <a:rPr sz="1400" spc="50" dirty="0">
                <a:latin typeface="Calibri" panose="020F0502020204030204" pitchFamily="34" charset="0"/>
                <a:ea typeface="Calibri" panose="020F0502020204030204" pitchFamily="34" charset="0"/>
                <a:cs typeface="Calibri" panose="020F0502020204030204" pitchFamily="34" charset="0"/>
              </a:rPr>
              <a:t>Propylene</a:t>
            </a:r>
            <a:r>
              <a:rPr sz="1400" spc="-18" dirty="0">
                <a:latin typeface="Calibri" panose="020F0502020204030204" pitchFamily="34" charset="0"/>
                <a:ea typeface="Calibri" panose="020F0502020204030204" pitchFamily="34" charset="0"/>
                <a:cs typeface="Calibri" panose="020F0502020204030204" pitchFamily="34" charset="0"/>
              </a:rPr>
              <a:t> </a:t>
            </a:r>
            <a:r>
              <a:rPr sz="1400" spc="45" dirty="0">
                <a:latin typeface="Calibri" panose="020F0502020204030204" pitchFamily="34" charset="0"/>
                <a:ea typeface="Calibri" panose="020F0502020204030204" pitchFamily="34" charset="0"/>
                <a:cs typeface="Calibri" panose="020F0502020204030204" pitchFamily="34" charset="0"/>
              </a:rPr>
              <a:t>Carbonate</a:t>
            </a:r>
            <a:r>
              <a:rPr sz="1400" spc="-14"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(PC) </a:t>
            </a:r>
            <a:endParaRPr lang="en-GB" sz="1400" spc="-18" dirty="0">
              <a:latin typeface="Calibri" panose="020F0502020204030204" pitchFamily="34" charset="0"/>
              <a:ea typeface="Calibri" panose="020F0502020204030204" pitchFamily="34" charset="0"/>
              <a:cs typeface="Calibri" panose="020F0502020204030204" pitchFamily="34" charset="0"/>
            </a:endParaRPr>
          </a:p>
          <a:p>
            <a:pPr marL="53138" marR="1480955">
              <a:spcBef>
                <a:spcPts val="18"/>
              </a:spcBef>
            </a:pPr>
            <a:r>
              <a:rPr sz="1400" spc="59" dirty="0" err="1">
                <a:latin typeface="Calibri" panose="020F0502020204030204" pitchFamily="34" charset="0"/>
                <a:ea typeface="Calibri" panose="020F0502020204030204" pitchFamily="34" charset="0"/>
                <a:cs typeface="Calibri" panose="020F0502020204030204" pitchFamily="34" charset="0"/>
              </a:rPr>
              <a:t>Trimethylol</a:t>
            </a:r>
            <a:r>
              <a:rPr sz="1400" spc="-5" dirty="0">
                <a:latin typeface="Calibri" panose="020F0502020204030204" pitchFamily="34" charset="0"/>
                <a:ea typeface="Calibri" panose="020F0502020204030204" pitchFamily="34" charset="0"/>
                <a:cs typeface="Calibri" panose="020F0502020204030204" pitchFamily="34" charset="0"/>
              </a:rPr>
              <a:t> </a:t>
            </a:r>
            <a:r>
              <a:rPr sz="1400" spc="41" dirty="0">
                <a:latin typeface="Calibri" panose="020F0502020204030204" pitchFamily="34" charset="0"/>
                <a:ea typeface="Calibri" panose="020F0502020204030204" pitchFamily="34" charset="0"/>
                <a:cs typeface="Calibri" panose="020F0502020204030204" pitchFamily="34" charset="0"/>
              </a:rPr>
              <a:t>Propane</a:t>
            </a:r>
            <a:r>
              <a:rPr sz="1400" spc="-5"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(TMP)</a:t>
            </a:r>
            <a:endParaRPr sz="1400" dirty="0">
              <a:latin typeface="Calibri" panose="020F0502020204030204" pitchFamily="34" charset="0"/>
              <a:ea typeface="Calibri" panose="020F0502020204030204" pitchFamily="34" charset="0"/>
              <a:cs typeface="Calibri" panose="020F0502020204030204" pitchFamily="34" charset="0"/>
            </a:endParaRPr>
          </a:p>
        </p:txBody>
      </p:sp>
      <p:sp>
        <p:nvSpPr>
          <p:cNvPr id="29" name="object 29"/>
          <p:cNvSpPr txBox="1"/>
          <p:nvPr/>
        </p:nvSpPr>
        <p:spPr>
          <a:xfrm>
            <a:off x="7474858" y="1946671"/>
            <a:ext cx="3553495" cy="4117917"/>
          </a:xfrm>
          <a:prstGeom prst="rect">
            <a:avLst/>
          </a:prstGeom>
        </p:spPr>
        <p:txBody>
          <a:bodyPr vert="horz" wrap="square" lIns="0" tIns="11552" rIns="0" bIns="0" rtlCol="0">
            <a:spAutoFit/>
          </a:bodyPr>
          <a:lstStyle/>
          <a:p>
            <a:pPr marL="53138">
              <a:spcBef>
                <a:spcPts val="91"/>
              </a:spcBef>
            </a:pPr>
            <a:r>
              <a:rPr sz="1400" dirty="0">
                <a:latin typeface="Calibri" panose="020F0502020204030204" pitchFamily="34" charset="0"/>
                <a:ea typeface="Calibri" panose="020F0502020204030204" pitchFamily="34" charset="0"/>
                <a:cs typeface="Calibri" panose="020F0502020204030204" pitchFamily="34" charset="0"/>
              </a:rPr>
              <a:t>1,6-</a:t>
            </a:r>
            <a:r>
              <a:rPr sz="1400" spc="41" dirty="0">
                <a:latin typeface="Calibri" panose="020F0502020204030204" pitchFamily="34" charset="0"/>
                <a:ea typeface="Calibri" panose="020F0502020204030204" pitchFamily="34" charset="0"/>
                <a:cs typeface="Calibri" panose="020F0502020204030204" pitchFamily="34" charset="0"/>
              </a:rPr>
              <a:t>Hexanediol</a:t>
            </a:r>
            <a:r>
              <a:rPr sz="1400" spc="141"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(1,6-</a:t>
            </a:r>
            <a:r>
              <a:rPr sz="1400" spc="-18" dirty="0">
                <a:latin typeface="Calibri" panose="020F0502020204030204" pitchFamily="34" charset="0"/>
                <a:ea typeface="Calibri" panose="020F0502020204030204" pitchFamily="34" charset="0"/>
                <a:cs typeface="Calibri" panose="020F0502020204030204" pitchFamily="34" charset="0"/>
              </a:rPr>
              <a:t>HDO)</a:t>
            </a:r>
            <a:endParaRPr lang="en-GB" sz="1400" spc="-18" dirty="0">
              <a:latin typeface="Calibri" panose="020F0502020204030204" pitchFamily="34" charset="0"/>
              <a:ea typeface="Calibri" panose="020F0502020204030204" pitchFamily="34" charset="0"/>
              <a:cs typeface="Calibri" panose="020F0502020204030204" pitchFamily="34" charset="0"/>
            </a:endParaRPr>
          </a:p>
          <a:p>
            <a:pPr marL="53138">
              <a:spcBef>
                <a:spcPts val="91"/>
              </a:spcBef>
            </a:pPr>
            <a:r>
              <a:rPr sz="1400" dirty="0">
                <a:latin typeface="Calibri" panose="020F0502020204030204" pitchFamily="34" charset="0"/>
                <a:ea typeface="Calibri" panose="020F0502020204030204" pitchFamily="34" charset="0"/>
                <a:cs typeface="Calibri" panose="020F0502020204030204" pitchFamily="34" charset="0"/>
              </a:rPr>
              <a:t>2-</a:t>
            </a:r>
            <a:r>
              <a:rPr sz="1400" spc="55" dirty="0">
                <a:latin typeface="Calibri" panose="020F0502020204030204" pitchFamily="34" charset="0"/>
                <a:ea typeface="Calibri" panose="020F0502020204030204" pitchFamily="34" charset="0"/>
                <a:cs typeface="Calibri" panose="020F0502020204030204" pitchFamily="34" charset="0"/>
              </a:rPr>
              <a:t>Ethyl </a:t>
            </a:r>
            <a:r>
              <a:rPr sz="1400" dirty="0">
                <a:latin typeface="Calibri" panose="020F0502020204030204" pitchFamily="34" charset="0"/>
                <a:ea typeface="Calibri" panose="020F0502020204030204" pitchFamily="34" charset="0"/>
                <a:cs typeface="Calibri" panose="020F0502020204030204" pitchFamily="34" charset="0"/>
              </a:rPr>
              <a:t>Hexyl</a:t>
            </a:r>
            <a:r>
              <a:rPr sz="1400" spc="55" dirty="0">
                <a:latin typeface="Calibri" panose="020F0502020204030204" pitchFamily="34" charset="0"/>
                <a:ea typeface="Calibri" panose="020F0502020204030204" pitchFamily="34" charset="0"/>
                <a:cs typeface="Calibri" panose="020F0502020204030204" pitchFamily="34" charset="0"/>
              </a:rPr>
              <a:t> Acrylate </a:t>
            </a:r>
            <a:r>
              <a:rPr sz="1400" dirty="0">
                <a:latin typeface="Calibri" panose="020F0502020204030204" pitchFamily="34" charset="0"/>
                <a:ea typeface="Calibri" panose="020F0502020204030204" pitchFamily="34" charset="0"/>
                <a:cs typeface="Calibri" panose="020F0502020204030204" pitchFamily="34" charset="0"/>
              </a:rPr>
              <a:t>(2-</a:t>
            </a:r>
            <a:r>
              <a:rPr sz="1400" spc="-18" dirty="0">
                <a:latin typeface="Calibri" panose="020F0502020204030204" pitchFamily="34" charset="0"/>
                <a:ea typeface="Calibri" panose="020F0502020204030204" pitchFamily="34" charset="0"/>
                <a:cs typeface="Calibri" panose="020F0502020204030204" pitchFamily="34" charset="0"/>
              </a:rPr>
              <a:t>EHA)</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433774"/>
            <a:r>
              <a:rPr sz="1400" dirty="0">
                <a:latin typeface="Calibri" panose="020F0502020204030204" pitchFamily="34" charset="0"/>
                <a:ea typeface="Calibri" panose="020F0502020204030204" pitchFamily="34" charset="0"/>
                <a:cs typeface="Calibri" panose="020F0502020204030204" pitchFamily="34" charset="0"/>
              </a:rPr>
              <a:t>2-</a:t>
            </a:r>
            <a:r>
              <a:rPr sz="1400" spc="55" dirty="0">
                <a:latin typeface="Calibri" panose="020F0502020204030204" pitchFamily="34" charset="0"/>
                <a:ea typeface="Calibri" panose="020F0502020204030204" pitchFamily="34" charset="0"/>
                <a:cs typeface="Calibri" panose="020F0502020204030204" pitchFamily="34" charset="0"/>
              </a:rPr>
              <a:t>Hydroxy</a:t>
            </a:r>
            <a:r>
              <a:rPr sz="1400" spc="-5" dirty="0">
                <a:latin typeface="Calibri" panose="020F0502020204030204" pitchFamily="34" charset="0"/>
                <a:ea typeface="Calibri" panose="020F0502020204030204" pitchFamily="34" charset="0"/>
                <a:cs typeface="Calibri" panose="020F0502020204030204" pitchFamily="34" charset="0"/>
              </a:rPr>
              <a:t> </a:t>
            </a:r>
            <a:r>
              <a:rPr sz="1400" spc="59" dirty="0">
                <a:latin typeface="Calibri" panose="020F0502020204030204" pitchFamily="34" charset="0"/>
                <a:ea typeface="Calibri" panose="020F0502020204030204" pitchFamily="34" charset="0"/>
                <a:cs typeface="Calibri" panose="020F0502020204030204" pitchFamily="34" charset="0"/>
              </a:rPr>
              <a:t>Propyl</a:t>
            </a:r>
            <a:r>
              <a:rPr sz="1400" dirty="0">
                <a:latin typeface="Calibri" panose="020F0502020204030204" pitchFamily="34" charset="0"/>
                <a:ea typeface="Calibri" panose="020F0502020204030204" pitchFamily="34" charset="0"/>
                <a:cs typeface="Calibri" panose="020F0502020204030204" pitchFamily="34" charset="0"/>
              </a:rPr>
              <a:t> </a:t>
            </a:r>
            <a:r>
              <a:rPr sz="1400" spc="59" dirty="0">
                <a:latin typeface="Calibri" panose="020F0502020204030204" pitchFamily="34" charset="0"/>
                <a:ea typeface="Calibri" panose="020F0502020204030204" pitchFamily="34" charset="0"/>
                <a:cs typeface="Calibri" panose="020F0502020204030204" pitchFamily="34" charset="0"/>
              </a:rPr>
              <a:t>Methacrylate</a:t>
            </a:r>
            <a:r>
              <a:rPr sz="1400" spc="-5"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(2-</a:t>
            </a:r>
            <a:r>
              <a:rPr sz="1400" spc="-18" dirty="0">
                <a:latin typeface="Calibri" panose="020F0502020204030204" pitchFamily="34" charset="0"/>
                <a:ea typeface="Calibri" panose="020F0502020204030204" pitchFamily="34" charset="0"/>
                <a:cs typeface="Calibri" panose="020F0502020204030204" pitchFamily="34" charset="0"/>
              </a:rPr>
              <a:t>HPMA)</a:t>
            </a:r>
            <a:endParaRPr lang="en-GB" sz="1400" spc="-18" dirty="0">
              <a:latin typeface="Calibri" panose="020F0502020204030204" pitchFamily="34" charset="0"/>
              <a:ea typeface="Calibri" panose="020F0502020204030204" pitchFamily="34" charset="0"/>
              <a:cs typeface="Calibri" panose="020F0502020204030204" pitchFamily="34" charset="0"/>
            </a:endParaRPr>
          </a:p>
          <a:p>
            <a:pPr marL="53138" marR="433774"/>
            <a:r>
              <a:rPr sz="1400" dirty="0">
                <a:latin typeface="Calibri" panose="020F0502020204030204" pitchFamily="34" charset="0"/>
                <a:ea typeface="Calibri" panose="020F0502020204030204" pitchFamily="34" charset="0"/>
                <a:cs typeface="Calibri" panose="020F0502020204030204" pitchFamily="34" charset="0"/>
              </a:rPr>
              <a:t>2-</a:t>
            </a:r>
            <a:r>
              <a:rPr sz="1400" spc="64" dirty="0">
                <a:latin typeface="Calibri" panose="020F0502020204030204" pitchFamily="34" charset="0"/>
                <a:ea typeface="Calibri" panose="020F0502020204030204" pitchFamily="34" charset="0"/>
                <a:cs typeface="Calibri" panose="020F0502020204030204" pitchFamily="34" charset="0"/>
              </a:rPr>
              <a:t>Hydroxyethyl</a:t>
            </a:r>
            <a:r>
              <a:rPr sz="1400" dirty="0">
                <a:latin typeface="Calibri" panose="020F0502020204030204" pitchFamily="34" charset="0"/>
                <a:ea typeface="Calibri" panose="020F0502020204030204" pitchFamily="34" charset="0"/>
                <a:cs typeface="Calibri" panose="020F0502020204030204" pitchFamily="34" charset="0"/>
              </a:rPr>
              <a:t> </a:t>
            </a:r>
            <a:r>
              <a:rPr sz="1400" spc="59" dirty="0">
                <a:latin typeface="Calibri" panose="020F0502020204030204" pitchFamily="34" charset="0"/>
                <a:ea typeface="Calibri" panose="020F0502020204030204" pitchFamily="34" charset="0"/>
                <a:cs typeface="Calibri" panose="020F0502020204030204" pitchFamily="34" charset="0"/>
              </a:rPr>
              <a:t>Methacrylate</a:t>
            </a:r>
            <a:r>
              <a:rPr lang="en-GB" sz="1400" spc="59"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(2-</a:t>
            </a:r>
            <a:r>
              <a:rPr sz="1400" spc="-18" dirty="0">
                <a:latin typeface="Calibri" panose="020F0502020204030204" pitchFamily="34" charset="0"/>
                <a:ea typeface="Calibri" panose="020F0502020204030204" pitchFamily="34" charset="0"/>
                <a:cs typeface="Calibri" panose="020F0502020204030204" pitchFamily="34" charset="0"/>
              </a:rPr>
              <a:t>HEMA) </a:t>
            </a:r>
            <a:endParaRPr lang="en-GB" sz="1400" spc="-18" dirty="0">
              <a:latin typeface="Calibri" panose="020F0502020204030204" pitchFamily="34" charset="0"/>
              <a:ea typeface="Calibri" panose="020F0502020204030204" pitchFamily="34" charset="0"/>
              <a:cs typeface="Calibri" panose="020F0502020204030204" pitchFamily="34" charset="0"/>
            </a:endParaRPr>
          </a:p>
          <a:p>
            <a:pPr marL="53138" marR="433774"/>
            <a:r>
              <a:rPr sz="1400" spc="55" dirty="0">
                <a:latin typeface="Calibri" panose="020F0502020204030204" pitchFamily="34" charset="0"/>
                <a:ea typeface="Calibri" panose="020F0502020204030204" pitchFamily="34" charset="0"/>
                <a:cs typeface="Calibri" panose="020F0502020204030204" pitchFamily="34" charset="0"/>
              </a:rPr>
              <a:t>Acrylic</a:t>
            </a:r>
            <a:r>
              <a:rPr sz="1400" spc="-27"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Acid</a:t>
            </a:r>
            <a:r>
              <a:rPr sz="1400" spc="-23"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(AA)</a:t>
            </a:r>
            <a:endParaRPr lang="en-GB" sz="1400" spc="-18" dirty="0">
              <a:latin typeface="Calibri" panose="020F0502020204030204" pitchFamily="34" charset="0"/>
              <a:ea typeface="Calibri" panose="020F0502020204030204" pitchFamily="34" charset="0"/>
              <a:cs typeface="Calibri" panose="020F0502020204030204" pitchFamily="34" charset="0"/>
            </a:endParaRPr>
          </a:p>
          <a:p>
            <a:pPr marL="53138" marR="433774"/>
            <a:r>
              <a:rPr sz="1400" spc="50" dirty="0">
                <a:latin typeface="Calibri" panose="020F0502020204030204" pitchFamily="34" charset="0"/>
                <a:ea typeface="Calibri" panose="020F0502020204030204" pitchFamily="34" charset="0"/>
                <a:cs typeface="Calibri" panose="020F0502020204030204" pitchFamily="34" charset="0"/>
              </a:rPr>
              <a:t>Bisphenol</a:t>
            </a:r>
            <a:r>
              <a:rPr sz="1400" spc="-36"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A</a:t>
            </a:r>
            <a:r>
              <a:rPr sz="1400" spc="-32"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(BPA)</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1464206"/>
            <a:r>
              <a:rPr sz="1400" dirty="0">
                <a:latin typeface="Calibri" panose="020F0502020204030204" pitchFamily="34" charset="0"/>
                <a:ea typeface="Calibri" panose="020F0502020204030204" pitchFamily="34" charset="0"/>
                <a:cs typeface="Calibri" panose="020F0502020204030204" pitchFamily="34" charset="0"/>
              </a:rPr>
              <a:t>Glacial</a:t>
            </a:r>
            <a:r>
              <a:rPr sz="1400" spc="45" dirty="0">
                <a:latin typeface="Calibri" panose="020F0502020204030204" pitchFamily="34" charset="0"/>
                <a:ea typeface="Calibri" panose="020F0502020204030204" pitchFamily="34" charset="0"/>
                <a:cs typeface="Calibri" panose="020F0502020204030204" pitchFamily="34" charset="0"/>
              </a:rPr>
              <a:t> </a:t>
            </a:r>
            <a:r>
              <a:rPr sz="1400" spc="55" dirty="0">
                <a:latin typeface="Calibri" panose="020F0502020204030204" pitchFamily="34" charset="0"/>
                <a:ea typeface="Calibri" panose="020F0502020204030204" pitchFamily="34" charset="0"/>
                <a:cs typeface="Calibri" panose="020F0502020204030204" pitchFamily="34" charset="0"/>
              </a:rPr>
              <a:t>Acrylic</a:t>
            </a:r>
            <a:r>
              <a:rPr sz="1400" spc="50" dirty="0">
                <a:latin typeface="Calibri" panose="020F0502020204030204" pitchFamily="34" charset="0"/>
                <a:ea typeface="Calibri" panose="020F0502020204030204" pitchFamily="34" charset="0"/>
                <a:cs typeface="Calibri" panose="020F0502020204030204" pitchFamily="34" charset="0"/>
              </a:rPr>
              <a:t> Acid</a:t>
            </a:r>
            <a:r>
              <a:rPr sz="1400" spc="45"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(GAA) </a:t>
            </a:r>
            <a:endParaRPr lang="en-GB" sz="1400" spc="-9" dirty="0">
              <a:latin typeface="Calibri" panose="020F0502020204030204" pitchFamily="34" charset="0"/>
              <a:ea typeface="Calibri" panose="020F0502020204030204" pitchFamily="34" charset="0"/>
              <a:cs typeface="Calibri" panose="020F0502020204030204" pitchFamily="34" charset="0"/>
            </a:endParaRPr>
          </a:p>
          <a:p>
            <a:pPr marL="53138" marR="1464206"/>
            <a:r>
              <a:rPr sz="1400" spc="59" dirty="0">
                <a:latin typeface="Calibri" panose="020F0502020204030204" pitchFamily="34" charset="0"/>
                <a:ea typeface="Calibri" panose="020F0502020204030204" pitchFamily="34" charset="0"/>
                <a:cs typeface="Calibri" panose="020F0502020204030204" pitchFamily="34" charset="0"/>
              </a:rPr>
              <a:t>Methacrylic</a:t>
            </a:r>
            <a:r>
              <a:rPr sz="1400" spc="-18"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Acid</a:t>
            </a:r>
            <a:r>
              <a:rPr sz="1400" spc="-18"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(MAA)</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1043716"/>
            <a:r>
              <a:rPr sz="1400" spc="55" dirty="0">
                <a:latin typeface="Calibri" panose="020F0502020204030204" pitchFamily="34" charset="0"/>
                <a:ea typeface="Calibri" panose="020F0502020204030204" pitchFamily="34" charset="0"/>
                <a:cs typeface="Calibri" panose="020F0502020204030204" pitchFamily="34" charset="0"/>
              </a:rPr>
              <a:t>Purified</a:t>
            </a:r>
            <a:r>
              <a:rPr sz="1400" spc="-23"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Terephthalic</a:t>
            </a:r>
            <a:r>
              <a:rPr sz="1400" spc="-18"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Acid</a:t>
            </a:r>
            <a:r>
              <a:rPr sz="1400" spc="-18" dirty="0">
                <a:latin typeface="Calibri" panose="020F0502020204030204" pitchFamily="34" charset="0"/>
                <a:ea typeface="Calibri" panose="020F0502020204030204" pitchFamily="34" charset="0"/>
                <a:cs typeface="Calibri" panose="020F0502020204030204" pitchFamily="34" charset="0"/>
              </a:rPr>
              <a:t> (PTA) </a:t>
            </a:r>
            <a:r>
              <a:rPr sz="1400" spc="55" dirty="0">
                <a:latin typeface="Calibri" panose="020F0502020204030204" pitchFamily="34" charset="0"/>
                <a:ea typeface="Calibri" panose="020F0502020204030204" pitchFamily="34" charset="0"/>
                <a:cs typeface="Calibri" panose="020F0502020204030204" pitchFamily="34" charset="0"/>
              </a:rPr>
              <a:t>Tetrahydrofuran</a:t>
            </a:r>
            <a:r>
              <a:rPr sz="1400" spc="18"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(THF)</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1335402"/>
            <a:r>
              <a:rPr sz="1400" spc="55" dirty="0">
                <a:latin typeface="Calibri" panose="020F0502020204030204" pitchFamily="34" charset="0"/>
                <a:ea typeface="Calibri" panose="020F0502020204030204" pitchFamily="34" charset="0"/>
                <a:cs typeface="Calibri" panose="020F0502020204030204" pitchFamily="34" charset="0"/>
              </a:rPr>
              <a:t>Triethyl</a:t>
            </a:r>
            <a:r>
              <a:rPr sz="1400" spc="-9" dirty="0">
                <a:latin typeface="Calibri" panose="020F0502020204030204" pitchFamily="34" charset="0"/>
                <a:ea typeface="Calibri" panose="020F0502020204030204" pitchFamily="34" charset="0"/>
                <a:cs typeface="Calibri" panose="020F0502020204030204" pitchFamily="34" charset="0"/>
              </a:rPr>
              <a:t> </a:t>
            </a:r>
            <a:r>
              <a:rPr sz="1400" spc="36" dirty="0">
                <a:latin typeface="Calibri" panose="020F0502020204030204" pitchFamily="34" charset="0"/>
                <a:ea typeface="Calibri" panose="020F0502020204030204" pitchFamily="34" charset="0"/>
                <a:cs typeface="Calibri" panose="020F0502020204030204" pitchFamily="34" charset="0"/>
              </a:rPr>
              <a:t>Phosphate </a:t>
            </a:r>
            <a:r>
              <a:rPr sz="1400" spc="59" dirty="0" err="1">
                <a:latin typeface="Calibri" panose="020F0502020204030204" pitchFamily="34" charset="0"/>
                <a:ea typeface="Calibri" panose="020F0502020204030204" pitchFamily="34" charset="0"/>
                <a:cs typeface="Calibri" panose="020F0502020204030204" pitchFamily="34" charset="0"/>
              </a:rPr>
              <a:t>Trimellitic</a:t>
            </a:r>
            <a:r>
              <a:rPr sz="1400" spc="-32" dirty="0">
                <a:latin typeface="Calibri" panose="020F0502020204030204" pitchFamily="34" charset="0"/>
                <a:ea typeface="Calibri" panose="020F0502020204030204" pitchFamily="34" charset="0"/>
                <a:cs typeface="Calibri" panose="020F0502020204030204" pitchFamily="34" charset="0"/>
              </a:rPr>
              <a:t> </a:t>
            </a:r>
            <a:r>
              <a:rPr sz="1400" spc="59" dirty="0">
                <a:latin typeface="Calibri" panose="020F0502020204030204" pitchFamily="34" charset="0"/>
                <a:ea typeface="Calibri" panose="020F0502020204030204" pitchFamily="34" charset="0"/>
                <a:cs typeface="Calibri" panose="020F0502020204030204" pitchFamily="34" charset="0"/>
              </a:rPr>
              <a:t>Anhydride</a:t>
            </a:r>
            <a:r>
              <a:rPr sz="1400" spc="-32"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(TMA)</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1157502"/>
            <a:r>
              <a:rPr sz="1400" dirty="0">
                <a:latin typeface="Calibri" panose="020F0502020204030204" pitchFamily="34" charset="0"/>
                <a:ea typeface="Calibri" panose="020F0502020204030204" pitchFamily="34" charset="0"/>
                <a:cs typeface="Calibri" panose="020F0502020204030204" pitchFamily="34" charset="0"/>
              </a:rPr>
              <a:t>Benzyl</a:t>
            </a:r>
            <a:r>
              <a:rPr sz="1400" spc="41"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Alcohol</a:t>
            </a:r>
            <a:endParaRPr lang="en-GB" sz="1400" spc="50" dirty="0">
              <a:latin typeface="Calibri" panose="020F0502020204030204" pitchFamily="34" charset="0"/>
              <a:ea typeface="Calibri" panose="020F0502020204030204" pitchFamily="34" charset="0"/>
              <a:cs typeface="Calibri" panose="020F0502020204030204" pitchFamily="34" charset="0"/>
            </a:endParaRPr>
          </a:p>
          <a:p>
            <a:pPr marL="53138" marR="1157502"/>
            <a:r>
              <a:rPr sz="1400" spc="68" dirty="0">
                <a:latin typeface="Calibri" panose="020F0502020204030204" pitchFamily="34" charset="0"/>
                <a:ea typeface="Calibri" panose="020F0502020204030204" pitchFamily="34" charset="0"/>
                <a:cs typeface="Calibri" panose="020F0502020204030204" pitchFamily="34" charset="0"/>
              </a:rPr>
              <a:t>Butyl</a:t>
            </a:r>
            <a:r>
              <a:rPr sz="1400" spc="41" dirty="0">
                <a:latin typeface="Calibri" panose="020F0502020204030204" pitchFamily="34" charset="0"/>
                <a:ea typeface="Calibri" panose="020F0502020204030204" pitchFamily="34" charset="0"/>
                <a:cs typeface="Calibri" panose="020F0502020204030204" pitchFamily="34" charset="0"/>
              </a:rPr>
              <a:t> </a:t>
            </a:r>
            <a:r>
              <a:rPr sz="1400" spc="45" dirty="0">
                <a:latin typeface="Calibri" panose="020F0502020204030204" pitchFamily="34" charset="0"/>
                <a:ea typeface="Calibri" panose="020F0502020204030204" pitchFamily="34" charset="0"/>
                <a:cs typeface="Calibri" panose="020F0502020204030204" pitchFamily="34" charset="0"/>
              </a:rPr>
              <a:t>Acrylate</a:t>
            </a:r>
            <a:endParaRPr lang="en-GB" sz="1400" spc="45" dirty="0">
              <a:latin typeface="Calibri" panose="020F0502020204030204" pitchFamily="34" charset="0"/>
              <a:ea typeface="Calibri" panose="020F0502020204030204" pitchFamily="34" charset="0"/>
              <a:cs typeface="Calibri" panose="020F0502020204030204" pitchFamily="34" charset="0"/>
            </a:endParaRPr>
          </a:p>
          <a:p>
            <a:pPr marL="53138" marR="1157502"/>
            <a:r>
              <a:rPr sz="1400" dirty="0">
                <a:latin typeface="Calibri" panose="020F0502020204030204" pitchFamily="34" charset="0"/>
                <a:ea typeface="Calibri" panose="020F0502020204030204" pitchFamily="34" charset="0"/>
                <a:cs typeface="Calibri" panose="020F0502020204030204" pitchFamily="34" charset="0"/>
              </a:rPr>
              <a:t>2-</a:t>
            </a:r>
            <a:r>
              <a:rPr sz="1400" spc="55" dirty="0">
                <a:latin typeface="Calibri" panose="020F0502020204030204" pitchFamily="34" charset="0"/>
                <a:ea typeface="Calibri" panose="020F0502020204030204" pitchFamily="34" charset="0"/>
                <a:cs typeface="Calibri" panose="020F0502020204030204" pitchFamily="34" charset="0"/>
              </a:rPr>
              <a:t>Ethyl</a:t>
            </a:r>
            <a:r>
              <a:rPr sz="1400" spc="86"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Hexyl</a:t>
            </a:r>
            <a:r>
              <a:rPr sz="1400" spc="86" dirty="0">
                <a:latin typeface="Calibri" panose="020F0502020204030204" pitchFamily="34" charset="0"/>
                <a:ea typeface="Calibri" panose="020F0502020204030204" pitchFamily="34" charset="0"/>
                <a:cs typeface="Calibri" panose="020F0502020204030204" pitchFamily="34" charset="0"/>
              </a:rPr>
              <a:t> </a:t>
            </a:r>
            <a:r>
              <a:rPr sz="1400" spc="41" dirty="0">
                <a:latin typeface="Calibri" panose="020F0502020204030204" pitchFamily="34" charset="0"/>
                <a:ea typeface="Calibri" panose="020F0502020204030204" pitchFamily="34" charset="0"/>
                <a:cs typeface="Calibri" panose="020F0502020204030204" pitchFamily="34" charset="0"/>
              </a:rPr>
              <a:t>Acetate</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81441"/>
            <a:r>
              <a:rPr sz="1400" spc="45" dirty="0">
                <a:latin typeface="Calibri" panose="020F0502020204030204" pitchFamily="34" charset="0"/>
                <a:ea typeface="Calibri" panose="020F0502020204030204" pitchFamily="34" charset="0"/>
                <a:cs typeface="Calibri" panose="020F0502020204030204" pitchFamily="34" charset="0"/>
              </a:rPr>
              <a:t>Maleic</a:t>
            </a:r>
            <a:r>
              <a:rPr sz="1400" spc="-27" dirty="0">
                <a:latin typeface="Calibri" panose="020F0502020204030204" pitchFamily="34" charset="0"/>
                <a:ea typeface="Calibri" panose="020F0502020204030204" pitchFamily="34" charset="0"/>
                <a:cs typeface="Calibri" panose="020F0502020204030204" pitchFamily="34" charset="0"/>
              </a:rPr>
              <a:t> </a:t>
            </a:r>
            <a:r>
              <a:rPr sz="1400" spc="59" dirty="0">
                <a:latin typeface="Calibri" panose="020F0502020204030204" pitchFamily="34" charset="0"/>
                <a:ea typeface="Calibri" panose="020F0502020204030204" pitchFamily="34" charset="0"/>
                <a:cs typeface="Calibri" panose="020F0502020204030204" pitchFamily="34" charset="0"/>
              </a:rPr>
              <a:t>Anhydride</a:t>
            </a:r>
            <a:r>
              <a:rPr sz="1400" spc="-27"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a:t>
            </a:r>
            <a:r>
              <a:rPr sz="1400" spc="68" dirty="0">
                <a:latin typeface="Calibri" panose="020F0502020204030204" pitchFamily="34" charset="0"/>
                <a:ea typeface="Calibri" panose="020F0502020204030204" pitchFamily="34" charset="0"/>
                <a:cs typeface="Calibri" panose="020F0502020204030204" pitchFamily="34" charset="0"/>
              </a:rPr>
              <a:t>Molten</a:t>
            </a:r>
            <a:r>
              <a:rPr sz="1400" spc="-23" dirty="0">
                <a:latin typeface="Calibri" panose="020F0502020204030204" pitchFamily="34" charset="0"/>
                <a:ea typeface="Calibri" panose="020F0502020204030204" pitchFamily="34" charset="0"/>
                <a:cs typeface="Calibri" panose="020F0502020204030204" pitchFamily="34" charset="0"/>
              </a:rPr>
              <a:t> </a:t>
            </a:r>
            <a:r>
              <a:rPr sz="1400" spc="109" dirty="0">
                <a:latin typeface="Calibri" panose="020F0502020204030204" pitchFamily="34" charset="0"/>
                <a:ea typeface="Calibri" panose="020F0502020204030204" pitchFamily="34" charset="0"/>
                <a:cs typeface="Calibri" panose="020F0502020204030204" pitchFamily="34" charset="0"/>
              </a:rPr>
              <a:t>/</a:t>
            </a:r>
            <a:r>
              <a:rPr sz="1400" spc="-27" dirty="0">
                <a:latin typeface="Calibri" panose="020F0502020204030204" pitchFamily="34" charset="0"/>
                <a:ea typeface="Calibri" panose="020F0502020204030204" pitchFamily="34" charset="0"/>
                <a:cs typeface="Calibri" panose="020F0502020204030204" pitchFamily="34" charset="0"/>
              </a:rPr>
              <a:t> </a:t>
            </a:r>
            <a:r>
              <a:rPr sz="1400" spc="41" dirty="0">
                <a:latin typeface="Calibri" panose="020F0502020204030204" pitchFamily="34" charset="0"/>
                <a:ea typeface="Calibri" panose="020F0502020204030204" pitchFamily="34" charset="0"/>
                <a:cs typeface="Calibri" panose="020F0502020204030204" pitchFamily="34" charset="0"/>
              </a:rPr>
              <a:t>Briquettes)</a:t>
            </a:r>
            <a:endParaRPr lang="en-GB" sz="1400" spc="41" dirty="0">
              <a:latin typeface="Calibri" panose="020F0502020204030204" pitchFamily="34" charset="0"/>
              <a:ea typeface="Calibri" panose="020F0502020204030204" pitchFamily="34" charset="0"/>
              <a:cs typeface="Calibri" panose="020F0502020204030204" pitchFamily="34" charset="0"/>
            </a:endParaRPr>
          </a:p>
          <a:p>
            <a:pPr marL="53138" marR="81441"/>
            <a:r>
              <a:rPr sz="1400" spc="55" dirty="0">
                <a:latin typeface="Calibri" panose="020F0502020204030204" pitchFamily="34" charset="0"/>
                <a:ea typeface="Calibri" panose="020F0502020204030204" pitchFamily="34" charset="0"/>
                <a:cs typeface="Calibri" panose="020F0502020204030204" pitchFamily="34" charset="0"/>
              </a:rPr>
              <a:t>Phthalic</a:t>
            </a:r>
            <a:r>
              <a:rPr sz="1400" spc="-32" dirty="0">
                <a:latin typeface="Calibri" panose="020F0502020204030204" pitchFamily="34" charset="0"/>
                <a:ea typeface="Calibri" panose="020F0502020204030204" pitchFamily="34" charset="0"/>
                <a:cs typeface="Calibri" panose="020F0502020204030204" pitchFamily="34" charset="0"/>
              </a:rPr>
              <a:t> </a:t>
            </a:r>
            <a:r>
              <a:rPr sz="1400" spc="59" dirty="0">
                <a:latin typeface="Calibri" panose="020F0502020204030204" pitchFamily="34" charset="0"/>
                <a:ea typeface="Calibri" panose="020F0502020204030204" pitchFamily="34" charset="0"/>
                <a:cs typeface="Calibri" panose="020F0502020204030204" pitchFamily="34" charset="0"/>
              </a:rPr>
              <a:t>Anhydride</a:t>
            </a:r>
            <a:r>
              <a:rPr sz="1400" spc="-27"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(Flakes)</a:t>
            </a:r>
            <a:endParaRPr lang="en-GB" sz="1400" spc="-9" dirty="0">
              <a:latin typeface="Calibri" panose="020F0502020204030204" pitchFamily="34" charset="0"/>
              <a:ea typeface="Calibri" panose="020F0502020204030204" pitchFamily="34" charset="0"/>
              <a:cs typeface="Calibri" panose="020F0502020204030204" pitchFamily="34" charset="0"/>
            </a:endParaRPr>
          </a:p>
          <a:p>
            <a:pPr marL="53138" marR="81441"/>
            <a:r>
              <a:rPr lang="en-IN" sz="1400" spc="-9" dirty="0">
                <a:latin typeface="Calibri" panose="020F0502020204030204" pitchFamily="34" charset="0"/>
                <a:ea typeface="Calibri" panose="020F0502020204030204" pitchFamily="34" charset="0"/>
                <a:cs typeface="Calibri" panose="020F0502020204030204" pitchFamily="34" charset="0"/>
              </a:rPr>
              <a:t>Isophthalic Acid </a:t>
            </a:r>
            <a:endParaRPr sz="1400" dirty="0">
              <a:latin typeface="Calibri" panose="020F0502020204030204" pitchFamily="34" charset="0"/>
              <a:ea typeface="Calibri" panose="020F0502020204030204" pitchFamily="34" charset="0"/>
              <a:cs typeface="Calibri" panose="020F0502020204030204" pitchFamily="34" charset="0"/>
            </a:endParaRPr>
          </a:p>
        </p:txBody>
      </p:sp>
      <p:sp>
        <p:nvSpPr>
          <p:cNvPr id="30" name="object 30"/>
          <p:cNvSpPr txBox="1"/>
          <p:nvPr/>
        </p:nvSpPr>
        <p:spPr>
          <a:xfrm>
            <a:off x="10897947" y="7646983"/>
            <a:ext cx="4536162" cy="657996"/>
          </a:xfrm>
          <a:prstGeom prst="rect">
            <a:avLst/>
          </a:prstGeom>
        </p:spPr>
        <p:txBody>
          <a:bodyPr vert="horz" wrap="square" lIns="0" tIns="11552" rIns="0" bIns="0" rtlCol="0">
            <a:spAutoFit/>
          </a:bodyPr>
          <a:lstStyle/>
          <a:p>
            <a:pPr marL="53138">
              <a:spcBef>
                <a:spcPts val="91"/>
              </a:spcBef>
            </a:pPr>
            <a:r>
              <a:rPr sz="1400" spc="41">
                <a:latin typeface="Calibri" panose="020F0502020204030204" pitchFamily="34" charset="0"/>
                <a:ea typeface="Calibri" panose="020F0502020204030204" pitchFamily="34" charset="0"/>
                <a:cs typeface="Calibri" panose="020F0502020204030204" pitchFamily="34" charset="0"/>
              </a:rPr>
              <a:t>Monoethanolamide</a:t>
            </a:r>
            <a:r>
              <a:rPr sz="1400" spc="-50">
                <a:latin typeface="Calibri" panose="020F0502020204030204" pitchFamily="34" charset="0"/>
                <a:ea typeface="Calibri" panose="020F0502020204030204" pitchFamily="34" charset="0"/>
                <a:cs typeface="Calibri" panose="020F0502020204030204" pitchFamily="34" charset="0"/>
              </a:rPr>
              <a:t> </a:t>
            </a:r>
            <a:r>
              <a:rPr sz="1400" spc="-9">
                <a:latin typeface="Calibri" panose="020F0502020204030204" pitchFamily="34" charset="0"/>
                <a:ea typeface="Calibri" panose="020F0502020204030204" pitchFamily="34" charset="0"/>
                <a:cs typeface="Calibri" panose="020F0502020204030204" pitchFamily="34" charset="0"/>
              </a:rPr>
              <a:t>(MEA)</a:t>
            </a:r>
            <a:endParaRPr sz="1400">
              <a:latin typeface="Calibri" panose="020F0502020204030204" pitchFamily="34" charset="0"/>
              <a:ea typeface="Calibri" panose="020F0502020204030204" pitchFamily="34" charset="0"/>
              <a:cs typeface="Calibri" panose="020F0502020204030204" pitchFamily="34" charset="0"/>
            </a:endParaRPr>
          </a:p>
          <a:p>
            <a:pPr marL="53138" marR="1349842"/>
            <a:r>
              <a:rPr sz="1400" spc="50">
                <a:latin typeface="Calibri" panose="020F0502020204030204" pitchFamily="34" charset="0"/>
                <a:ea typeface="Calibri" panose="020F0502020204030204" pitchFamily="34" charset="0"/>
                <a:cs typeface="Calibri" panose="020F0502020204030204" pitchFamily="34" charset="0"/>
              </a:rPr>
              <a:t>Phosphoric</a:t>
            </a:r>
            <a:r>
              <a:rPr sz="1400" spc="-36">
                <a:latin typeface="Calibri" panose="020F0502020204030204" pitchFamily="34" charset="0"/>
                <a:ea typeface="Calibri" panose="020F0502020204030204" pitchFamily="34" charset="0"/>
                <a:cs typeface="Calibri" panose="020F0502020204030204" pitchFamily="34" charset="0"/>
              </a:rPr>
              <a:t> </a:t>
            </a:r>
            <a:r>
              <a:rPr sz="1400" spc="50">
                <a:latin typeface="Calibri" panose="020F0502020204030204" pitchFamily="34" charset="0"/>
                <a:ea typeface="Calibri" panose="020F0502020204030204" pitchFamily="34" charset="0"/>
                <a:cs typeface="Calibri" panose="020F0502020204030204" pitchFamily="34" charset="0"/>
              </a:rPr>
              <a:t>Acid</a:t>
            </a:r>
            <a:r>
              <a:rPr sz="1400" spc="-32">
                <a:latin typeface="Calibri" panose="020F0502020204030204" pitchFamily="34" charset="0"/>
                <a:ea typeface="Calibri" panose="020F0502020204030204" pitchFamily="34" charset="0"/>
                <a:cs typeface="Calibri" panose="020F0502020204030204" pitchFamily="34" charset="0"/>
              </a:rPr>
              <a:t> </a:t>
            </a:r>
            <a:r>
              <a:rPr sz="1400" spc="-18">
                <a:latin typeface="Calibri" panose="020F0502020204030204" pitchFamily="34" charset="0"/>
                <a:ea typeface="Calibri" panose="020F0502020204030204" pitchFamily="34" charset="0"/>
                <a:cs typeface="Calibri" panose="020F0502020204030204" pitchFamily="34" charset="0"/>
              </a:rPr>
              <a:t>(75%</a:t>
            </a:r>
            <a:r>
              <a:rPr sz="1400" spc="-32">
                <a:latin typeface="Calibri" panose="020F0502020204030204" pitchFamily="34" charset="0"/>
                <a:ea typeface="Calibri" panose="020F0502020204030204" pitchFamily="34" charset="0"/>
                <a:cs typeface="Calibri" panose="020F0502020204030204" pitchFamily="34" charset="0"/>
              </a:rPr>
              <a:t> </a:t>
            </a:r>
            <a:r>
              <a:rPr sz="1400">
                <a:latin typeface="Calibri" panose="020F0502020204030204" pitchFamily="34" charset="0"/>
                <a:ea typeface="Calibri" panose="020F0502020204030204" pitchFamily="34" charset="0"/>
                <a:cs typeface="Calibri" panose="020F0502020204030204" pitchFamily="34" charset="0"/>
              </a:rPr>
              <a:t>&amp;</a:t>
            </a:r>
            <a:r>
              <a:rPr sz="1400" spc="-32">
                <a:latin typeface="Calibri" panose="020F0502020204030204" pitchFamily="34" charset="0"/>
                <a:ea typeface="Calibri" panose="020F0502020204030204" pitchFamily="34" charset="0"/>
                <a:cs typeface="Calibri" panose="020F0502020204030204" pitchFamily="34" charset="0"/>
              </a:rPr>
              <a:t> </a:t>
            </a:r>
            <a:r>
              <a:rPr sz="1400" spc="-18">
                <a:latin typeface="Calibri" panose="020F0502020204030204" pitchFamily="34" charset="0"/>
                <a:ea typeface="Calibri" panose="020F0502020204030204" pitchFamily="34" charset="0"/>
                <a:cs typeface="Calibri" panose="020F0502020204030204" pitchFamily="34" charset="0"/>
              </a:rPr>
              <a:t>85%) </a:t>
            </a:r>
            <a:r>
              <a:rPr sz="1400" spc="55">
                <a:latin typeface="Calibri" panose="020F0502020204030204" pitchFamily="34" charset="0"/>
                <a:ea typeface="Calibri" panose="020F0502020204030204" pitchFamily="34" charset="0"/>
                <a:cs typeface="Calibri" panose="020F0502020204030204" pitchFamily="34" charset="0"/>
              </a:rPr>
              <a:t>Propionic</a:t>
            </a:r>
            <a:r>
              <a:rPr sz="1400" spc="-14">
                <a:latin typeface="Calibri" panose="020F0502020204030204" pitchFamily="34" charset="0"/>
                <a:ea typeface="Calibri" panose="020F0502020204030204" pitchFamily="34" charset="0"/>
                <a:cs typeface="Calibri" panose="020F0502020204030204" pitchFamily="34" charset="0"/>
              </a:rPr>
              <a:t> </a:t>
            </a:r>
            <a:r>
              <a:rPr sz="1400" spc="50">
                <a:latin typeface="Calibri" panose="020F0502020204030204" pitchFamily="34" charset="0"/>
                <a:ea typeface="Calibri" panose="020F0502020204030204" pitchFamily="34" charset="0"/>
                <a:cs typeface="Calibri" panose="020F0502020204030204" pitchFamily="34" charset="0"/>
              </a:rPr>
              <a:t>Anhydride</a:t>
            </a:r>
            <a:r>
              <a:rPr sz="1400" spc="455">
                <a:latin typeface="Calibri" panose="020F0502020204030204" pitchFamily="34" charset="0"/>
                <a:ea typeface="Calibri" panose="020F0502020204030204" pitchFamily="34" charset="0"/>
                <a:cs typeface="Calibri" panose="020F0502020204030204" pitchFamily="34" charset="0"/>
              </a:rPr>
              <a:t> </a:t>
            </a:r>
            <a:r>
              <a:rPr sz="1400" spc="45">
                <a:latin typeface="Calibri" panose="020F0502020204030204" pitchFamily="34" charset="0"/>
                <a:ea typeface="Calibri" panose="020F0502020204030204" pitchFamily="34" charset="0"/>
                <a:cs typeface="Calibri" panose="020F0502020204030204" pitchFamily="34" charset="0"/>
              </a:rPr>
              <a:t>Tertiary</a:t>
            </a:r>
            <a:r>
              <a:rPr sz="1400" spc="-9">
                <a:latin typeface="Calibri" panose="020F0502020204030204" pitchFamily="34" charset="0"/>
                <a:ea typeface="Calibri" panose="020F0502020204030204" pitchFamily="34" charset="0"/>
                <a:cs typeface="Calibri" panose="020F0502020204030204" pitchFamily="34" charset="0"/>
              </a:rPr>
              <a:t> Amines</a:t>
            </a:r>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31" name="object 31"/>
          <p:cNvSpPr txBox="1"/>
          <p:nvPr/>
        </p:nvSpPr>
        <p:spPr>
          <a:xfrm>
            <a:off x="7471503" y="7194750"/>
            <a:ext cx="3157722" cy="276100"/>
          </a:xfrm>
          <a:prstGeom prst="rect">
            <a:avLst/>
          </a:prstGeom>
          <a:solidFill>
            <a:srgbClr val="292694"/>
          </a:solidFill>
        </p:spPr>
        <p:txBody>
          <a:bodyPr vert="horz" wrap="square" lIns="0" tIns="60070" rIns="0" bIns="0" rtlCol="0">
            <a:spAutoFit/>
          </a:bodyPr>
          <a:lstStyle/>
          <a:p>
            <a:pPr marL="56604">
              <a:spcBef>
                <a:spcPts val="473"/>
              </a:spcBef>
            </a:pPr>
            <a:r>
              <a:rPr sz="1400" spc="-9">
                <a:solidFill>
                  <a:srgbClr val="FFFFFF"/>
                </a:solidFill>
                <a:latin typeface="Calibri" panose="020F0502020204030204" pitchFamily="34" charset="0"/>
                <a:ea typeface="Calibri" panose="020F0502020204030204" pitchFamily="34" charset="0"/>
                <a:cs typeface="Calibri" panose="020F0502020204030204" pitchFamily="34" charset="0"/>
              </a:rPr>
              <a:t>Resins</a:t>
            </a:r>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32" name="object 32"/>
          <p:cNvSpPr txBox="1"/>
          <p:nvPr/>
        </p:nvSpPr>
        <p:spPr>
          <a:xfrm>
            <a:off x="10894376" y="7298944"/>
            <a:ext cx="3272086" cy="276100"/>
          </a:xfrm>
          <a:prstGeom prst="rect">
            <a:avLst/>
          </a:prstGeom>
          <a:solidFill>
            <a:srgbClr val="FFBD58"/>
          </a:solidFill>
        </p:spPr>
        <p:txBody>
          <a:bodyPr vert="horz" wrap="square" lIns="0" tIns="60070" rIns="0" bIns="0" rtlCol="0">
            <a:spAutoFit/>
          </a:bodyPr>
          <a:lstStyle/>
          <a:p>
            <a:pPr marL="57182">
              <a:spcBef>
                <a:spcPts val="473"/>
              </a:spcBef>
            </a:pPr>
            <a:r>
              <a:rPr sz="1400" spc="-59" dirty="0">
                <a:latin typeface="Calibri" panose="020F0502020204030204" pitchFamily="34" charset="0"/>
                <a:ea typeface="Calibri" panose="020F0502020204030204" pitchFamily="34" charset="0"/>
                <a:cs typeface="Calibri" panose="020F0502020204030204" pitchFamily="34" charset="0"/>
              </a:rPr>
              <a:t>Plant</a:t>
            </a:r>
            <a:r>
              <a:rPr sz="1400" spc="-64" dirty="0">
                <a:latin typeface="Calibri" panose="020F0502020204030204" pitchFamily="34" charset="0"/>
                <a:ea typeface="Calibri" panose="020F0502020204030204" pitchFamily="34" charset="0"/>
                <a:cs typeface="Calibri" panose="020F0502020204030204" pitchFamily="34" charset="0"/>
              </a:rPr>
              <a:t> </a:t>
            </a:r>
            <a:r>
              <a:rPr sz="1400" spc="-59" dirty="0">
                <a:latin typeface="Calibri" panose="020F0502020204030204" pitchFamily="34" charset="0"/>
                <a:ea typeface="Calibri" panose="020F0502020204030204" pitchFamily="34" charset="0"/>
                <a:cs typeface="Calibri" panose="020F0502020204030204" pitchFamily="34" charset="0"/>
              </a:rPr>
              <a:t>Protection </a:t>
            </a:r>
            <a:r>
              <a:rPr sz="1400" spc="141" dirty="0">
                <a:latin typeface="Calibri" panose="020F0502020204030204" pitchFamily="34" charset="0"/>
                <a:ea typeface="Calibri" panose="020F0502020204030204" pitchFamily="34" charset="0"/>
                <a:cs typeface="Calibri" panose="020F0502020204030204" pitchFamily="34" charset="0"/>
              </a:rPr>
              <a:t>/</a:t>
            </a:r>
            <a:r>
              <a:rPr sz="1400" spc="-68"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Agriculture</a:t>
            </a:r>
            <a:endParaRPr sz="1400" dirty="0">
              <a:latin typeface="Calibri" panose="020F0502020204030204" pitchFamily="34" charset="0"/>
              <a:ea typeface="Calibri" panose="020F0502020204030204" pitchFamily="34" charset="0"/>
              <a:cs typeface="Calibri" panose="020F0502020204030204" pitchFamily="34" charset="0"/>
            </a:endParaRPr>
          </a:p>
        </p:txBody>
      </p:sp>
      <p:sp>
        <p:nvSpPr>
          <p:cNvPr id="33" name="object 33"/>
          <p:cNvSpPr txBox="1"/>
          <p:nvPr/>
        </p:nvSpPr>
        <p:spPr>
          <a:xfrm>
            <a:off x="10894376" y="4641655"/>
            <a:ext cx="3272086" cy="276100"/>
          </a:xfrm>
          <a:prstGeom prst="rect">
            <a:avLst/>
          </a:prstGeom>
          <a:solidFill>
            <a:srgbClr val="292694"/>
          </a:solidFill>
        </p:spPr>
        <p:txBody>
          <a:bodyPr vert="horz" wrap="square" lIns="0" tIns="60070" rIns="0" bIns="0" rtlCol="0">
            <a:spAutoFit/>
          </a:bodyPr>
          <a:lstStyle/>
          <a:p>
            <a:pPr marL="56604">
              <a:spcBef>
                <a:spcPts val="473"/>
              </a:spcBef>
            </a:pPr>
            <a:r>
              <a:rPr sz="1400" spc="-59">
                <a:solidFill>
                  <a:srgbClr val="FFFFFF"/>
                </a:solidFill>
                <a:latin typeface="Calibri" panose="020F0502020204030204" pitchFamily="34" charset="0"/>
                <a:ea typeface="Calibri" panose="020F0502020204030204" pitchFamily="34" charset="0"/>
                <a:cs typeface="Calibri" panose="020F0502020204030204" pitchFamily="34" charset="0"/>
              </a:rPr>
              <a:t>Rubber</a:t>
            </a:r>
            <a:r>
              <a:rPr sz="1400" spc="-91">
                <a:solidFill>
                  <a:srgbClr val="FFFFFF"/>
                </a:solidFill>
                <a:latin typeface="Calibri" panose="020F0502020204030204" pitchFamily="34" charset="0"/>
                <a:ea typeface="Calibri" panose="020F0502020204030204" pitchFamily="34" charset="0"/>
                <a:cs typeface="Calibri" panose="020F0502020204030204" pitchFamily="34" charset="0"/>
              </a:rPr>
              <a:t> </a:t>
            </a:r>
            <a:r>
              <a:rPr sz="1400" spc="141">
                <a:solidFill>
                  <a:srgbClr val="FFFFFF"/>
                </a:solidFill>
                <a:latin typeface="Calibri" panose="020F0502020204030204" pitchFamily="34" charset="0"/>
                <a:ea typeface="Calibri" panose="020F0502020204030204" pitchFamily="34" charset="0"/>
                <a:cs typeface="Calibri" panose="020F0502020204030204" pitchFamily="34" charset="0"/>
              </a:rPr>
              <a:t>/</a:t>
            </a:r>
            <a:r>
              <a:rPr sz="1400" spc="-91">
                <a:solidFill>
                  <a:srgbClr val="FFFFFF"/>
                </a:solidFill>
                <a:latin typeface="Calibri" panose="020F0502020204030204" pitchFamily="34" charset="0"/>
                <a:ea typeface="Calibri" panose="020F0502020204030204" pitchFamily="34" charset="0"/>
                <a:cs typeface="Calibri" panose="020F0502020204030204" pitchFamily="34" charset="0"/>
              </a:rPr>
              <a:t> </a:t>
            </a:r>
            <a:r>
              <a:rPr sz="1400" spc="-18">
                <a:solidFill>
                  <a:srgbClr val="FFFFFF"/>
                </a:solidFill>
                <a:latin typeface="Calibri" panose="020F0502020204030204" pitchFamily="34" charset="0"/>
                <a:ea typeface="Calibri" panose="020F0502020204030204" pitchFamily="34" charset="0"/>
                <a:cs typeface="Calibri" panose="020F0502020204030204" pitchFamily="34" charset="0"/>
              </a:rPr>
              <a:t>Latex</a:t>
            </a:r>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34" name="object 34"/>
          <p:cNvSpPr txBox="1"/>
          <p:nvPr/>
        </p:nvSpPr>
        <p:spPr>
          <a:xfrm>
            <a:off x="14394412" y="8310588"/>
            <a:ext cx="3243206" cy="276684"/>
          </a:xfrm>
          <a:prstGeom prst="rect">
            <a:avLst/>
          </a:prstGeom>
          <a:solidFill>
            <a:srgbClr val="FFBD58"/>
          </a:solidFill>
        </p:spPr>
        <p:txBody>
          <a:bodyPr vert="horz" wrap="square" lIns="0" tIns="60648" rIns="0" bIns="0" rtlCol="0">
            <a:spAutoFit/>
          </a:bodyPr>
          <a:lstStyle/>
          <a:p>
            <a:pPr marL="90683">
              <a:spcBef>
                <a:spcPts val="478"/>
              </a:spcBef>
            </a:pPr>
            <a:r>
              <a:rPr sz="1400" b="1" dirty="0">
                <a:latin typeface="Calibri" panose="020F0502020204030204" pitchFamily="34" charset="0"/>
                <a:ea typeface="Calibri" panose="020F0502020204030204" pitchFamily="34" charset="0"/>
                <a:cs typeface="Calibri" panose="020F0502020204030204" pitchFamily="34" charset="0"/>
              </a:rPr>
              <a:t>Flame</a:t>
            </a:r>
            <a:r>
              <a:rPr sz="1400" b="1" spc="-23" dirty="0">
                <a:latin typeface="Calibri" panose="020F0502020204030204" pitchFamily="34" charset="0"/>
                <a:ea typeface="Calibri" panose="020F0502020204030204" pitchFamily="34" charset="0"/>
                <a:cs typeface="Calibri" panose="020F0502020204030204" pitchFamily="34" charset="0"/>
              </a:rPr>
              <a:t> </a:t>
            </a:r>
            <a:r>
              <a:rPr sz="1400" b="1" spc="-9" dirty="0">
                <a:latin typeface="Calibri" panose="020F0502020204030204" pitchFamily="34" charset="0"/>
                <a:ea typeface="Calibri" panose="020F0502020204030204" pitchFamily="34" charset="0"/>
                <a:cs typeface="Calibri" panose="020F0502020204030204" pitchFamily="34" charset="0"/>
              </a:rPr>
              <a:t>Retardants</a:t>
            </a:r>
            <a:endParaRPr sz="1400" dirty="0">
              <a:latin typeface="Calibri" panose="020F0502020204030204" pitchFamily="34" charset="0"/>
              <a:ea typeface="Calibri" panose="020F0502020204030204" pitchFamily="34" charset="0"/>
              <a:cs typeface="Calibri" panose="020F0502020204030204" pitchFamily="34" charset="0"/>
            </a:endParaRPr>
          </a:p>
        </p:txBody>
      </p:sp>
      <p:sp>
        <p:nvSpPr>
          <p:cNvPr id="35" name="object 35"/>
          <p:cNvSpPr txBox="1"/>
          <p:nvPr/>
        </p:nvSpPr>
        <p:spPr>
          <a:xfrm>
            <a:off x="14397986" y="8682054"/>
            <a:ext cx="3696974" cy="455376"/>
          </a:xfrm>
          <a:prstGeom prst="rect">
            <a:avLst/>
          </a:prstGeom>
        </p:spPr>
        <p:txBody>
          <a:bodyPr vert="horz" wrap="square" lIns="0" tIns="11552" rIns="0" bIns="0" rtlCol="0">
            <a:spAutoFit/>
          </a:bodyPr>
          <a:lstStyle/>
          <a:p>
            <a:pPr marL="53716">
              <a:spcBef>
                <a:spcPts val="91"/>
              </a:spcBef>
            </a:pPr>
            <a:r>
              <a:rPr sz="1400">
                <a:latin typeface="Calibri" panose="020F0502020204030204" pitchFamily="34" charset="0"/>
                <a:ea typeface="Calibri" panose="020F0502020204030204" pitchFamily="34" charset="0"/>
                <a:cs typeface="Calibri" panose="020F0502020204030204" pitchFamily="34" charset="0"/>
              </a:rPr>
              <a:t>Tris</a:t>
            </a:r>
            <a:r>
              <a:rPr sz="1400" spc="86">
                <a:latin typeface="Calibri" panose="020F0502020204030204" pitchFamily="34" charset="0"/>
                <a:ea typeface="Calibri" panose="020F0502020204030204" pitchFamily="34" charset="0"/>
                <a:cs typeface="Calibri" panose="020F0502020204030204" pitchFamily="34" charset="0"/>
              </a:rPr>
              <a:t> </a:t>
            </a:r>
            <a:r>
              <a:rPr sz="1400" spc="-18">
                <a:latin typeface="Calibri" panose="020F0502020204030204" pitchFamily="34" charset="0"/>
                <a:ea typeface="Calibri" panose="020F0502020204030204" pitchFamily="34" charset="0"/>
                <a:cs typeface="Calibri" panose="020F0502020204030204" pitchFamily="34" charset="0"/>
              </a:rPr>
              <a:t>(2-</a:t>
            </a:r>
            <a:r>
              <a:rPr sz="1400">
                <a:latin typeface="Calibri" panose="020F0502020204030204" pitchFamily="34" charset="0"/>
                <a:ea typeface="Calibri" panose="020F0502020204030204" pitchFamily="34" charset="0"/>
                <a:cs typeface="Calibri" panose="020F0502020204030204" pitchFamily="34" charset="0"/>
              </a:rPr>
              <a:t>Chloro</a:t>
            </a:r>
            <a:r>
              <a:rPr sz="1400" spc="91">
                <a:latin typeface="Calibri" panose="020F0502020204030204" pitchFamily="34" charset="0"/>
                <a:ea typeface="Calibri" panose="020F0502020204030204" pitchFamily="34" charset="0"/>
                <a:cs typeface="Calibri" panose="020F0502020204030204" pitchFamily="34" charset="0"/>
              </a:rPr>
              <a:t> </a:t>
            </a:r>
            <a:r>
              <a:rPr sz="1400" spc="-9">
                <a:latin typeface="Calibri" panose="020F0502020204030204" pitchFamily="34" charset="0"/>
                <a:ea typeface="Calibri" panose="020F0502020204030204" pitchFamily="34" charset="0"/>
                <a:cs typeface="Calibri" panose="020F0502020204030204" pitchFamily="34" charset="0"/>
              </a:rPr>
              <a:t>Isopropyl)</a:t>
            </a:r>
            <a:endParaRPr lang="en-GB" sz="1400" spc="-9">
              <a:latin typeface="Calibri" panose="020F0502020204030204" pitchFamily="34" charset="0"/>
              <a:ea typeface="Calibri" panose="020F0502020204030204" pitchFamily="34" charset="0"/>
              <a:cs typeface="Calibri" panose="020F0502020204030204" pitchFamily="34" charset="0"/>
            </a:endParaRPr>
          </a:p>
          <a:p>
            <a:pPr marL="53716">
              <a:spcBef>
                <a:spcPts val="91"/>
              </a:spcBef>
            </a:pPr>
            <a:r>
              <a:rPr sz="1400">
                <a:latin typeface="Calibri" panose="020F0502020204030204" pitchFamily="34" charset="0"/>
                <a:ea typeface="Calibri" panose="020F0502020204030204" pitchFamily="34" charset="0"/>
                <a:cs typeface="Calibri" panose="020F0502020204030204" pitchFamily="34" charset="0"/>
              </a:rPr>
              <a:t>Phosphate</a:t>
            </a:r>
            <a:r>
              <a:rPr sz="1400" spc="-9">
                <a:latin typeface="Calibri" panose="020F0502020204030204" pitchFamily="34" charset="0"/>
                <a:ea typeface="Calibri" panose="020F0502020204030204" pitchFamily="34" charset="0"/>
                <a:cs typeface="Calibri" panose="020F0502020204030204" pitchFamily="34" charset="0"/>
              </a:rPr>
              <a:t> (TCPP)</a:t>
            </a:r>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26" name="Title 25">
            <a:extLst>
              <a:ext uri="{FF2B5EF4-FFF2-40B4-BE49-F238E27FC236}">
                <a16:creationId xmlns:a16="http://schemas.microsoft.com/office/drawing/2014/main" id="{B0F0D655-EDBC-08F9-C31D-6FA99FC13747}"/>
              </a:ext>
            </a:extLst>
          </p:cNvPr>
          <p:cNvSpPr>
            <a:spLocks noGrp="1"/>
          </p:cNvSpPr>
          <p:nvPr>
            <p:ph type="title"/>
          </p:nvPr>
        </p:nvSpPr>
        <p:spPr/>
        <p:txBody>
          <a:bodyPr/>
          <a:lstStyle/>
          <a:p>
            <a:pPr>
              <a:lnSpc>
                <a:spcPts val="5719"/>
              </a:lnSpc>
              <a:tabLst>
                <a:tab pos="2422525" algn="l"/>
              </a:tabLst>
            </a:pPr>
            <a:r>
              <a:rPr lang="en-US" sz="4400" spc="20" dirty="0">
                <a:solidFill>
                  <a:srgbClr val="FFFFFF"/>
                </a:solidFill>
                <a:latin typeface="+mn-lt"/>
                <a:sym typeface="Dosis"/>
              </a:rPr>
              <a:t>EU REACH products portfolio: applications</a:t>
            </a:r>
            <a:endParaRPr lang="en-IN" sz="4400" spc="20" dirty="0">
              <a:solidFill>
                <a:srgbClr val="FFFFFF"/>
              </a:solidFill>
              <a:latin typeface="+mn-l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43495-CB4C-6779-4B66-4D1577C6C40A}"/>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EF0341EA-BBB1-D0EF-99F1-F1BC520E0624}"/>
              </a:ext>
            </a:extLst>
          </p:cNvPr>
          <p:cNvSpPr>
            <a:spLocks noGrp="1"/>
          </p:cNvSpPr>
          <p:nvPr>
            <p:ph type="title"/>
          </p:nvPr>
        </p:nvSpPr>
        <p:spPr/>
        <p:txBody>
          <a:bodyPr/>
          <a:lstStyle/>
          <a:p>
            <a:r>
              <a:rPr lang="en-US" sz="4400" spc="20" dirty="0">
                <a:solidFill>
                  <a:srgbClr val="FFFFFF"/>
                </a:solidFill>
                <a:latin typeface="+mn-lt"/>
                <a:sym typeface="Dosis"/>
              </a:rPr>
              <a:t>EU REACH products portfolio: chemical groups</a:t>
            </a:r>
            <a:endParaRPr lang="en-IN" sz="4400" spc="20" dirty="0">
              <a:solidFill>
                <a:srgbClr val="FFFFFF"/>
              </a:solidFill>
              <a:latin typeface="+mn-lt"/>
            </a:endParaRPr>
          </a:p>
        </p:txBody>
      </p:sp>
      <p:sp>
        <p:nvSpPr>
          <p:cNvPr id="24" name="object 2">
            <a:extLst>
              <a:ext uri="{FF2B5EF4-FFF2-40B4-BE49-F238E27FC236}">
                <a16:creationId xmlns:a16="http://schemas.microsoft.com/office/drawing/2014/main" id="{81DC72D6-F93C-8D8B-64ED-9E3306AE0921}"/>
              </a:ext>
            </a:extLst>
          </p:cNvPr>
          <p:cNvSpPr txBox="1"/>
          <p:nvPr/>
        </p:nvSpPr>
        <p:spPr>
          <a:xfrm>
            <a:off x="530113" y="1561417"/>
            <a:ext cx="3397985" cy="276100"/>
          </a:xfrm>
          <a:prstGeom prst="rect">
            <a:avLst/>
          </a:prstGeom>
          <a:solidFill>
            <a:srgbClr val="FFBD58"/>
          </a:solidFill>
        </p:spPr>
        <p:txBody>
          <a:bodyPr vert="horz" wrap="square" lIns="0" tIns="60070" rIns="0" bIns="0" rtlCol="0">
            <a:spAutoFit/>
          </a:bodyPr>
          <a:lstStyle/>
          <a:p>
            <a:pPr marL="56604">
              <a:spcBef>
                <a:spcPts val="473"/>
              </a:spcBef>
            </a:pPr>
            <a:r>
              <a:rPr sz="1400" spc="-59" dirty="0">
                <a:latin typeface="Calibri" panose="020F0502020204030204" pitchFamily="34" charset="0"/>
                <a:ea typeface="Calibri" panose="020F0502020204030204" pitchFamily="34" charset="0"/>
                <a:cs typeface="Calibri" panose="020F0502020204030204" pitchFamily="34" charset="0"/>
              </a:rPr>
              <a:t>Acrylates/Acrylic</a:t>
            </a:r>
            <a:r>
              <a:rPr sz="1400" spc="-27"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Monomers</a:t>
            </a:r>
            <a:endParaRPr sz="1400" dirty="0">
              <a:latin typeface="Calibri" panose="020F0502020204030204" pitchFamily="34" charset="0"/>
              <a:ea typeface="Calibri" panose="020F0502020204030204" pitchFamily="34" charset="0"/>
              <a:cs typeface="Calibri" panose="020F0502020204030204" pitchFamily="34" charset="0"/>
            </a:endParaRPr>
          </a:p>
        </p:txBody>
      </p:sp>
      <p:sp>
        <p:nvSpPr>
          <p:cNvPr id="25" name="object 3">
            <a:extLst>
              <a:ext uri="{FF2B5EF4-FFF2-40B4-BE49-F238E27FC236}">
                <a16:creationId xmlns:a16="http://schemas.microsoft.com/office/drawing/2014/main" id="{71035628-5EC1-908E-3BC0-EE5DCADE5067}"/>
              </a:ext>
            </a:extLst>
          </p:cNvPr>
          <p:cNvSpPr txBox="1"/>
          <p:nvPr/>
        </p:nvSpPr>
        <p:spPr>
          <a:xfrm>
            <a:off x="526540" y="1910601"/>
            <a:ext cx="3947819" cy="2699580"/>
          </a:xfrm>
          <a:prstGeom prst="rect">
            <a:avLst/>
          </a:prstGeom>
        </p:spPr>
        <p:txBody>
          <a:bodyPr vert="horz" wrap="square" lIns="0" tIns="11552" rIns="0" bIns="0" rtlCol="0">
            <a:spAutoFit/>
          </a:bodyPr>
          <a:lstStyle/>
          <a:p>
            <a:pPr marL="53138">
              <a:spcBef>
                <a:spcPts val="91"/>
              </a:spcBef>
            </a:pPr>
            <a:r>
              <a:rPr lang="en-IN" sz="1400" dirty="0">
                <a:latin typeface="Calibri" panose="020F0502020204030204" pitchFamily="34" charset="0"/>
                <a:ea typeface="Calibri" panose="020F0502020204030204" pitchFamily="34" charset="0"/>
                <a:cs typeface="Calibri" panose="020F0502020204030204" pitchFamily="34" charset="0"/>
              </a:rPr>
              <a:t>2-</a:t>
            </a:r>
            <a:r>
              <a:rPr lang="en-IN" sz="1400" spc="55" dirty="0">
                <a:latin typeface="Calibri" panose="020F0502020204030204" pitchFamily="34" charset="0"/>
                <a:ea typeface="Calibri" panose="020F0502020204030204" pitchFamily="34" charset="0"/>
                <a:cs typeface="Calibri" panose="020F0502020204030204" pitchFamily="34" charset="0"/>
              </a:rPr>
              <a:t>Ethyl </a:t>
            </a:r>
            <a:r>
              <a:rPr lang="en-IN" sz="1400" dirty="0">
                <a:latin typeface="Calibri" panose="020F0502020204030204" pitchFamily="34" charset="0"/>
                <a:ea typeface="Calibri" panose="020F0502020204030204" pitchFamily="34" charset="0"/>
                <a:cs typeface="Calibri" panose="020F0502020204030204" pitchFamily="34" charset="0"/>
              </a:rPr>
              <a:t>Hexyl</a:t>
            </a:r>
            <a:r>
              <a:rPr lang="en-IN" sz="1400" spc="55" dirty="0">
                <a:latin typeface="Calibri" panose="020F0502020204030204" pitchFamily="34" charset="0"/>
                <a:ea typeface="Calibri" panose="020F0502020204030204" pitchFamily="34" charset="0"/>
                <a:cs typeface="Calibri" panose="020F0502020204030204" pitchFamily="34" charset="0"/>
              </a:rPr>
              <a:t> Acrylate </a:t>
            </a:r>
            <a:r>
              <a:rPr lang="en-IN" sz="1400" dirty="0">
                <a:latin typeface="Calibri" panose="020F0502020204030204" pitchFamily="34" charset="0"/>
                <a:ea typeface="Calibri" panose="020F0502020204030204" pitchFamily="34" charset="0"/>
                <a:cs typeface="Calibri" panose="020F0502020204030204" pitchFamily="34" charset="0"/>
              </a:rPr>
              <a:t>(2-</a:t>
            </a:r>
            <a:r>
              <a:rPr lang="en-IN" sz="1400" spc="-18" dirty="0">
                <a:latin typeface="Calibri" panose="020F0502020204030204" pitchFamily="34" charset="0"/>
                <a:ea typeface="Calibri" panose="020F0502020204030204" pitchFamily="34" charset="0"/>
                <a:cs typeface="Calibri" panose="020F0502020204030204" pitchFamily="34" charset="0"/>
              </a:rPr>
              <a:t>EHA)</a:t>
            </a:r>
            <a:endParaRPr lang="en-IN" sz="1400" dirty="0">
              <a:latin typeface="Calibri" panose="020F0502020204030204" pitchFamily="34" charset="0"/>
              <a:ea typeface="Calibri" panose="020F0502020204030204" pitchFamily="34" charset="0"/>
              <a:cs typeface="Calibri" panose="020F0502020204030204" pitchFamily="34" charset="0"/>
            </a:endParaRPr>
          </a:p>
          <a:p>
            <a:pPr marL="53138" marR="495000">
              <a:spcBef>
                <a:spcPts val="168"/>
              </a:spcBef>
            </a:pPr>
            <a:r>
              <a:rPr lang="en-IN" sz="1400" dirty="0">
                <a:latin typeface="Calibri" panose="020F0502020204030204" pitchFamily="34" charset="0"/>
                <a:ea typeface="Calibri" panose="020F0502020204030204" pitchFamily="34" charset="0"/>
                <a:cs typeface="Calibri" panose="020F0502020204030204" pitchFamily="34" charset="0"/>
              </a:rPr>
              <a:t>2-</a:t>
            </a:r>
            <a:r>
              <a:rPr lang="en-IN" sz="1400" spc="64" dirty="0">
                <a:latin typeface="Calibri" panose="020F0502020204030204" pitchFamily="34" charset="0"/>
                <a:ea typeface="Calibri" panose="020F0502020204030204" pitchFamily="34" charset="0"/>
                <a:cs typeface="Calibri" panose="020F0502020204030204" pitchFamily="34" charset="0"/>
              </a:rPr>
              <a:t>Hydroxyethyl</a:t>
            </a:r>
            <a:r>
              <a:rPr lang="en-IN" sz="1400" dirty="0">
                <a:latin typeface="Calibri" panose="020F0502020204030204" pitchFamily="34" charset="0"/>
                <a:ea typeface="Calibri" panose="020F0502020204030204" pitchFamily="34" charset="0"/>
                <a:cs typeface="Calibri" panose="020F0502020204030204" pitchFamily="34" charset="0"/>
              </a:rPr>
              <a:t> </a:t>
            </a:r>
            <a:r>
              <a:rPr lang="en-IN" sz="1400" spc="59" dirty="0">
                <a:latin typeface="Calibri" panose="020F0502020204030204" pitchFamily="34" charset="0"/>
                <a:ea typeface="Calibri" panose="020F0502020204030204" pitchFamily="34" charset="0"/>
                <a:cs typeface="Calibri" panose="020F0502020204030204" pitchFamily="34" charset="0"/>
              </a:rPr>
              <a:t>Methacrylate</a:t>
            </a:r>
            <a:r>
              <a:rPr lang="en-IN" sz="1400" dirty="0">
                <a:latin typeface="Calibri" panose="020F0502020204030204" pitchFamily="34" charset="0"/>
                <a:ea typeface="Calibri" panose="020F0502020204030204" pitchFamily="34" charset="0"/>
                <a:cs typeface="Calibri" panose="020F0502020204030204" pitchFamily="34" charset="0"/>
              </a:rPr>
              <a:t> (2-</a:t>
            </a:r>
            <a:r>
              <a:rPr lang="en-IN" sz="1400" spc="-18" dirty="0">
                <a:latin typeface="Calibri" panose="020F0502020204030204" pitchFamily="34" charset="0"/>
                <a:ea typeface="Calibri" panose="020F0502020204030204" pitchFamily="34" charset="0"/>
                <a:cs typeface="Calibri" panose="020F0502020204030204" pitchFamily="34" charset="0"/>
              </a:rPr>
              <a:t>HEMA)</a:t>
            </a:r>
            <a:r>
              <a:rPr lang="en-IN" sz="1400" spc="455" dirty="0">
                <a:latin typeface="Calibri" panose="020F0502020204030204" pitchFamily="34" charset="0"/>
                <a:ea typeface="Calibri" panose="020F0502020204030204" pitchFamily="34" charset="0"/>
                <a:cs typeface="Calibri" panose="020F0502020204030204" pitchFamily="34" charset="0"/>
              </a:rPr>
              <a:t> </a:t>
            </a:r>
          </a:p>
          <a:p>
            <a:pPr marL="53138" marR="495000">
              <a:spcBef>
                <a:spcPts val="168"/>
              </a:spcBef>
            </a:pPr>
            <a:r>
              <a:rPr lang="en-IN" sz="1400" dirty="0">
                <a:latin typeface="Calibri" panose="020F0502020204030204" pitchFamily="34" charset="0"/>
                <a:ea typeface="Calibri" panose="020F0502020204030204" pitchFamily="34" charset="0"/>
                <a:cs typeface="Calibri" panose="020F0502020204030204" pitchFamily="34" charset="0"/>
              </a:rPr>
              <a:t>2-</a:t>
            </a:r>
            <a:r>
              <a:rPr lang="en-IN" sz="1400" spc="64" dirty="0">
                <a:latin typeface="Calibri" panose="020F0502020204030204" pitchFamily="34" charset="0"/>
                <a:ea typeface="Calibri" panose="020F0502020204030204" pitchFamily="34" charset="0"/>
                <a:cs typeface="Calibri" panose="020F0502020204030204" pitchFamily="34" charset="0"/>
              </a:rPr>
              <a:t>Hydroxypropyl</a:t>
            </a:r>
            <a:r>
              <a:rPr lang="en-IN" sz="1400" spc="23" dirty="0">
                <a:latin typeface="Calibri" panose="020F0502020204030204" pitchFamily="34" charset="0"/>
                <a:ea typeface="Calibri" panose="020F0502020204030204" pitchFamily="34" charset="0"/>
                <a:cs typeface="Calibri" panose="020F0502020204030204" pitchFamily="34" charset="0"/>
              </a:rPr>
              <a:t> </a:t>
            </a:r>
            <a:r>
              <a:rPr lang="en-IN" sz="1400" spc="59" dirty="0">
                <a:latin typeface="Calibri" panose="020F0502020204030204" pitchFamily="34" charset="0"/>
                <a:ea typeface="Calibri" panose="020F0502020204030204" pitchFamily="34" charset="0"/>
                <a:cs typeface="Calibri" panose="020F0502020204030204" pitchFamily="34" charset="0"/>
              </a:rPr>
              <a:t>Methacrylate</a:t>
            </a:r>
            <a:r>
              <a:rPr lang="en-IN" sz="1400" spc="23" dirty="0">
                <a:latin typeface="Calibri" panose="020F0502020204030204" pitchFamily="34" charset="0"/>
                <a:ea typeface="Calibri" panose="020F0502020204030204" pitchFamily="34" charset="0"/>
                <a:cs typeface="Calibri" panose="020F0502020204030204" pitchFamily="34" charset="0"/>
              </a:rPr>
              <a:t> </a:t>
            </a:r>
            <a:r>
              <a:rPr lang="en-IN" sz="1400" dirty="0">
                <a:latin typeface="Calibri" panose="020F0502020204030204" pitchFamily="34" charset="0"/>
                <a:ea typeface="Calibri" panose="020F0502020204030204" pitchFamily="34" charset="0"/>
                <a:cs typeface="Calibri" panose="020F0502020204030204" pitchFamily="34" charset="0"/>
              </a:rPr>
              <a:t>(2-</a:t>
            </a:r>
            <a:r>
              <a:rPr lang="en-IN" sz="1400" spc="-18" dirty="0">
                <a:latin typeface="Calibri" panose="020F0502020204030204" pitchFamily="34" charset="0"/>
                <a:ea typeface="Calibri" panose="020F0502020204030204" pitchFamily="34" charset="0"/>
                <a:cs typeface="Calibri" panose="020F0502020204030204" pitchFamily="34" charset="0"/>
              </a:rPr>
              <a:t>HPMA)</a:t>
            </a:r>
          </a:p>
          <a:p>
            <a:pPr marL="53138" marR="495000">
              <a:spcBef>
                <a:spcPts val="168"/>
              </a:spcBef>
            </a:pPr>
            <a:r>
              <a:rPr lang="en-IN" sz="1400" spc="55" dirty="0">
                <a:latin typeface="Calibri" panose="020F0502020204030204" pitchFamily="34" charset="0"/>
                <a:ea typeface="Calibri" panose="020F0502020204030204" pitchFamily="34" charset="0"/>
                <a:cs typeface="Calibri" panose="020F0502020204030204" pitchFamily="34" charset="0"/>
              </a:rPr>
              <a:t>Acrylic</a:t>
            </a:r>
            <a:r>
              <a:rPr lang="en-IN" sz="1400" spc="-27" dirty="0">
                <a:latin typeface="Calibri" panose="020F0502020204030204" pitchFamily="34" charset="0"/>
                <a:ea typeface="Calibri" panose="020F0502020204030204" pitchFamily="34" charset="0"/>
                <a:cs typeface="Calibri" panose="020F0502020204030204" pitchFamily="34" charset="0"/>
              </a:rPr>
              <a:t> </a:t>
            </a:r>
            <a:r>
              <a:rPr lang="en-IN" sz="1400" spc="50" dirty="0">
                <a:latin typeface="Calibri" panose="020F0502020204030204" pitchFamily="34" charset="0"/>
                <a:ea typeface="Calibri" panose="020F0502020204030204" pitchFamily="34" charset="0"/>
                <a:cs typeface="Calibri" panose="020F0502020204030204" pitchFamily="34" charset="0"/>
              </a:rPr>
              <a:t>Acid</a:t>
            </a:r>
            <a:r>
              <a:rPr lang="en-IN" sz="1400" spc="-23" dirty="0">
                <a:latin typeface="Calibri" panose="020F0502020204030204" pitchFamily="34" charset="0"/>
                <a:ea typeface="Calibri" panose="020F0502020204030204" pitchFamily="34" charset="0"/>
                <a:cs typeface="Calibri" panose="020F0502020204030204" pitchFamily="34" charset="0"/>
              </a:rPr>
              <a:t> </a:t>
            </a:r>
            <a:r>
              <a:rPr lang="en-IN" sz="1400" spc="-18" dirty="0">
                <a:latin typeface="Calibri" panose="020F0502020204030204" pitchFamily="34" charset="0"/>
                <a:ea typeface="Calibri" panose="020F0502020204030204" pitchFamily="34" charset="0"/>
                <a:cs typeface="Calibri" panose="020F0502020204030204" pitchFamily="34" charset="0"/>
              </a:rPr>
              <a:t>(AA)</a:t>
            </a:r>
          </a:p>
          <a:p>
            <a:pPr marL="53138" marR="495000">
              <a:spcBef>
                <a:spcPts val="168"/>
              </a:spcBef>
            </a:pPr>
            <a:r>
              <a:rPr lang="en-IN" sz="1400" spc="68" dirty="0">
                <a:latin typeface="Calibri" panose="020F0502020204030204" pitchFamily="34" charset="0"/>
                <a:ea typeface="Calibri" panose="020F0502020204030204" pitchFamily="34" charset="0"/>
                <a:cs typeface="Calibri" panose="020F0502020204030204" pitchFamily="34" charset="0"/>
              </a:rPr>
              <a:t>Butyl</a:t>
            </a:r>
            <a:r>
              <a:rPr lang="en-IN" sz="1400" spc="-23" dirty="0">
                <a:latin typeface="Calibri" panose="020F0502020204030204" pitchFamily="34" charset="0"/>
                <a:ea typeface="Calibri" panose="020F0502020204030204" pitchFamily="34" charset="0"/>
                <a:cs typeface="Calibri" panose="020F0502020204030204" pitchFamily="34" charset="0"/>
              </a:rPr>
              <a:t> </a:t>
            </a:r>
            <a:r>
              <a:rPr lang="en-IN" sz="1400" spc="50" dirty="0">
                <a:latin typeface="Calibri" panose="020F0502020204030204" pitchFamily="34" charset="0"/>
                <a:ea typeface="Calibri" panose="020F0502020204030204" pitchFamily="34" charset="0"/>
                <a:cs typeface="Calibri" panose="020F0502020204030204" pitchFamily="34" charset="0"/>
              </a:rPr>
              <a:t>Acrylate</a:t>
            </a:r>
            <a:r>
              <a:rPr lang="en-IN" sz="1400" spc="-18" dirty="0">
                <a:latin typeface="Calibri" panose="020F0502020204030204" pitchFamily="34" charset="0"/>
                <a:ea typeface="Calibri" panose="020F0502020204030204" pitchFamily="34" charset="0"/>
                <a:cs typeface="Calibri" panose="020F0502020204030204" pitchFamily="34" charset="0"/>
              </a:rPr>
              <a:t> (BA)</a:t>
            </a:r>
            <a:endParaRPr lang="en-IN" sz="1400" dirty="0">
              <a:latin typeface="Calibri" panose="020F0502020204030204" pitchFamily="34" charset="0"/>
              <a:ea typeface="Calibri" panose="020F0502020204030204" pitchFamily="34" charset="0"/>
              <a:cs typeface="Calibri" panose="020F0502020204030204" pitchFamily="34" charset="0"/>
            </a:endParaRPr>
          </a:p>
          <a:p>
            <a:pPr marL="53138" marR="1491353"/>
            <a:r>
              <a:rPr lang="en-IN" sz="1400" spc="55" dirty="0">
                <a:latin typeface="Calibri" panose="020F0502020204030204" pitchFamily="34" charset="0"/>
                <a:ea typeface="Calibri" panose="020F0502020204030204" pitchFamily="34" charset="0"/>
                <a:cs typeface="Calibri" panose="020F0502020204030204" pitchFamily="34" charset="0"/>
              </a:rPr>
              <a:t>Ethyl</a:t>
            </a:r>
            <a:r>
              <a:rPr lang="en-IN" sz="1400" spc="-36" dirty="0">
                <a:latin typeface="Calibri" panose="020F0502020204030204" pitchFamily="34" charset="0"/>
                <a:ea typeface="Calibri" panose="020F0502020204030204" pitchFamily="34" charset="0"/>
                <a:cs typeface="Calibri" panose="020F0502020204030204" pitchFamily="34" charset="0"/>
              </a:rPr>
              <a:t> </a:t>
            </a:r>
            <a:r>
              <a:rPr lang="en-IN" sz="1400" spc="45" dirty="0">
                <a:latin typeface="Calibri" panose="020F0502020204030204" pitchFamily="34" charset="0"/>
                <a:ea typeface="Calibri" panose="020F0502020204030204" pitchFamily="34" charset="0"/>
                <a:cs typeface="Calibri" panose="020F0502020204030204" pitchFamily="34" charset="0"/>
              </a:rPr>
              <a:t>Methacrylate</a:t>
            </a:r>
            <a:r>
              <a:rPr lang="en-IN" sz="1400" spc="455" dirty="0">
                <a:latin typeface="Calibri" panose="020F0502020204030204" pitchFamily="34" charset="0"/>
                <a:ea typeface="Calibri" panose="020F0502020204030204" pitchFamily="34" charset="0"/>
                <a:cs typeface="Calibri" panose="020F0502020204030204" pitchFamily="34" charset="0"/>
              </a:rPr>
              <a:t> </a:t>
            </a:r>
          </a:p>
          <a:p>
            <a:pPr marL="53138" marR="1491353"/>
            <a:r>
              <a:rPr lang="en-IN" sz="1400" dirty="0">
                <a:latin typeface="Calibri" panose="020F0502020204030204" pitchFamily="34" charset="0"/>
                <a:ea typeface="Calibri" panose="020F0502020204030204" pitchFamily="34" charset="0"/>
                <a:cs typeface="Calibri" panose="020F0502020204030204" pitchFamily="34" charset="0"/>
              </a:rPr>
              <a:t>Glacial</a:t>
            </a:r>
            <a:r>
              <a:rPr lang="en-IN" sz="1400" spc="45" dirty="0">
                <a:latin typeface="Calibri" panose="020F0502020204030204" pitchFamily="34" charset="0"/>
                <a:ea typeface="Calibri" panose="020F0502020204030204" pitchFamily="34" charset="0"/>
                <a:cs typeface="Calibri" panose="020F0502020204030204" pitchFamily="34" charset="0"/>
              </a:rPr>
              <a:t> </a:t>
            </a:r>
            <a:r>
              <a:rPr lang="en-IN" sz="1400" spc="55" dirty="0">
                <a:latin typeface="Calibri" panose="020F0502020204030204" pitchFamily="34" charset="0"/>
                <a:ea typeface="Calibri" panose="020F0502020204030204" pitchFamily="34" charset="0"/>
                <a:cs typeface="Calibri" panose="020F0502020204030204" pitchFamily="34" charset="0"/>
              </a:rPr>
              <a:t>Acrylic</a:t>
            </a:r>
            <a:r>
              <a:rPr lang="en-IN" sz="1400" spc="50" dirty="0">
                <a:latin typeface="Calibri" panose="020F0502020204030204" pitchFamily="34" charset="0"/>
                <a:ea typeface="Calibri" panose="020F0502020204030204" pitchFamily="34" charset="0"/>
                <a:cs typeface="Calibri" panose="020F0502020204030204" pitchFamily="34" charset="0"/>
              </a:rPr>
              <a:t> Acid </a:t>
            </a:r>
            <a:r>
              <a:rPr lang="en-IN" sz="1400" spc="-9" dirty="0">
                <a:latin typeface="Calibri" panose="020F0502020204030204" pitchFamily="34" charset="0"/>
                <a:ea typeface="Calibri" panose="020F0502020204030204" pitchFamily="34" charset="0"/>
                <a:cs typeface="Calibri" panose="020F0502020204030204" pitchFamily="34" charset="0"/>
              </a:rPr>
              <a:t>(GAA)</a:t>
            </a:r>
          </a:p>
          <a:p>
            <a:pPr marL="53138" marR="1491353"/>
            <a:r>
              <a:rPr lang="en-IN" sz="1400" spc="59" dirty="0">
                <a:latin typeface="Calibri" panose="020F0502020204030204" pitchFamily="34" charset="0"/>
                <a:ea typeface="Calibri" panose="020F0502020204030204" pitchFamily="34" charset="0"/>
                <a:cs typeface="Calibri" panose="020F0502020204030204" pitchFamily="34" charset="0"/>
              </a:rPr>
              <a:t>Methacrylic</a:t>
            </a:r>
            <a:r>
              <a:rPr lang="en-IN" sz="1400" spc="-18" dirty="0">
                <a:latin typeface="Calibri" panose="020F0502020204030204" pitchFamily="34" charset="0"/>
                <a:ea typeface="Calibri" panose="020F0502020204030204" pitchFamily="34" charset="0"/>
                <a:cs typeface="Calibri" panose="020F0502020204030204" pitchFamily="34" charset="0"/>
              </a:rPr>
              <a:t> </a:t>
            </a:r>
            <a:r>
              <a:rPr lang="en-IN" sz="1400" spc="50" dirty="0">
                <a:latin typeface="Calibri" panose="020F0502020204030204" pitchFamily="34" charset="0"/>
                <a:ea typeface="Calibri" panose="020F0502020204030204" pitchFamily="34" charset="0"/>
                <a:cs typeface="Calibri" panose="020F0502020204030204" pitchFamily="34" charset="0"/>
              </a:rPr>
              <a:t>Acid</a:t>
            </a:r>
            <a:r>
              <a:rPr lang="en-IN" sz="1400" spc="-18" dirty="0">
                <a:latin typeface="Calibri" panose="020F0502020204030204" pitchFamily="34" charset="0"/>
                <a:ea typeface="Calibri" panose="020F0502020204030204" pitchFamily="34" charset="0"/>
                <a:cs typeface="Calibri" panose="020F0502020204030204" pitchFamily="34" charset="0"/>
              </a:rPr>
              <a:t> </a:t>
            </a:r>
            <a:r>
              <a:rPr lang="en-IN" sz="1400" spc="-9" dirty="0">
                <a:latin typeface="Calibri" panose="020F0502020204030204" pitchFamily="34" charset="0"/>
                <a:ea typeface="Calibri" panose="020F0502020204030204" pitchFamily="34" charset="0"/>
                <a:cs typeface="Calibri" panose="020F0502020204030204" pitchFamily="34" charset="0"/>
              </a:rPr>
              <a:t>(MAA)</a:t>
            </a:r>
          </a:p>
          <a:p>
            <a:pPr marL="53138" marR="1491353"/>
            <a:r>
              <a:rPr lang="en-IN" sz="1400" spc="73" dirty="0">
                <a:latin typeface="Calibri" panose="020F0502020204030204" pitchFamily="34" charset="0"/>
                <a:ea typeface="Calibri" panose="020F0502020204030204" pitchFamily="34" charset="0"/>
                <a:cs typeface="Calibri" panose="020F0502020204030204" pitchFamily="34" charset="0"/>
              </a:rPr>
              <a:t>Methyl</a:t>
            </a:r>
            <a:r>
              <a:rPr lang="en-IN" sz="1400" spc="-32" dirty="0">
                <a:latin typeface="Calibri" panose="020F0502020204030204" pitchFamily="34" charset="0"/>
                <a:ea typeface="Calibri" panose="020F0502020204030204" pitchFamily="34" charset="0"/>
                <a:cs typeface="Calibri" panose="020F0502020204030204" pitchFamily="34" charset="0"/>
              </a:rPr>
              <a:t> </a:t>
            </a:r>
            <a:r>
              <a:rPr lang="en-IN" sz="1400" spc="59" dirty="0">
                <a:latin typeface="Calibri" panose="020F0502020204030204" pitchFamily="34" charset="0"/>
                <a:ea typeface="Calibri" panose="020F0502020204030204" pitchFamily="34" charset="0"/>
                <a:cs typeface="Calibri" panose="020F0502020204030204" pitchFamily="34" charset="0"/>
              </a:rPr>
              <a:t>Methacrylate (</a:t>
            </a:r>
            <a:r>
              <a:rPr lang="en-IN" sz="1400" spc="-18" dirty="0">
                <a:latin typeface="Calibri" panose="020F0502020204030204" pitchFamily="34" charset="0"/>
                <a:ea typeface="Calibri" panose="020F0502020204030204" pitchFamily="34" charset="0"/>
                <a:cs typeface="Calibri" panose="020F0502020204030204" pitchFamily="34" charset="0"/>
              </a:rPr>
              <a:t>MMA)</a:t>
            </a:r>
            <a:endParaRPr lang="en-IN" sz="1400" dirty="0">
              <a:latin typeface="Calibri" panose="020F0502020204030204" pitchFamily="34" charset="0"/>
              <a:ea typeface="Calibri" panose="020F0502020204030204" pitchFamily="34" charset="0"/>
              <a:cs typeface="Calibri" panose="020F0502020204030204" pitchFamily="34" charset="0"/>
            </a:endParaRPr>
          </a:p>
          <a:p>
            <a:pPr marL="53138" marR="564311"/>
            <a:r>
              <a:rPr lang="en-IN" sz="1400" spc="45" dirty="0">
                <a:latin typeface="Calibri" panose="020F0502020204030204" pitchFamily="34" charset="0"/>
                <a:ea typeface="Calibri" panose="020F0502020204030204" pitchFamily="34" charset="0"/>
                <a:cs typeface="Calibri" panose="020F0502020204030204" pitchFamily="34" charset="0"/>
              </a:rPr>
              <a:t>Sodium</a:t>
            </a:r>
            <a:r>
              <a:rPr lang="en-IN" sz="1400" spc="-23" dirty="0">
                <a:latin typeface="Calibri" panose="020F0502020204030204" pitchFamily="34" charset="0"/>
                <a:ea typeface="Calibri" panose="020F0502020204030204" pitchFamily="34" charset="0"/>
                <a:cs typeface="Calibri" panose="020F0502020204030204" pitchFamily="34" charset="0"/>
              </a:rPr>
              <a:t> </a:t>
            </a:r>
            <a:r>
              <a:rPr lang="en-IN" sz="1400" spc="73" dirty="0">
                <a:latin typeface="Calibri" panose="020F0502020204030204" pitchFamily="34" charset="0"/>
                <a:ea typeface="Calibri" panose="020F0502020204030204" pitchFamily="34" charset="0"/>
                <a:cs typeface="Calibri" panose="020F0502020204030204" pitchFamily="34" charset="0"/>
              </a:rPr>
              <a:t>Methyl</a:t>
            </a:r>
            <a:r>
              <a:rPr lang="en-IN" sz="1400" spc="-18" dirty="0">
                <a:latin typeface="Calibri" panose="020F0502020204030204" pitchFamily="34" charset="0"/>
                <a:ea typeface="Calibri" panose="020F0502020204030204" pitchFamily="34" charset="0"/>
                <a:cs typeface="Calibri" panose="020F0502020204030204" pitchFamily="34" charset="0"/>
              </a:rPr>
              <a:t> </a:t>
            </a:r>
            <a:r>
              <a:rPr lang="en-IN" sz="1400" spc="59" dirty="0">
                <a:latin typeface="Calibri" panose="020F0502020204030204" pitchFamily="34" charset="0"/>
                <a:ea typeface="Calibri" panose="020F0502020204030204" pitchFamily="34" charset="0"/>
                <a:cs typeface="Calibri" panose="020F0502020204030204" pitchFamily="34" charset="0"/>
              </a:rPr>
              <a:t>Allyl</a:t>
            </a:r>
            <a:r>
              <a:rPr lang="en-IN" sz="1400" spc="-18" dirty="0">
                <a:latin typeface="Calibri" panose="020F0502020204030204" pitchFamily="34" charset="0"/>
                <a:ea typeface="Calibri" panose="020F0502020204030204" pitchFamily="34" charset="0"/>
                <a:cs typeface="Calibri" panose="020F0502020204030204" pitchFamily="34" charset="0"/>
              </a:rPr>
              <a:t> </a:t>
            </a:r>
            <a:r>
              <a:rPr lang="en-IN" sz="1400" spc="50" dirty="0">
                <a:latin typeface="Calibri" panose="020F0502020204030204" pitchFamily="34" charset="0"/>
                <a:ea typeface="Calibri" panose="020F0502020204030204" pitchFamily="34" charset="0"/>
                <a:cs typeface="Calibri" panose="020F0502020204030204" pitchFamily="34" charset="0"/>
              </a:rPr>
              <a:t>Sulphonate</a:t>
            </a:r>
            <a:r>
              <a:rPr lang="en-IN" sz="1400" spc="-18" dirty="0">
                <a:latin typeface="Calibri" panose="020F0502020204030204" pitchFamily="34" charset="0"/>
                <a:ea typeface="Calibri" panose="020F0502020204030204" pitchFamily="34" charset="0"/>
                <a:cs typeface="Calibri" panose="020F0502020204030204" pitchFamily="34" charset="0"/>
              </a:rPr>
              <a:t> </a:t>
            </a:r>
            <a:r>
              <a:rPr lang="en-IN" sz="1400" spc="-9" dirty="0">
                <a:latin typeface="Calibri" panose="020F0502020204030204" pitchFamily="34" charset="0"/>
                <a:ea typeface="Calibri" panose="020F0502020204030204" pitchFamily="34" charset="0"/>
                <a:cs typeface="Calibri" panose="020F0502020204030204" pitchFamily="34" charset="0"/>
              </a:rPr>
              <a:t>(SMAS) </a:t>
            </a:r>
          </a:p>
          <a:p>
            <a:pPr marL="53138" marR="564311"/>
            <a:r>
              <a:rPr lang="en-IN" sz="1400" dirty="0">
                <a:latin typeface="Calibri" panose="020F0502020204030204" pitchFamily="34" charset="0"/>
                <a:ea typeface="Calibri" panose="020F0502020204030204" pitchFamily="34" charset="0"/>
                <a:cs typeface="Calibri" panose="020F0502020204030204" pitchFamily="34" charset="0"/>
              </a:rPr>
              <a:t>2-</a:t>
            </a:r>
            <a:r>
              <a:rPr lang="en-IN" sz="1400" spc="55" dirty="0">
                <a:latin typeface="Calibri" panose="020F0502020204030204" pitchFamily="34" charset="0"/>
                <a:ea typeface="Calibri" panose="020F0502020204030204" pitchFamily="34" charset="0"/>
                <a:cs typeface="Calibri" panose="020F0502020204030204" pitchFamily="34" charset="0"/>
              </a:rPr>
              <a:t>Ethyl</a:t>
            </a:r>
            <a:r>
              <a:rPr lang="en-IN" sz="1400" spc="86" dirty="0">
                <a:latin typeface="Calibri" panose="020F0502020204030204" pitchFamily="34" charset="0"/>
                <a:ea typeface="Calibri" panose="020F0502020204030204" pitchFamily="34" charset="0"/>
                <a:cs typeface="Calibri" panose="020F0502020204030204" pitchFamily="34" charset="0"/>
              </a:rPr>
              <a:t> </a:t>
            </a:r>
            <a:r>
              <a:rPr lang="en-IN" sz="1400" dirty="0">
                <a:latin typeface="Calibri" panose="020F0502020204030204" pitchFamily="34" charset="0"/>
                <a:ea typeface="Calibri" panose="020F0502020204030204" pitchFamily="34" charset="0"/>
                <a:cs typeface="Calibri" panose="020F0502020204030204" pitchFamily="34" charset="0"/>
              </a:rPr>
              <a:t>Hexyl</a:t>
            </a:r>
            <a:r>
              <a:rPr lang="en-IN" sz="1400" spc="86" dirty="0">
                <a:latin typeface="Calibri" panose="020F0502020204030204" pitchFamily="34" charset="0"/>
                <a:ea typeface="Calibri" panose="020F0502020204030204" pitchFamily="34" charset="0"/>
                <a:cs typeface="Calibri" panose="020F0502020204030204" pitchFamily="34" charset="0"/>
              </a:rPr>
              <a:t> </a:t>
            </a:r>
            <a:r>
              <a:rPr lang="en-IN" sz="1400" spc="55" dirty="0">
                <a:latin typeface="Calibri" panose="020F0502020204030204" pitchFamily="34" charset="0"/>
                <a:ea typeface="Calibri" panose="020F0502020204030204" pitchFamily="34" charset="0"/>
                <a:cs typeface="Calibri" panose="020F0502020204030204" pitchFamily="34" charset="0"/>
              </a:rPr>
              <a:t>Nitrate</a:t>
            </a:r>
          </a:p>
          <a:p>
            <a:pPr marL="53138" marR="564311"/>
            <a:r>
              <a:rPr lang="en-IN" sz="1400" dirty="0">
                <a:latin typeface="Calibri" panose="020F0502020204030204" pitchFamily="34" charset="0"/>
                <a:ea typeface="Calibri" panose="020F0502020204030204" pitchFamily="34" charset="0"/>
                <a:cs typeface="Calibri" panose="020F0502020204030204" pitchFamily="34" charset="0"/>
              </a:rPr>
              <a:t>N-</a:t>
            </a:r>
            <a:r>
              <a:rPr lang="en-IN" sz="1400" spc="68" dirty="0">
                <a:latin typeface="Calibri" panose="020F0502020204030204" pitchFamily="34" charset="0"/>
                <a:ea typeface="Calibri" panose="020F0502020204030204" pitchFamily="34" charset="0"/>
                <a:cs typeface="Calibri" panose="020F0502020204030204" pitchFamily="34" charset="0"/>
              </a:rPr>
              <a:t>Butyl</a:t>
            </a:r>
            <a:r>
              <a:rPr lang="en-IN" sz="1400" spc="64" dirty="0">
                <a:latin typeface="Calibri" panose="020F0502020204030204" pitchFamily="34" charset="0"/>
                <a:ea typeface="Calibri" panose="020F0502020204030204" pitchFamily="34" charset="0"/>
                <a:cs typeface="Calibri" panose="020F0502020204030204" pitchFamily="34" charset="0"/>
              </a:rPr>
              <a:t> </a:t>
            </a:r>
            <a:r>
              <a:rPr lang="en-IN" sz="1400" spc="50" dirty="0">
                <a:latin typeface="Calibri" panose="020F0502020204030204" pitchFamily="34" charset="0"/>
                <a:ea typeface="Calibri" panose="020F0502020204030204" pitchFamily="34" charset="0"/>
                <a:cs typeface="Calibri" panose="020F0502020204030204" pitchFamily="34" charset="0"/>
              </a:rPr>
              <a:t>Methacrylate</a:t>
            </a:r>
            <a:endParaRPr lang="en-IN" sz="1400" dirty="0">
              <a:latin typeface="Calibri" panose="020F0502020204030204" pitchFamily="34" charset="0"/>
              <a:ea typeface="Calibri" panose="020F0502020204030204" pitchFamily="34" charset="0"/>
              <a:cs typeface="Calibri" panose="020F0502020204030204" pitchFamily="34" charset="0"/>
            </a:endParaRPr>
          </a:p>
        </p:txBody>
      </p:sp>
      <p:sp>
        <p:nvSpPr>
          <p:cNvPr id="36" name="object 4">
            <a:extLst>
              <a:ext uri="{FF2B5EF4-FFF2-40B4-BE49-F238E27FC236}">
                <a16:creationId xmlns:a16="http://schemas.microsoft.com/office/drawing/2014/main" id="{AA22EDFA-3ADE-D14D-B178-EEC99799A163}"/>
              </a:ext>
            </a:extLst>
          </p:cNvPr>
          <p:cNvSpPr/>
          <p:nvPr/>
        </p:nvSpPr>
        <p:spPr>
          <a:xfrm>
            <a:off x="526543" y="1561444"/>
            <a:ext cx="3405993" cy="3988884"/>
          </a:xfrm>
          <a:custGeom>
            <a:avLst/>
            <a:gdLst/>
            <a:ahLst/>
            <a:cxnLst/>
            <a:rect l="l" t="t" r="r" b="b"/>
            <a:pathLst>
              <a:path w="3510915" h="4385310">
                <a:moveTo>
                  <a:pt x="3926" y="3926"/>
                </a:moveTo>
                <a:lnTo>
                  <a:pt x="3926" y="4380777"/>
                </a:lnTo>
              </a:path>
              <a:path w="3510915" h="4385310">
                <a:moveTo>
                  <a:pt x="3506560" y="3926"/>
                </a:moveTo>
                <a:lnTo>
                  <a:pt x="3506560" y="4380777"/>
                </a:lnTo>
              </a:path>
              <a:path w="3510915" h="4385310">
                <a:moveTo>
                  <a:pt x="0" y="0"/>
                </a:moveTo>
                <a:lnTo>
                  <a:pt x="3510486" y="0"/>
                </a:lnTo>
              </a:path>
              <a:path w="3510915" h="4385310">
                <a:moveTo>
                  <a:pt x="0" y="4384703"/>
                </a:moveTo>
                <a:lnTo>
                  <a:pt x="3510486" y="4384703"/>
                </a:lnTo>
              </a:path>
            </a:pathLst>
          </a:custGeom>
          <a:ln w="7852">
            <a:solidFill>
              <a:srgbClr val="000000"/>
            </a:solidFill>
          </a:ln>
        </p:spPr>
        <p:txBody>
          <a:bodyPr wrap="square" lIns="0" tIns="0" rIns="0" bIns="0" rtlCol="0"/>
          <a:lstStyle/>
          <a:p>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37" name="object 6">
            <a:extLst>
              <a:ext uri="{FF2B5EF4-FFF2-40B4-BE49-F238E27FC236}">
                <a16:creationId xmlns:a16="http://schemas.microsoft.com/office/drawing/2014/main" id="{D9E0ED60-444F-C1A6-9A6D-3DBAEFED3EB3}"/>
              </a:ext>
            </a:extLst>
          </p:cNvPr>
          <p:cNvSpPr/>
          <p:nvPr/>
        </p:nvSpPr>
        <p:spPr>
          <a:xfrm>
            <a:off x="526543" y="5678490"/>
            <a:ext cx="3405377" cy="3587430"/>
          </a:xfrm>
          <a:custGeom>
            <a:avLst/>
            <a:gdLst/>
            <a:ahLst/>
            <a:cxnLst/>
            <a:rect l="l" t="t" r="r" b="b"/>
            <a:pathLst>
              <a:path w="3510279" h="4617720">
                <a:moveTo>
                  <a:pt x="3926" y="3926"/>
                </a:moveTo>
                <a:lnTo>
                  <a:pt x="3926" y="4613602"/>
                </a:lnTo>
              </a:path>
              <a:path w="3510279" h="4617720">
                <a:moveTo>
                  <a:pt x="3506314" y="3926"/>
                </a:moveTo>
                <a:lnTo>
                  <a:pt x="3506314" y="4613602"/>
                </a:lnTo>
              </a:path>
              <a:path w="3510279" h="4617720">
                <a:moveTo>
                  <a:pt x="0" y="0"/>
                </a:moveTo>
                <a:lnTo>
                  <a:pt x="3510241" y="0"/>
                </a:lnTo>
              </a:path>
              <a:path w="3510279" h="4617720">
                <a:moveTo>
                  <a:pt x="0" y="4617529"/>
                </a:moveTo>
                <a:lnTo>
                  <a:pt x="3510241" y="4617529"/>
                </a:lnTo>
              </a:path>
            </a:pathLst>
          </a:custGeom>
          <a:ln w="7852">
            <a:solidFill>
              <a:srgbClr val="000000"/>
            </a:solidFill>
          </a:ln>
        </p:spPr>
        <p:txBody>
          <a:bodyPr wrap="square" lIns="0" tIns="0" rIns="0" bIns="0" rtlCol="0"/>
          <a:lstStyle/>
          <a:p>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38" name="object 7">
            <a:extLst>
              <a:ext uri="{FF2B5EF4-FFF2-40B4-BE49-F238E27FC236}">
                <a16:creationId xmlns:a16="http://schemas.microsoft.com/office/drawing/2014/main" id="{D0E7D751-F5AE-ED59-BCFC-8BAFD54E02F9}"/>
              </a:ext>
            </a:extLst>
          </p:cNvPr>
          <p:cNvSpPr txBox="1"/>
          <p:nvPr/>
        </p:nvSpPr>
        <p:spPr>
          <a:xfrm>
            <a:off x="4052358" y="1561417"/>
            <a:ext cx="3186024" cy="276100"/>
          </a:xfrm>
          <a:prstGeom prst="rect">
            <a:avLst/>
          </a:prstGeom>
          <a:solidFill>
            <a:srgbClr val="FFBD58"/>
          </a:solidFill>
        </p:spPr>
        <p:txBody>
          <a:bodyPr vert="horz" wrap="square" lIns="0" tIns="60070" rIns="0" bIns="0" rtlCol="0">
            <a:spAutoFit/>
          </a:bodyPr>
          <a:lstStyle/>
          <a:p>
            <a:pPr marL="56604">
              <a:spcBef>
                <a:spcPts val="473"/>
              </a:spcBef>
            </a:pPr>
            <a:r>
              <a:rPr sz="1400" spc="-9" dirty="0">
                <a:latin typeface="Calibri" panose="020F0502020204030204" pitchFamily="34" charset="0"/>
                <a:ea typeface="Calibri" panose="020F0502020204030204" pitchFamily="34" charset="0"/>
                <a:cs typeface="Calibri" panose="020F0502020204030204" pitchFamily="34" charset="0"/>
              </a:rPr>
              <a:t>Solvents</a:t>
            </a:r>
            <a:endParaRPr sz="1400" dirty="0">
              <a:latin typeface="Calibri" panose="020F0502020204030204" pitchFamily="34" charset="0"/>
              <a:ea typeface="Calibri" panose="020F0502020204030204" pitchFamily="34" charset="0"/>
              <a:cs typeface="Calibri" panose="020F0502020204030204" pitchFamily="34" charset="0"/>
            </a:endParaRPr>
          </a:p>
        </p:txBody>
      </p:sp>
      <p:sp>
        <p:nvSpPr>
          <p:cNvPr id="39" name="object 8">
            <a:extLst>
              <a:ext uri="{FF2B5EF4-FFF2-40B4-BE49-F238E27FC236}">
                <a16:creationId xmlns:a16="http://schemas.microsoft.com/office/drawing/2014/main" id="{52D919FC-4964-1237-892C-8A37262847ED}"/>
              </a:ext>
            </a:extLst>
          </p:cNvPr>
          <p:cNvSpPr txBox="1"/>
          <p:nvPr/>
        </p:nvSpPr>
        <p:spPr>
          <a:xfrm>
            <a:off x="4055930" y="1909457"/>
            <a:ext cx="4085868" cy="2673932"/>
          </a:xfrm>
          <a:prstGeom prst="rect">
            <a:avLst/>
          </a:prstGeom>
        </p:spPr>
        <p:txBody>
          <a:bodyPr vert="horz" wrap="square" lIns="0" tIns="11552" rIns="0" bIns="0" rtlCol="0">
            <a:spAutoFit/>
          </a:bodyPr>
          <a:lstStyle/>
          <a:p>
            <a:pPr marL="53138">
              <a:spcBef>
                <a:spcPts val="91"/>
              </a:spcBef>
            </a:pPr>
            <a:r>
              <a:rPr sz="1400" dirty="0">
                <a:latin typeface="Calibri" panose="020F0502020204030204" pitchFamily="34" charset="0"/>
                <a:ea typeface="Calibri" panose="020F0502020204030204" pitchFamily="34" charset="0"/>
                <a:cs typeface="Calibri" panose="020F0502020204030204" pitchFamily="34" charset="0"/>
              </a:rPr>
              <a:t>Dibasic</a:t>
            </a:r>
            <a:r>
              <a:rPr sz="1400" spc="68"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Ester</a:t>
            </a:r>
            <a:r>
              <a:rPr sz="1400" spc="68"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(DBE)</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1409912">
              <a:spcBef>
                <a:spcPts val="159"/>
              </a:spcBef>
            </a:pPr>
            <a:r>
              <a:rPr sz="1400" spc="45" dirty="0">
                <a:latin typeface="Calibri" panose="020F0502020204030204" pitchFamily="34" charset="0"/>
                <a:ea typeface="Calibri" panose="020F0502020204030204" pitchFamily="34" charset="0"/>
                <a:cs typeface="Calibri" panose="020F0502020204030204" pitchFamily="34" charset="0"/>
              </a:rPr>
              <a:t>Formic</a:t>
            </a:r>
            <a:r>
              <a:rPr sz="1400" spc="-36"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Acid</a:t>
            </a:r>
            <a:r>
              <a:rPr sz="1400" spc="-36"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(FA</a:t>
            </a:r>
            <a:r>
              <a:rPr sz="1400" spc="-32"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85%)</a:t>
            </a:r>
            <a:endParaRPr lang="en-GB" sz="1400" spc="-18" dirty="0">
              <a:latin typeface="Calibri" panose="020F0502020204030204" pitchFamily="34" charset="0"/>
              <a:ea typeface="Calibri" panose="020F0502020204030204" pitchFamily="34" charset="0"/>
              <a:cs typeface="Calibri" panose="020F0502020204030204" pitchFamily="34" charset="0"/>
            </a:endParaRPr>
          </a:p>
          <a:p>
            <a:pPr marL="53138" marR="1409912">
              <a:spcBef>
                <a:spcPts val="159"/>
              </a:spcBef>
            </a:pPr>
            <a:r>
              <a:rPr sz="1400" spc="73" dirty="0">
                <a:latin typeface="Calibri" panose="020F0502020204030204" pitchFamily="34" charset="0"/>
                <a:ea typeface="Calibri" panose="020F0502020204030204" pitchFamily="34" charset="0"/>
                <a:cs typeface="Calibri" panose="020F0502020204030204" pitchFamily="34" charset="0"/>
              </a:rPr>
              <a:t>Methyl</a:t>
            </a:r>
            <a:r>
              <a:rPr sz="1400" spc="36" dirty="0">
                <a:latin typeface="Calibri" panose="020F0502020204030204" pitchFamily="34" charset="0"/>
                <a:ea typeface="Calibri" panose="020F0502020204030204" pitchFamily="34" charset="0"/>
                <a:cs typeface="Calibri" panose="020F0502020204030204" pitchFamily="34" charset="0"/>
              </a:rPr>
              <a:t> </a:t>
            </a:r>
            <a:r>
              <a:rPr sz="1400" spc="55" dirty="0">
                <a:latin typeface="Calibri" panose="020F0502020204030204" pitchFamily="34" charset="0"/>
                <a:ea typeface="Calibri" panose="020F0502020204030204" pitchFamily="34" charset="0"/>
                <a:cs typeface="Calibri" panose="020F0502020204030204" pitchFamily="34" charset="0"/>
              </a:rPr>
              <a:t>Ethyl</a:t>
            </a:r>
            <a:r>
              <a:rPr sz="1400" spc="36"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Ketone</a:t>
            </a:r>
            <a:r>
              <a:rPr lang="en-GB" sz="1400" spc="9"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(MEK)</a:t>
            </a:r>
            <a:endParaRPr lang="en-GB" sz="1400" spc="-18" dirty="0">
              <a:latin typeface="Calibri" panose="020F0502020204030204" pitchFamily="34" charset="0"/>
              <a:ea typeface="Calibri" panose="020F0502020204030204" pitchFamily="34" charset="0"/>
              <a:cs typeface="Calibri" panose="020F0502020204030204" pitchFamily="34" charset="0"/>
            </a:endParaRPr>
          </a:p>
          <a:p>
            <a:pPr marL="53138" marR="1409912">
              <a:spcBef>
                <a:spcPts val="159"/>
              </a:spcBef>
            </a:pPr>
            <a:r>
              <a:rPr sz="1400" spc="73" dirty="0">
                <a:latin typeface="Calibri" panose="020F0502020204030204" pitchFamily="34" charset="0"/>
                <a:ea typeface="Calibri" panose="020F0502020204030204" pitchFamily="34" charset="0"/>
                <a:cs typeface="Calibri" panose="020F0502020204030204" pitchFamily="34" charset="0"/>
              </a:rPr>
              <a:t>Methyl</a:t>
            </a:r>
            <a:r>
              <a:rPr sz="1400" spc="-32" dirty="0">
                <a:latin typeface="Calibri" panose="020F0502020204030204" pitchFamily="34" charset="0"/>
                <a:ea typeface="Calibri" panose="020F0502020204030204" pitchFamily="34" charset="0"/>
                <a:cs typeface="Calibri" panose="020F0502020204030204" pitchFamily="34" charset="0"/>
              </a:rPr>
              <a:t> </a:t>
            </a:r>
            <a:r>
              <a:rPr sz="1400" spc="55" dirty="0">
                <a:latin typeface="Calibri" panose="020F0502020204030204" pitchFamily="34" charset="0"/>
                <a:ea typeface="Calibri" panose="020F0502020204030204" pitchFamily="34" charset="0"/>
                <a:cs typeface="Calibri" panose="020F0502020204030204" pitchFamily="34" charset="0"/>
              </a:rPr>
              <a:t>Ethyl</a:t>
            </a:r>
            <a:r>
              <a:rPr sz="1400" spc="-27" dirty="0">
                <a:latin typeface="Calibri" panose="020F0502020204030204" pitchFamily="34" charset="0"/>
                <a:ea typeface="Calibri" panose="020F0502020204030204" pitchFamily="34" charset="0"/>
                <a:cs typeface="Calibri" panose="020F0502020204030204" pitchFamily="34" charset="0"/>
              </a:rPr>
              <a:t> </a:t>
            </a:r>
            <a:r>
              <a:rPr sz="1400" spc="41" dirty="0">
                <a:latin typeface="Calibri" panose="020F0502020204030204" pitchFamily="34" charset="0"/>
                <a:ea typeface="Calibri" panose="020F0502020204030204" pitchFamily="34" charset="0"/>
                <a:cs typeface="Calibri" panose="020F0502020204030204" pitchFamily="34" charset="0"/>
              </a:rPr>
              <a:t>Ketoxime</a:t>
            </a:r>
            <a:r>
              <a:rPr lang="en-GB" sz="1400" spc="41"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(MEKO)</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1165011"/>
            <a:r>
              <a:rPr sz="1400" spc="73" dirty="0">
                <a:latin typeface="Calibri" panose="020F0502020204030204" pitchFamily="34" charset="0"/>
                <a:ea typeface="Calibri" panose="020F0502020204030204" pitchFamily="34" charset="0"/>
                <a:cs typeface="Calibri" panose="020F0502020204030204" pitchFamily="34" charset="0"/>
              </a:rPr>
              <a:t>Methyl</a:t>
            </a:r>
            <a:r>
              <a:rPr sz="1400" spc="41" dirty="0">
                <a:latin typeface="Calibri" panose="020F0502020204030204" pitchFamily="34" charset="0"/>
                <a:ea typeface="Calibri" panose="020F0502020204030204" pitchFamily="34" charset="0"/>
                <a:cs typeface="Calibri" panose="020F0502020204030204" pitchFamily="34" charset="0"/>
              </a:rPr>
              <a:t> </a:t>
            </a:r>
            <a:r>
              <a:rPr sz="1400" spc="59" dirty="0">
                <a:latin typeface="Calibri" panose="020F0502020204030204" pitchFamily="34" charset="0"/>
                <a:ea typeface="Calibri" panose="020F0502020204030204" pitchFamily="34" charset="0"/>
                <a:cs typeface="Calibri" panose="020F0502020204030204" pitchFamily="34" charset="0"/>
              </a:rPr>
              <a:t>Isobutyl</a:t>
            </a:r>
            <a:r>
              <a:rPr sz="1400" spc="45"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Ketone</a:t>
            </a:r>
            <a:r>
              <a:rPr sz="1400" spc="45"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(MIBK) </a:t>
            </a:r>
            <a:r>
              <a:rPr sz="1400" spc="64" dirty="0">
                <a:latin typeface="Calibri" panose="020F0502020204030204" pitchFamily="34" charset="0"/>
                <a:ea typeface="Calibri" panose="020F0502020204030204" pitchFamily="34" charset="0"/>
                <a:cs typeface="Calibri" panose="020F0502020204030204" pitchFamily="34" charset="0"/>
              </a:rPr>
              <a:t>Dimethylformamide</a:t>
            </a:r>
            <a:r>
              <a:rPr sz="1400" spc="9"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(DMF) </a:t>
            </a:r>
            <a:r>
              <a:rPr sz="1400" spc="50" dirty="0">
                <a:latin typeface="Calibri" panose="020F0502020204030204" pitchFamily="34" charset="0"/>
                <a:ea typeface="Calibri" panose="020F0502020204030204" pitchFamily="34" charset="0"/>
                <a:cs typeface="Calibri" panose="020F0502020204030204" pitchFamily="34" charset="0"/>
              </a:rPr>
              <a:t>Propylene</a:t>
            </a:r>
            <a:r>
              <a:rPr sz="1400" spc="-18" dirty="0">
                <a:latin typeface="Calibri" panose="020F0502020204030204" pitchFamily="34" charset="0"/>
                <a:ea typeface="Calibri" panose="020F0502020204030204" pitchFamily="34" charset="0"/>
                <a:cs typeface="Calibri" panose="020F0502020204030204" pitchFamily="34" charset="0"/>
              </a:rPr>
              <a:t> </a:t>
            </a:r>
            <a:r>
              <a:rPr sz="1400" spc="45" dirty="0">
                <a:latin typeface="Calibri" panose="020F0502020204030204" pitchFamily="34" charset="0"/>
                <a:ea typeface="Calibri" panose="020F0502020204030204" pitchFamily="34" charset="0"/>
                <a:cs typeface="Calibri" panose="020F0502020204030204" pitchFamily="34" charset="0"/>
              </a:rPr>
              <a:t>Carbonate</a:t>
            </a:r>
            <a:r>
              <a:rPr sz="1400" spc="-14"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(PC) </a:t>
            </a:r>
            <a:r>
              <a:rPr sz="1400" spc="55" dirty="0">
                <a:latin typeface="Calibri" panose="020F0502020204030204" pitchFamily="34" charset="0"/>
                <a:ea typeface="Calibri" panose="020F0502020204030204" pitchFamily="34" charset="0"/>
                <a:cs typeface="Calibri" panose="020F0502020204030204" pitchFamily="34" charset="0"/>
              </a:rPr>
              <a:t>Tetrahydrofuran</a:t>
            </a:r>
            <a:r>
              <a:rPr sz="1400" spc="18"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(THF)</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1314031"/>
            <a:r>
              <a:rPr sz="1400" dirty="0">
                <a:latin typeface="Calibri" panose="020F0502020204030204" pitchFamily="34" charset="0"/>
                <a:ea typeface="Calibri" panose="020F0502020204030204" pitchFamily="34" charset="0"/>
                <a:cs typeface="Calibri" panose="020F0502020204030204" pitchFamily="34" charset="0"/>
              </a:rPr>
              <a:t>N-</a:t>
            </a:r>
            <a:r>
              <a:rPr sz="1400" spc="50" dirty="0">
                <a:latin typeface="Calibri" panose="020F0502020204030204" pitchFamily="34" charset="0"/>
                <a:ea typeface="Calibri" panose="020F0502020204030204" pitchFamily="34" charset="0"/>
                <a:cs typeface="Calibri" panose="020F0502020204030204" pitchFamily="34" charset="0"/>
              </a:rPr>
              <a:t>Ethyl-</a:t>
            </a:r>
            <a:r>
              <a:rPr sz="1400" dirty="0">
                <a:latin typeface="Calibri" panose="020F0502020204030204" pitchFamily="34" charset="0"/>
                <a:ea typeface="Calibri" panose="020F0502020204030204" pitchFamily="34" charset="0"/>
                <a:cs typeface="Calibri" panose="020F0502020204030204" pitchFamily="34" charset="0"/>
              </a:rPr>
              <a:t>2-</a:t>
            </a:r>
            <a:r>
              <a:rPr sz="1400" spc="64" dirty="0">
                <a:latin typeface="Calibri" panose="020F0502020204030204" pitchFamily="34" charset="0"/>
                <a:ea typeface="Calibri" panose="020F0502020204030204" pitchFamily="34" charset="0"/>
                <a:cs typeface="Calibri" panose="020F0502020204030204" pitchFamily="34" charset="0"/>
              </a:rPr>
              <a:t>pyrrolidone</a:t>
            </a:r>
            <a:r>
              <a:rPr sz="1400" spc="159"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(NEP) </a:t>
            </a:r>
            <a:r>
              <a:rPr sz="1400" spc="45" dirty="0">
                <a:latin typeface="Calibri" panose="020F0502020204030204" pitchFamily="34" charset="0"/>
                <a:ea typeface="Calibri" panose="020F0502020204030204" pitchFamily="34" charset="0"/>
                <a:cs typeface="Calibri" panose="020F0502020204030204" pitchFamily="34" charset="0"/>
              </a:rPr>
              <a:t>Ethylene</a:t>
            </a:r>
            <a:r>
              <a:rPr sz="1400" spc="-18" dirty="0">
                <a:latin typeface="Calibri" panose="020F0502020204030204" pitchFamily="34" charset="0"/>
                <a:ea typeface="Calibri" panose="020F0502020204030204" pitchFamily="34" charset="0"/>
                <a:cs typeface="Calibri" panose="020F0502020204030204" pitchFamily="34" charset="0"/>
              </a:rPr>
              <a:t> </a:t>
            </a:r>
            <a:r>
              <a:rPr sz="1400" spc="45" dirty="0">
                <a:latin typeface="Calibri" panose="020F0502020204030204" pitchFamily="34" charset="0"/>
                <a:ea typeface="Calibri" panose="020F0502020204030204" pitchFamily="34" charset="0"/>
                <a:cs typeface="Calibri" panose="020F0502020204030204" pitchFamily="34" charset="0"/>
              </a:rPr>
              <a:t>Carbonate</a:t>
            </a:r>
            <a:r>
              <a:rPr sz="1400" spc="-14"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(EC)</a:t>
            </a:r>
            <a:endParaRPr lang="en-GB" sz="1400" spc="-18" dirty="0">
              <a:latin typeface="Calibri" panose="020F0502020204030204" pitchFamily="34" charset="0"/>
              <a:ea typeface="Calibri" panose="020F0502020204030204" pitchFamily="34" charset="0"/>
              <a:cs typeface="Calibri" panose="020F0502020204030204" pitchFamily="34" charset="0"/>
            </a:endParaRPr>
          </a:p>
          <a:p>
            <a:pPr marL="53138" marR="1314031"/>
            <a:r>
              <a:rPr lang="en-IN" sz="1400" spc="-18" dirty="0">
                <a:latin typeface="Calibri" panose="020F0502020204030204" pitchFamily="34" charset="0"/>
                <a:ea typeface="Calibri" panose="020F0502020204030204" pitchFamily="34" charset="0"/>
                <a:cs typeface="Calibri" panose="020F0502020204030204" pitchFamily="34" charset="0"/>
              </a:rPr>
              <a:t>ND-150</a:t>
            </a:r>
          </a:p>
          <a:p>
            <a:pPr marL="53138" marR="1314031"/>
            <a:endParaRPr sz="1400" dirty="0">
              <a:latin typeface="Calibri" panose="020F0502020204030204" pitchFamily="34" charset="0"/>
              <a:ea typeface="Calibri" panose="020F0502020204030204" pitchFamily="34" charset="0"/>
              <a:cs typeface="Calibri" panose="020F0502020204030204" pitchFamily="34" charset="0"/>
            </a:endParaRPr>
          </a:p>
        </p:txBody>
      </p:sp>
      <p:sp>
        <p:nvSpPr>
          <p:cNvPr id="40" name="object 9">
            <a:extLst>
              <a:ext uri="{FF2B5EF4-FFF2-40B4-BE49-F238E27FC236}">
                <a16:creationId xmlns:a16="http://schemas.microsoft.com/office/drawing/2014/main" id="{48C041CE-CF87-D196-1AE9-3E2A114E0156}"/>
              </a:ext>
            </a:extLst>
          </p:cNvPr>
          <p:cNvSpPr/>
          <p:nvPr/>
        </p:nvSpPr>
        <p:spPr>
          <a:xfrm>
            <a:off x="4048788" y="1561458"/>
            <a:ext cx="3193533" cy="3275417"/>
          </a:xfrm>
          <a:custGeom>
            <a:avLst/>
            <a:gdLst/>
            <a:ahLst/>
            <a:cxnLst/>
            <a:rect l="l" t="t" r="r" b="b"/>
            <a:pathLst>
              <a:path w="3510915" h="3957954">
                <a:moveTo>
                  <a:pt x="3926" y="3926"/>
                </a:moveTo>
                <a:lnTo>
                  <a:pt x="3926" y="3953976"/>
                </a:lnTo>
              </a:path>
              <a:path w="3510915" h="3957954">
                <a:moveTo>
                  <a:pt x="3506805" y="3926"/>
                </a:moveTo>
                <a:lnTo>
                  <a:pt x="3506805" y="3953976"/>
                </a:lnTo>
              </a:path>
              <a:path w="3510915" h="3957954">
                <a:moveTo>
                  <a:pt x="0" y="0"/>
                </a:moveTo>
                <a:lnTo>
                  <a:pt x="3510732" y="0"/>
                </a:lnTo>
              </a:path>
              <a:path w="3510915" h="3957954">
                <a:moveTo>
                  <a:pt x="0" y="3957903"/>
                </a:moveTo>
                <a:lnTo>
                  <a:pt x="3510732" y="3957903"/>
                </a:lnTo>
              </a:path>
            </a:pathLst>
          </a:custGeom>
          <a:ln w="7852">
            <a:solidFill>
              <a:srgbClr val="000000"/>
            </a:solidFill>
          </a:ln>
        </p:spPr>
        <p:txBody>
          <a:bodyPr wrap="square" lIns="0" tIns="0" rIns="0" bIns="0" rtlCol="0"/>
          <a:lstStyle/>
          <a:p>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41" name="object 10">
            <a:extLst>
              <a:ext uri="{FF2B5EF4-FFF2-40B4-BE49-F238E27FC236}">
                <a16:creationId xmlns:a16="http://schemas.microsoft.com/office/drawing/2014/main" id="{E07CAF1C-CA83-1410-8051-97FF532494CE}"/>
              </a:ext>
            </a:extLst>
          </p:cNvPr>
          <p:cNvSpPr txBox="1"/>
          <p:nvPr/>
        </p:nvSpPr>
        <p:spPr>
          <a:xfrm>
            <a:off x="4051384" y="4986626"/>
            <a:ext cx="3186024" cy="276100"/>
          </a:xfrm>
          <a:prstGeom prst="rect">
            <a:avLst/>
          </a:prstGeom>
          <a:solidFill>
            <a:srgbClr val="0097B1"/>
          </a:solidFill>
        </p:spPr>
        <p:txBody>
          <a:bodyPr vert="horz" wrap="square" lIns="0" tIns="60070" rIns="0" bIns="0" rtlCol="0">
            <a:spAutoFit/>
          </a:bodyPr>
          <a:lstStyle/>
          <a:p>
            <a:pPr marL="56604">
              <a:spcBef>
                <a:spcPts val="473"/>
              </a:spcBef>
            </a:pPr>
            <a:r>
              <a:rPr sz="1400" spc="-9">
                <a:solidFill>
                  <a:srgbClr val="FFFFFF"/>
                </a:solidFill>
                <a:latin typeface="Calibri" panose="020F0502020204030204" pitchFamily="34" charset="0"/>
                <a:ea typeface="Calibri" panose="020F0502020204030204" pitchFamily="34" charset="0"/>
                <a:cs typeface="Calibri" panose="020F0502020204030204" pitchFamily="34" charset="0"/>
              </a:rPr>
              <a:t>Amines</a:t>
            </a:r>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42" name="object 11">
            <a:extLst>
              <a:ext uri="{FF2B5EF4-FFF2-40B4-BE49-F238E27FC236}">
                <a16:creationId xmlns:a16="http://schemas.microsoft.com/office/drawing/2014/main" id="{99164DA0-17EE-1A5C-3BB4-651FA577FEF4}"/>
              </a:ext>
            </a:extLst>
          </p:cNvPr>
          <p:cNvSpPr/>
          <p:nvPr/>
        </p:nvSpPr>
        <p:spPr>
          <a:xfrm>
            <a:off x="4047813" y="4986658"/>
            <a:ext cx="3193533" cy="2185692"/>
          </a:xfrm>
          <a:custGeom>
            <a:avLst/>
            <a:gdLst/>
            <a:ahLst/>
            <a:cxnLst/>
            <a:rect l="l" t="t" r="r" b="b"/>
            <a:pathLst>
              <a:path w="3510915" h="2639059">
                <a:moveTo>
                  <a:pt x="3926" y="3926"/>
                </a:moveTo>
                <a:lnTo>
                  <a:pt x="3926" y="2634668"/>
                </a:lnTo>
              </a:path>
              <a:path w="3510915" h="2639059">
                <a:moveTo>
                  <a:pt x="3506560" y="3926"/>
                </a:moveTo>
                <a:lnTo>
                  <a:pt x="3506560" y="2634668"/>
                </a:lnTo>
              </a:path>
              <a:path w="3510915" h="2639059">
                <a:moveTo>
                  <a:pt x="0" y="0"/>
                </a:moveTo>
                <a:lnTo>
                  <a:pt x="3510486" y="0"/>
                </a:lnTo>
              </a:path>
              <a:path w="3510915" h="2639059">
                <a:moveTo>
                  <a:pt x="0" y="2638595"/>
                </a:moveTo>
                <a:lnTo>
                  <a:pt x="3510486" y="2638595"/>
                </a:lnTo>
              </a:path>
            </a:pathLst>
          </a:custGeom>
          <a:ln w="7852">
            <a:solidFill>
              <a:srgbClr val="000000"/>
            </a:solidFill>
          </a:ln>
        </p:spPr>
        <p:txBody>
          <a:bodyPr wrap="square" lIns="0" tIns="0" rIns="0" bIns="0" rtlCol="0"/>
          <a:lstStyle/>
          <a:p>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43" name="object 12">
            <a:extLst>
              <a:ext uri="{FF2B5EF4-FFF2-40B4-BE49-F238E27FC236}">
                <a16:creationId xmlns:a16="http://schemas.microsoft.com/office/drawing/2014/main" id="{58A1A757-F746-EA35-B6BC-8C4DAB1E1E06}"/>
              </a:ext>
            </a:extLst>
          </p:cNvPr>
          <p:cNvSpPr txBox="1"/>
          <p:nvPr/>
        </p:nvSpPr>
        <p:spPr>
          <a:xfrm>
            <a:off x="4052358" y="7277477"/>
            <a:ext cx="3186024" cy="276100"/>
          </a:xfrm>
          <a:prstGeom prst="rect">
            <a:avLst/>
          </a:prstGeom>
          <a:solidFill>
            <a:srgbClr val="292694"/>
          </a:solidFill>
        </p:spPr>
        <p:txBody>
          <a:bodyPr vert="horz" wrap="square" lIns="0" tIns="60070" rIns="0" bIns="0" rtlCol="0">
            <a:spAutoFit/>
          </a:bodyPr>
          <a:lstStyle/>
          <a:p>
            <a:pPr marL="56604">
              <a:spcBef>
                <a:spcPts val="473"/>
              </a:spcBef>
            </a:pPr>
            <a:r>
              <a:rPr sz="1400" spc="-36" dirty="0">
                <a:solidFill>
                  <a:srgbClr val="FFFFFF"/>
                </a:solidFill>
                <a:latin typeface="Calibri" panose="020F0502020204030204" pitchFamily="34" charset="0"/>
                <a:ea typeface="Calibri" panose="020F0502020204030204" pitchFamily="34" charset="0"/>
                <a:cs typeface="Calibri" panose="020F0502020204030204" pitchFamily="34" charset="0"/>
              </a:rPr>
              <a:t>Chlor-</a:t>
            </a:r>
            <a:r>
              <a:rPr sz="1400" spc="-9" dirty="0">
                <a:solidFill>
                  <a:srgbClr val="FFFFFF"/>
                </a:solidFill>
                <a:latin typeface="Calibri" panose="020F0502020204030204" pitchFamily="34" charset="0"/>
                <a:ea typeface="Calibri" panose="020F0502020204030204" pitchFamily="34" charset="0"/>
                <a:cs typeface="Calibri" panose="020F0502020204030204" pitchFamily="34" charset="0"/>
              </a:rPr>
              <a:t>Alkalis</a:t>
            </a:r>
            <a:endParaRPr sz="1400" dirty="0">
              <a:latin typeface="Calibri" panose="020F0502020204030204" pitchFamily="34" charset="0"/>
              <a:ea typeface="Calibri" panose="020F0502020204030204" pitchFamily="34" charset="0"/>
              <a:cs typeface="Calibri" panose="020F0502020204030204" pitchFamily="34" charset="0"/>
            </a:endParaRPr>
          </a:p>
        </p:txBody>
      </p:sp>
      <p:sp>
        <p:nvSpPr>
          <p:cNvPr id="44" name="object 13">
            <a:extLst>
              <a:ext uri="{FF2B5EF4-FFF2-40B4-BE49-F238E27FC236}">
                <a16:creationId xmlns:a16="http://schemas.microsoft.com/office/drawing/2014/main" id="{0358D3A8-3EB7-9BF9-FB05-7CCE951A8913}"/>
              </a:ext>
            </a:extLst>
          </p:cNvPr>
          <p:cNvSpPr txBox="1"/>
          <p:nvPr/>
        </p:nvSpPr>
        <p:spPr>
          <a:xfrm>
            <a:off x="4055930" y="7625518"/>
            <a:ext cx="4834977" cy="1432567"/>
          </a:xfrm>
          <a:prstGeom prst="rect">
            <a:avLst/>
          </a:prstGeom>
        </p:spPr>
        <p:txBody>
          <a:bodyPr vert="horz" wrap="square" lIns="0" tIns="11552" rIns="0" bIns="0" rtlCol="0">
            <a:spAutoFit/>
          </a:bodyPr>
          <a:lstStyle/>
          <a:p>
            <a:pPr marL="53138">
              <a:spcBef>
                <a:spcPts val="91"/>
              </a:spcBef>
            </a:pPr>
            <a:r>
              <a:rPr sz="1400" dirty="0">
                <a:latin typeface="Calibri" panose="020F0502020204030204" pitchFamily="34" charset="0"/>
                <a:ea typeface="Calibri" panose="020F0502020204030204" pitchFamily="34" charset="0"/>
                <a:cs typeface="Calibri" panose="020F0502020204030204" pitchFamily="34" charset="0"/>
              </a:rPr>
              <a:t>Caustic</a:t>
            </a:r>
            <a:r>
              <a:rPr sz="1400" spc="27"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Soda</a:t>
            </a:r>
            <a:r>
              <a:rPr sz="1400" spc="32"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(Solution,</a:t>
            </a:r>
            <a:r>
              <a:rPr sz="1400" spc="27"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Flakes</a:t>
            </a:r>
            <a:r>
              <a:rPr sz="1400" spc="32"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&amp;</a:t>
            </a:r>
            <a:r>
              <a:rPr sz="1400" spc="27" dirty="0">
                <a:latin typeface="Calibri" panose="020F0502020204030204" pitchFamily="34" charset="0"/>
                <a:ea typeface="Calibri" panose="020F0502020204030204" pitchFamily="34" charset="0"/>
                <a:cs typeface="Calibri" panose="020F0502020204030204" pitchFamily="34" charset="0"/>
              </a:rPr>
              <a:t> </a:t>
            </a:r>
            <a:r>
              <a:rPr lang="en-GB" sz="1400" spc="-9" dirty="0">
                <a:latin typeface="Calibri" panose="020F0502020204030204" pitchFamily="34" charset="0"/>
                <a:ea typeface="Calibri" panose="020F0502020204030204" pitchFamily="34" charset="0"/>
                <a:cs typeface="Calibri" panose="020F0502020204030204" pitchFamily="34" charset="0"/>
              </a:rPr>
              <a:t>Pearls</a:t>
            </a:r>
            <a:r>
              <a:rPr sz="1400" spc="-9" dirty="0">
                <a:latin typeface="Calibri" panose="020F0502020204030204" pitchFamily="34" charset="0"/>
                <a:ea typeface="Calibri" panose="020F0502020204030204" pitchFamily="34" charset="0"/>
                <a:cs typeface="Calibri" panose="020F0502020204030204" pitchFamily="34" charset="0"/>
              </a:rPr>
              <a:t>)</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1849462">
              <a:spcBef>
                <a:spcPts val="159"/>
              </a:spcBef>
            </a:pPr>
            <a:r>
              <a:rPr sz="1400" spc="41" dirty="0">
                <a:latin typeface="Calibri" panose="020F0502020204030204" pitchFamily="34" charset="0"/>
                <a:ea typeface="Calibri" panose="020F0502020204030204" pitchFamily="34" charset="0"/>
                <a:cs typeface="Calibri" panose="020F0502020204030204" pitchFamily="34" charset="0"/>
              </a:rPr>
              <a:t>Calcium</a:t>
            </a:r>
            <a:r>
              <a:rPr sz="1400" spc="-14" dirty="0">
                <a:latin typeface="Calibri" panose="020F0502020204030204" pitchFamily="34" charset="0"/>
                <a:ea typeface="Calibri" panose="020F0502020204030204" pitchFamily="34" charset="0"/>
                <a:cs typeface="Calibri" panose="020F0502020204030204" pitchFamily="34" charset="0"/>
              </a:rPr>
              <a:t> </a:t>
            </a:r>
            <a:r>
              <a:rPr sz="1400" spc="45" dirty="0">
                <a:latin typeface="Calibri" panose="020F0502020204030204" pitchFamily="34" charset="0"/>
                <a:ea typeface="Calibri" panose="020F0502020204030204" pitchFamily="34" charset="0"/>
                <a:cs typeface="Calibri" panose="020F0502020204030204" pitchFamily="34" charset="0"/>
              </a:rPr>
              <a:t>Hydroxide </a:t>
            </a:r>
            <a:endParaRPr lang="en-GB" sz="1400" spc="45" dirty="0">
              <a:latin typeface="Calibri" panose="020F0502020204030204" pitchFamily="34" charset="0"/>
              <a:ea typeface="Calibri" panose="020F0502020204030204" pitchFamily="34" charset="0"/>
              <a:cs typeface="Calibri" panose="020F0502020204030204" pitchFamily="34" charset="0"/>
            </a:endParaRPr>
          </a:p>
          <a:p>
            <a:pPr marL="53138" marR="1849462">
              <a:spcBef>
                <a:spcPts val="159"/>
              </a:spcBef>
            </a:pPr>
            <a:r>
              <a:rPr sz="1400" spc="59" dirty="0">
                <a:latin typeface="Calibri" panose="020F0502020204030204" pitchFamily="34" charset="0"/>
                <a:ea typeface="Calibri" panose="020F0502020204030204" pitchFamily="34" charset="0"/>
                <a:cs typeface="Calibri" panose="020F0502020204030204" pitchFamily="34" charset="0"/>
              </a:rPr>
              <a:t>Methylene</a:t>
            </a:r>
            <a:r>
              <a:rPr sz="1400" spc="-27" dirty="0">
                <a:latin typeface="Calibri" panose="020F0502020204030204" pitchFamily="34" charset="0"/>
                <a:ea typeface="Calibri" panose="020F0502020204030204" pitchFamily="34" charset="0"/>
                <a:cs typeface="Calibri" panose="020F0502020204030204" pitchFamily="34" charset="0"/>
              </a:rPr>
              <a:t> </a:t>
            </a:r>
            <a:r>
              <a:rPr sz="1400" spc="41" dirty="0">
                <a:latin typeface="Calibri" panose="020F0502020204030204" pitchFamily="34" charset="0"/>
                <a:ea typeface="Calibri" panose="020F0502020204030204" pitchFamily="34" charset="0"/>
                <a:cs typeface="Calibri" panose="020F0502020204030204" pitchFamily="34" charset="0"/>
              </a:rPr>
              <a:t>Chloride</a:t>
            </a:r>
            <a:endParaRPr lang="en-GB" sz="1400" spc="41" dirty="0">
              <a:latin typeface="Calibri" panose="020F0502020204030204" pitchFamily="34" charset="0"/>
              <a:ea typeface="Calibri" panose="020F0502020204030204" pitchFamily="34" charset="0"/>
              <a:cs typeface="Calibri" panose="020F0502020204030204" pitchFamily="34" charset="0"/>
            </a:endParaRPr>
          </a:p>
          <a:p>
            <a:pPr marL="53138" marR="1849462">
              <a:spcBef>
                <a:spcPts val="159"/>
              </a:spcBef>
            </a:pPr>
            <a:r>
              <a:rPr sz="1400" spc="-50" dirty="0">
                <a:latin typeface="Calibri" panose="020F0502020204030204" pitchFamily="34" charset="0"/>
                <a:ea typeface="Calibri" panose="020F0502020204030204" pitchFamily="34" charset="0"/>
                <a:cs typeface="Calibri" panose="020F0502020204030204" pitchFamily="34" charset="0"/>
              </a:rPr>
              <a:t>SLES</a:t>
            </a:r>
            <a:r>
              <a:rPr sz="1400" spc="-5" dirty="0">
                <a:latin typeface="Calibri" panose="020F0502020204030204" pitchFamily="34" charset="0"/>
                <a:ea typeface="Calibri" panose="020F0502020204030204" pitchFamily="34" charset="0"/>
                <a:cs typeface="Calibri" panose="020F0502020204030204" pitchFamily="34" charset="0"/>
              </a:rPr>
              <a:t> </a:t>
            </a:r>
            <a:r>
              <a:rPr sz="1400" spc="-23" dirty="0">
                <a:latin typeface="Calibri" panose="020F0502020204030204" pitchFamily="34" charset="0"/>
                <a:ea typeface="Calibri" panose="020F0502020204030204" pitchFamily="34" charset="0"/>
                <a:cs typeface="Calibri" panose="020F0502020204030204" pitchFamily="34" charset="0"/>
              </a:rPr>
              <a:t>70%</a:t>
            </a:r>
            <a:endParaRPr lang="en-GB" sz="1400" spc="-23" dirty="0">
              <a:latin typeface="Calibri" panose="020F0502020204030204" pitchFamily="34" charset="0"/>
              <a:ea typeface="Calibri" panose="020F0502020204030204" pitchFamily="34" charset="0"/>
              <a:cs typeface="Calibri" panose="020F0502020204030204" pitchFamily="34" charset="0"/>
            </a:endParaRPr>
          </a:p>
          <a:p>
            <a:pPr marL="53138" marR="1849462">
              <a:spcBef>
                <a:spcPts val="159"/>
              </a:spcBef>
            </a:pPr>
            <a:r>
              <a:rPr sz="1400" spc="18" dirty="0">
                <a:latin typeface="Calibri" panose="020F0502020204030204" pitchFamily="34" charset="0"/>
                <a:ea typeface="Calibri" panose="020F0502020204030204" pitchFamily="34" charset="0"/>
                <a:cs typeface="Calibri" panose="020F0502020204030204" pitchFamily="34" charset="0"/>
              </a:rPr>
              <a:t>Potassium</a:t>
            </a:r>
            <a:r>
              <a:rPr sz="1400" spc="23"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Chloride</a:t>
            </a:r>
            <a:r>
              <a:rPr sz="1400" spc="27"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a:t>
            </a:r>
            <a:r>
              <a:rPr sz="1400" spc="27"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Tech</a:t>
            </a:r>
            <a:r>
              <a:rPr sz="1400" spc="27"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Grade</a:t>
            </a:r>
            <a:r>
              <a:rPr sz="1400" spc="23"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(KCL)</a:t>
            </a:r>
            <a:endParaRPr lang="en-GB" sz="1400" spc="-18" dirty="0">
              <a:latin typeface="Calibri" panose="020F0502020204030204" pitchFamily="34" charset="0"/>
              <a:ea typeface="Calibri" panose="020F0502020204030204" pitchFamily="34" charset="0"/>
              <a:cs typeface="Calibri" panose="020F0502020204030204" pitchFamily="34" charset="0"/>
            </a:endParaRPr>
          </a:p>
          <a:p>
            <a:pPr marL="53138" marR="1849462">
              <a:spcBef>
                <a:spcPts val="159"/>
              </a:spcBef>
            </a:pPr>
            <a:r>
              <a:rPr sz="1400" spc="45" dirty="0">
                <a:latin typeface="Calibri" panose="020F0502020204030204" pitchFamily="34" charset="0"/>
                <a:ea typeface="Calibri" panose="020F0502020204030204" pitchFamily="34" charset="0"/>
                <a:cs typeface="Calibri" panose="020F0502020204030204" pitchFamily="34" charset="0"/>
              </a:rPr>
              <a:t>Sodium</a:t>
            </a:r>
            <a:r>
              <a:rPr sz="1400" spc="32" dirty="0">
                <a:latin typeface="Calibri" panose="020F0502020204030204" pitchFamily="34" charset="0"/>
                <a:ea typeface="Calibri" panose="020F0502020204030204" pitchFamily="34" charset="0"/>
                <a:cs typeface="Calibri" panose="020F0502020204030204" pitchFamily="34" charset="0"/>
              </a:rPr>
              <a:t> </a:t>
            </a:r>
            <a:r>
              <a:rPr sz="1400" spc="50" dirty="0" err="1">
                <a:latin typeface="Calibri" panose="020F0502020204030204" pitchFamily="34" charset="0"/>
                <a:ea typeface="Calibri" panose="020F0502020204030204" pitchFamily="34" charset="0"/>
                <a:cs typeface="Calibri" panose="020F0502020204030204" pitchFamily="34" charset="0"/>
              </a:rPr>
              <a:t>Sulphide</a:t>
            </a:r>
            <a:r>
              <a:rPr sz="1400" spc="32" dirty="0">
                <a:latin typeface="Calibri" panose="020F0502020204030204" pitchFamily="34" charset="0"/>
                <a:ea typeface="Calibri" panose="020F0502020204030204" pitchFamily="34" charset="0"/>
                <a:cs typeface="Calibri" panose="020F0502020204030204" pitchFamily="34" charset="0"/>
              </a:rPr>
              <a:t> </a:t>
            </a:r>
            <a:r>
              <a:rPr sz="1400" spc="45" dirty="0">
                <a:latin typeface="Calibri" panose="020F0502020204030204" pitchFamily="34" charset="0"/>
                <a:ea typeface="Calibri" panose="020F0502020204030204" pitchFamily="34" charset="0"/>
                <a:cs typeface="Calibri" panose="020F0502020204030204" pitchFamily="34" charset="0"/>
              </a:rPr>
              <a:t>(60%</a:t>
            </a:r>
            <a:r>
              <a:rPr sz="1400" spc="32"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Yellow</a:t>
            </a:r>
            <a:r>
              <a:rPr sz="1400" spc="36"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Flakes)</a:t>
            </a:r>
            <a:endParaRPr sz="1400" dirty="0">
              <a:latin typeface="Calibri" panose="020F0502020204030204" pitchFamily="34" charset="0"/>
              <a:ea typeface="Calibri" panose="020F0502020204030204" pitchFamily="34" charset="0"/>
              <a:cs typeface="Calibri" panose="020F0502020204030204" pitchFamily="34" charset="0"/>
            </a:endParaRPr>
          </a:p>
        </p:txBody>
      </p:sp>
      <p:sp>
        <p:nvSpPr>
          <p:cNvPr id="45" name="object 14">
            <a:extLst>
              <a:ext uri="{FF2B5EF4-FFF2-40B4-BE49-F238E27FC236}">
                <a16:creationId xmlns:a16="http://schemas.microsoft.com/office/drawing/2014/main" id="{3BCCFD9B-15A3-7E57-E87C-0A2AC3316134}"/>
              </a:ext>
            </a:extLst>
          </p:cNvPr>
          <p:cNvSpPr/>
          <p:nvPr/>
        </p:nvSpPr>
        <p:spPr>
          <a:xfrm>
            <a:off x="4048788" y="7277504"/>
            <a:ext cx="3193533" cy="1988416"/>
          </a:xfrm>
          <a:custGeom>
            <a:avLst/>
            <a:gdLst/>
            <a:ahLst/>
            <a:cxnLst/>
            <a:rect l="l" t="t" r="r" b="b"/>
            <a:pathLst>
              <a:path w="3510915" h="2308859">
                <a:moveTo>
                  <a:pt x="3926" y="3926"/>
                </a:moveTo>
                <a:lnTo>
                  <a:pt x="3926" y="2304844"/>
                </a:lnTo>
              </a:path>
              <a:path w="3510915" h="2308859">
                <a:moveTo>
                  <a:pt x="3506560" y="3926"/>
                </a:moveTo>
                <a:lnTo>
                  <a:pt x="3506560" y="2304844"/>
                </a:lnTo>
              </a:path>
              <a:path w="3510915" h="2308859">
                <a:moveTo>
                  <a:pt x="0" y="0"/>
                </a:moveTo>
                <a:lnTo>
                  <a:pt x="3510486" y="0"/>
                </a:lnTo>
              </a:path>
              <a:path w="3510915" h="2308859">
                <a:moveTo>
                  <a:pt x="0" y="2308770"/>
                </a:moveTo>
                <a:lnTo>
                  <a:pt x="3510486" y="2308770"/>
                </a:lnTo>
              </a:path>
            </a:pathLst>
          </a:custGeom>
          <a:ln w="7852">
            <a:solidFill>
              <a:srgbClr val="000000"/>
            </a:solidFill>
          </a:ln>
        </p:spPr>
        <p:txBody>
          <a:bodyPr wrap="square" lIns="0" tIns="0" rIns="0" bIns="0" rtlCol="0"/>
          <a:lstStyle/>
          <a:p>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46" name="object 15">
            <a:extLst>
              <a:ext uri="{FF2B5EF4-FFF2-40B4-BE49-F238E27FC236}">
                <a16:creationId xmlns:a16="http://schemas.microsoft.com/office/drawing/2014/main" id="{CA36317E-E3C4-2F3E-2B4B-4EA3E954F41C}"/>
              </a:ext>
            </a:extLst>
          </p:cNvPr>
          <p:cNvSpPr txBox="1"/>
          <p:nvPr/>
        </p:nvSpPr>
        <p:spPr>
          <a:xfrm>
            <a:off x="14095645" y="7465536"/>
            <a:ext cx="3268899" cy="276100"/>
          </a:xfrm>
          <a:prstGeom prst="rect">
            <a:avLst/>
          </a:prstGeom>
          <a:solidFill>
            <a:srgbClr val="FFBD58"/>
          </a:solidFill>
        </p:spPr>
        <p:txBody>
          <a:bodyPr vert="horz" wrap="square" lIns="0" tIns="60070" rIns="0" bIns="0" rtlCol="0">
            <a:spAutoFit/>
          </a:bodyPr>
          <a:lstStyle/>
          <a:p>
            <a:pPr marL="56604">
              <a:spcBef>
                <a:spcPts val="473"/>
              </a:spcBef>
            </a:pPr>
            <a:r>
              <a:rPr sz="1400" spc="-73" dirty="0">
                <a:latin typeface="Calibri" panose="020F0502020204030204" pitchFamily="34" charset="0"/>
                <a:ea typeface="Calibri" panose="020F0502020204030204" pitchFamily="34" charset="0"/>
                <a:cs typeface="Calibri" panose="020F0502020204030204" pitchFamily="34" charset="0"/>
              </a:rPr>
              <a:t>Acid</a:t>
            </a:r>
            <a:r>
              <a:rPr sz="1400" spc="-82"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Anhydrides</a:t>
            </a:r>
            <a:endParaRPr sz="1400" dirty="0">
              <a:latin typeface="Calibri" panose="020F0502020204030204" pitchFamily="34" charset="0"/>
              <a:ea typeface="Calibri" panose="020F0502020204030204" pitchFamily="34" charset="0"/>
              <a:cs typeface="Calibri" panose="020F0502020204030204" pitchFamily="34" charset="0"/>
            </a:endParaRPr>
          </a:p>
        </p:txBody>
      </p:sp>
      <p:sp>
        <p:nvSpPr>
          <p:cNvPr id="47" name="object 16">
            <a:extLst>
              <a:ext uri="{FF2B5EF4-FFF2-40B4-BE49-F238E27FC236}">
                <a16:creationId xmlns:a16="http://schemas.microsoft.com/office/drawing/2014/main" id="{7B99EB55-2590-4F93-E9ED-3A5789E480A4}"/>
              </a:ext>
            </a:extLst>
          </p:cNvPr>
          <p:cNvSpPr/>
          <p:nvPr/>
        </p:nvSpPr>
        <p:spPr>
          <a:xfrm>
            <a:off x="14092074" y="7465551"/>
            <a:ext cx="3279017" cy="1800369"/>
          </a:xfrm>
          <a:custGeom>
            <a:avLst/>
            <a:gdLst/>
            <a:ahLst/>
            <a:cxnLst/>
            <a:rect l="l" t="t" r="r" b="b"/>
            <a:pathLst>
              <a:path w="3498215" h="1979295">
                <a:moveTo>
                  <a:pt x="3926" y="3926"/>
                </a:moveTo>
                <a:lnTo>
                  <a:pt x="3926" y="1975040"/>
                </a:lnTo>
              </a:path>
              <a:path w="3498215" h="1979295">
                <a:moveTo>
                  <a:pt x="3494166" y="3926"/>
                </a:moveTo>
                <a:lnTo>
                  <a:pt x="3494166" y="1975040"/>
                </a:lnTo>
              </a:path>
              <a:path w="3498215" h="1979295">
                <a:moveTo>
                  <a:pt x="0" y="0"/>
                </a:moveTo>
                <a:lnTo>
                  <a:pt x="3498093" y="0"/>
                </a:lnTo>
              </a:path>
              <a:path w="3498215" h="1979295">
                <a:moveTo>
                  <a:pt x="0" y="1978967"/>
                </a:moveTo>
                <a:lnTo>
                  <a:pt x="3498093" y="1978967"/>
                </a:lnTo>
              </a:path>
            </a:pathLst>
          </a:custGeom>
          <a:ln w="7853">
            <a:solidFill>
              <a:srgbClr val="000000"/>
            </a:solidFill>
          </a:ln>
        </p:spPr>
        <p:txBody>
          <a:bodyPr wrap="square" lIns="0" tIns="0" rIns="0" bIns="0" rtlCol="0"/>
          <a:lstStyle/>
          <a:p>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48" name="object 17">
            <a:extLst>
              <a:ext uri="{FF2B5EF4-FFF2-40B4-BE49-F238E27FC236}">
                <a16:creationId xmlns:a16="http://schemas.microsoft.com/office/drawing/2014/main" id="{314FF7BA-F2CE-19A9-B455-7F5E3AA0C5D2}"/>
              </a:ext>
            </a:extLst>
          </p:cNvPr>
          <p:cNvSpPr txBox="1"/>
          <p:nvPr/>
        </p:nvSpPr>
        <p:spPr>
          <a:xfrm>
            <a:off x="7366213" y="1583391"/>
            <a:ext cx="3157722" cy="276100"/>
          </a:xfrm>
          <a:prstGeom prst="rect">
            <a:avLst/>
          </a:prstGeom>
          <a:solidFill>
            <a:srgbClr val="292694"/>
          </a:solidFill>
        </p:spPr>
        <p:txBody>
          <a:bodyPr vert="horz" wrap="square" lIns="0" tIns="60070" rIns="0" bIns="0" rtlCol="0">
            <a:spAutoFit/>
          </a:bodyPr>
          <a:lstStyle/>
          <a:p>
            <a:pPr marL="56604">
              <a:spcBef>
                <a:spcPts val="473"/>
              </a:spcBef>
            </a:pPr>
            <a:r>
              <a:rPr sz="1400" spc="-68">
                <a:solidFill>
                  <a:srgbClr val="FFFFFF"/>
                </a:solidFill>
                <a:latin typeface="Calibri" panose="020F0502020204030204" pitchFamily="34" charset="0"/>
                <a:ea typeface="Calibri" panose="020F0502020204030204" pitchFamily="34" charset="0"/>
                <a:cs typeface="Calibri" panose="020F0502020204030204" pitchFamily="34" charset="0"/>
              </a:rPr>
              <a:t>Alcohols</a:t>
            </a:r>
            <a:r>
              <a:rPr sz="1400" spc="-82">
                <a:solidFill>
                  <a:srgbClr val="FFFFFF"/>
                </a:solidFill>
                <a:latin typeface="Calibri" panose="020F0502020204030204" pitchFamily="34" charset="0"/>
                <a:ea typeface="Calibri" panose="020F0502020204030204" pitchFamily="34" charset="0"/>
                <a:cs typeface="Calibri" panose="020F0502020204030204" pitchFamily="34" charset="0"/>
              </a:rPr>
              <a:t> </a:t>
            </a:r>
            <a:r>
              <a:rPr sz="1400" spc="141">
                <a:solidFill>
                  <a:srgbClr val="FFFFFF"/>
                </a:solidFill>
                <a:latin typeface="Calibri" panose="020F0502020204030204" pitchFamily="34" charset="0"/>
                <a:ea typeface="Calibri" panose="020F0502020204030204" pitchFamily="34" charset="0"/>
                <a:cs typeface="Calibri" panose="020F0502020204030204" pitchFamily="34" charset="0"/>
              </a:rPr>
              <a:t>/</a:t>
            </a:r>
            <a:r>
              <a:rPr sz="1400" spc="-82">
                <a:solidFill>
                  <a:srgbClr val="FFFFFF"/>
                </a:solidFill>
                <a:latin typeface="Calibri" panose="020F0502020204030204" pitchFamily="34" charset="0"/>
                <a:ea typeface="Calibri" panose="020F0502020204030204" pitchFamily="34" charset="0"/>
                <a:cs typeface="Calibri" panose="020F0502020204030204" pitchFamily="34" charset="0"/>
              </a:rPr>
              <a:t> </a:t>
            </a:r>
            <a:r>
              <a:rPr sz="1400" spc="-59">
                <a:solidFill>
                  <a:srgbClr val="FFFFFF"/>
                </a:solidFill>
                <a:latin typeface="Calibri" panose="020F0502020204030204" pitchFamily="34" charset="0"/>
                <a:ea typeface="Calibri" panose="020F0502020204030204" pitchFamily="34" charset="0"/>
                <a:cs typeface="Calibri" panose="020F0502020204030204" pitchFamily="34" charset="0"/>
              </a:rPr>
              <a:t>Diols</a:t>
            </a:r>
            <a:r>
              <a:rPr sz="1400" spc="-82">
                <a:solidFill>
                  <a:srgbClr val="FFFFFF"/>
                </a:solidFill>
                <a:latin typeface="Calibri" panose="020F0502020204030204" pitchFamily="34" charset="0"/>
                <a:ea typeface="Calibri" panose="020F0502020204030204" pitchFamily="34" charset="0"/>
                <a:cs typeface="Calibri" panose="020F0502020204030204" pitchFamily="34" charset="0"/>
              </a:rPr>
              <a:t> </a:t>
            </a:r>
            <a:r>
              <a:rPr sz="1400" spc="141">
                <a:solidFill>
                  <a:srgbClr val="FFFFFF"/>
                </a:solidFill>
                <a:latin typeface="Calibri" panose="020F0502020204030204" pitchFamily="34" charset="0"/>
                <a:ea typeface="Calibri" panose="020F0502020204030204" pitchFamily="34" charset="0"/>
                <a:cs typeface="Calibri" panose="020F0502020204030204" pitchFamily="34" charset="0"/>
              </a:rPr>
              <a:t>/</a:t>
            </a:r>
            <a:r>
              <a:rPr sz="1400" spc="-82">
                <a:solidFill>
                  <a:srgbClr val="FFFFFF"/>
                </a:solidFill>
                <a:latin typeface="Calibri" panose="020F0502020204030204" pitchFamily="34" charset="0"/>
                <a:ea typeface="Calibri" panose="020F0502020204030204" pitchFamily="34" charset="0"/>
                <a:cs typeface="Calibri" panose="020F0502020204030204" pitchFamily="34" charset="0"/>
              </a:rPr>
              <a:t> </a:t>
            </a:r>
            <a:r>
              <a:rPr sz="1400" spc="-9">
                <a:solidFill>
                  <a:srgbClr val="FFFFFF"/>
                </a:solidFill>
                <a:latin typeface="Calibri" panose="020F0502020204030204" pitchFamily="34" charset="0"/>
                <a:ea typeface="Calibri" panose="020F0502020204030204" pitchFamily="34" charset="0"/>
                <a:cs typeface="Calibri" panose="020F0502020204030204" pitchFamily="34" charset="0"/>
              </a:rPr>
              <a:t>Polyols</a:t>
            </a:r>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49" name="object 18">
            <a:extLst>
              <a:ext uri="{FF2B5EF4-FFF2-40B4-BE49-F238E27FC236}">
                <a16:creationId xmlns:a16="http://schemas.microsoft.com/office/drawing/2014/main" id="{EE5C3870-8B67-D8D2-9171-11AA7DBC9E6E}"/>
              </a:ext>
            </a:extLst>
          </p:cNvPr>
          <p:cNvSpPr txBox="1"/>
          <p:nvPr/>
        </p:nvSpPr>
        <p:spPr>
          <a:xfrm>
            <a:off x="7369808" y="1931430"/>
            <a:ext cx="4414578" cy="3458762"/>
          </a:xfrm>
          <a:prstGeom prst="rect">
            <a:avLst/>
          </a:prstGeom>
        </p:spPr>
        <p:txBody>
          <a:bodyPr vert="horz" wrap="square" lIns="0" tIns="11552" rIns="0" bIns="0" rtlCol="0">
            <a:spAutoFit/>
          </a:bodyPr>
          <a:lstStyle/>
          <a:p>
            <a:pPr marL="53138" algn="just">
              <a:spcBef>
                <a:spcPts val="91"/>
              </a:spcBef>
            </a:pPr>
            <a:r>
              <a:rPr sz="1400" spc="-18" dirty="0">
                <a:latin typeface="Calibri" panose="020F0502020204030204" pitchFamily="34" charset="0"/>
                <a:ea typeface="Calibri" panose="020F0502020204030204" pitchFamily="34" charset="0"/>
                <a:cs typeface="Calibri" panose="020F0502020204030204" pitchFamily="34" charset="0"/>
              </a:rPr>
              <a:t>1,3-</a:t>
            </a:r>
            <a:r>
              <a:rPr sz="1400" spc="41" dirty="0">
                <a:latin typeface="Calibri" panose="020F0502020204030204" pitchFamily="34" charset="0"/>
                <a:ea typeface="Calibri" panose="020F0502020204030204" pitchFamily="34" charset="0"/>
                <a:cs typeface="Calibri" panose="020F0502020204030204" pitchFamily="34" charset="0"/>
              </a:rPr>
              <a:t>Butylene</a:t>
            </a:r>
            <a:r>
              <a:rPr sz="1400" spc="-36"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Glycol</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1459007" algn="just">
              <a:spcBef>
                <a:spcPts val="9"/>
              </a:spcBef>
            </a:pPr>
            <a:r>
              <a:rPr sz="1400" dirty="0">
                <a:latin typeface="Calibri" panose="020F0502020204030204" pitchFamily="34" charset="0"/>
                <a:ea typeface="Calibri" panose="020F0502020204030204" pitchFamily="34" charset="0"/>
                <a:cs typeface="Calibri" panose="020F0502020204030204" pitchFamily="34" charset="0"/>
              </a:rPr>
              <a:t>1,6-</a:t>
            </a:r>
            <a:r>
              <a:rPr sz="1400" spc="41" dirty="0">
                <a:latin typeface="Calibri" panose="020F0502020204030204" pitchFamily="34" charset="0"/>
                <a:ea typeface="Calibri" panose="020F0502020204030204" pitchFamily="34" charset="0"/>
                <a:cs typeface="Calibri" panose="020F0502020204030204" pitchFamily="34" charset="0"/>
              </a:rPr>
              <a:t>Hexanediol</a:t>
            </a:r>
            <a:r>
              <a:rPr sz="1400" dirty="0">
                <a:latin typeface="Calibri" panose="020F0502020204030204" pitchFamily="34" charset="0"/>
                <a:ea typeface="Calibri" panose="020F0502020204030204" pitchFamily="34" charset="0"/>
                <a:cs typeface="Calibri" panose="020F0502020204030204" pitchFamily="34" charset="0"/>
              </a:rPr>
              <a:t>(1,6-</a:t>
            </a:r>
            <a:r>
              <a:rPr sz="1400" spc="-18" dirty="0">
                <a:latin typeface="Calibri" panose="020F0502020204030204" pitchFamily="34" charset="0"/>
                <a:ea typeface="Calibri" panose="020F0502020204030204" pitchFamily="34" charset="0"/>
                <a:cs typeface="Calibri" panose="020F0502020204030204" pitchFamily="34" charset="0"/>
              </a:rPr>
              <a:t>HDO)</a:t>
            </a:r>
            <a:endParaRPr lang="en-GB" sz="1400" spc="-18" dirty="0">
              <a:latin typeface="Calibri" panose="020F0502020204030204" pitchFamily="34" charset="0"/>
              <a:ea typeface="Calibri" panose="020F0502020204030204" pitchFamily="34" charset="0"/>
              <a:cs typeface="Calibri" panose="020F0502020204030204" pitchFamily="34" charset="0"/>
            </a:endParaRPr>
          </a:p>
          <a:p>
            <a:pPr marL="53138" marR="1459007" algn="just">
              <a:spcBef>
                <a:spcPts val="9"/>
              </a:spcBef>
            </a:pPr>
            <a:r>
              <a:rPr sz="1400" spc="50" dirty="0">
                <a:latin typeface="Calibri" panose="020F0502020204030204" pitchFamily="34" charset="0"/>
                <a:ea typeface="Calibri" panose="020F0502020204030204" pitchFamily="34" charset="0"/>
                <a:cs typeface="Calibri" panose="020F0502020204030204" pitchFamily="34" charset="0"/>
              </a:rPr>
              <a:t>Bisphenol</a:t>
            </a:r>
            <a:r>
              <a:rPr sz="1400" spc="-36"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A</a:t>
            </a:r>
            <a:r>
              <a:rPr sz="1400" spc="-32"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(BPA)</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1739719"/>
            <a:r>
              <a:rPr sz="1400" spc="9" dirty="0">
                <a:latin typeface="Calibri" panose="020F0502020204030204" pitchFamily="34" charset="0"/>
                <a:ea typeface="Calibri" panose="020F0502020204030204" pitchFamily="34" charset="0"/>
                <a:cs typeface="Calibri" panose="020F0502020204030204" pitchFamily="34" charset="0"/>
              </a:rPr>
              <a:t>Ethoxy</a:t>
            </a:r>
            <a:r>
              <a:rPr sz="1400" spc="82"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Propanol</a:t>
            </a:r>
            <a:r>
              <a:rPr sz="1400" spc="86" dirty="0">
                <a:latin typeface="Calibri" panose="020F0502020204030204" pitchFamily="34" charset="0"/>
                <a:ea typeface="Calibri" panose="020F0502020204030204" pitchFamily="34" charset="0"/>
                <a:cs typeface="Calibri" panose="020F0502020204030204" pitchFamily="34" charset="0"/>
              </a:rPr>
              <a:t> </a:t>
            </a:r>
            <a:r>
              <a:rPr sz="1400" spc="-23" dirty="0">
                <a:latin typeface="Calibri" panose="020F0502020204030204" pitchFamily="34" charset="0"/>
                <a:ea typeface="Calibri" panose="020F0502020204030204" pitchFamily="34" charset="0"/>
                <a:cs typeface="Calibri" panose="020F0502020204030204" pitchFamily="34" charset="0"/>
              </a:rPr>
              <a:t>(EP) </a:t>
            </a:r>
            <a:endParaRPr lang="en-GB" sz="1400" spc="-23" dirty="0">
              <a:latin typeface="Calibri" panose="020F0502020204030204" pitchFamily="34" charset="0"/>
              <a:ea typeface="Calibri" panose="020F0502020204030204" pitchFamily="34" charset="0"/>
              <a:cs typeface="Calibri" panose="020F0502020204030204" pitchFamily="34" charset="0"/>
            </a:endParaRPr>
          </a:p>
          <a:p>
            <a:pPr marL="53138" marR="1739719"/>
            <a:r>
              <a:rPr sz="1400" spc="50" dirty="0">
                <a:latin typeface="Calibri" panose="020F0502020204030204" pitchFamily="34" charset="0"/>
                <a:ea typeface="Calibri" panose="020F0502020204030204" pitchFamily="34" charset="0"/>
                <a:cs typeface="Calibri" panose="020F0502020204030204" pitchFamily="34" charset="0"/>
              </a:rPr>
              <a:t>Diacetone</a:t>
            </a:r>
            <a:r>
              <a:rPr sz="1400" spc="-32"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Alcohol</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1401825"/>
            <a:r>
              <a:rPr sz="1400" dirty="0">
                <a:latin typeface="Calibri" panose="020F0502020204030204" pitchFamily="34" charset="0"/>
                <a:ea typeface="Calibri" panose="020F0502020204030204" pitchFamily="34" charset="0"/>
                <a:cs typeface="Calibri" panose="020F0502020204030204" pitchFamily="34" charset="0"/>
              </a:rPr>
              <a:t>Iso-</a:t>
            </a:r>
            <a:r>
              <a:rPr sz="1400" spc="59" dirty="0">
                <a:latin typeface="Calibri" panose="020F0502020204030204" pitchFamily="34" charset="0"/>
                <a:ea typeface="Calibri" panose="020F0502020204030204" pitchFamily="34" charset="0"/>
                <a:cs typeface="Calibri" panose="020F0502020204030204" pitchFamily="34" charset="0"/>
              </a:rPr>
              <a:t>Propyl</a:t>
            </a:r>
            <a:r>
              <a:rPr sz="1400" spc="27" dirty="0">
                <a:latin typeface="Calibri" panose="020F0502020204030204" pitchFamily="34" charset="0"/>
                <a:ea typeface="Calibri" panose="020F0502020204030204" pitchFamily="34" charset="0"/>
                <a:cs typeface="Calibri" panose="020F0502020204030204" pitchFamily="34" charset="0"/>
              </a:rPr>
              <a:t> </a:t>
            </a:r>
            <a:r>
              <a:rPr sz="1400" spc="59" dirty="0">
                <a:latin typeface="Calibri" panose="020F0502020204030204" pitchFamily="34" charset="0"/>
                <a:ea typeface="Calibri" panose="020F0502020204030204" pitchFamily="34" charset="0"/>
                <a:cs typeface="Calibri" panose="020F0502020204030204" pitchFamily="34" charset="0"/>
              </a:rPr>
              <a:t>Alcohol</a:t>
            </a:r>
            <a:r>
              <a:rPr sz="1400" spc="32"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(IPA) </a:t>
            </a:r>
            <a:endParaRPr lang="en-GB" sz="1400" spc="-9" dirty="0">
              <a:latin typeface="Calibri" panose="020F0502020204030204" pitchFamily="34" charset="0"/>
              <a:ea typeface="Calibri" panose="020F0502020204030204" pitchFamily="34" charset="0"/>
              <a:cs typeface="Calibri" panose="020F0502020204030204" pitchFamily="34" charset="0"/>
            </a:endParaRPr>
          </a:p>
          <a:p>
            <a:pPr marL="53138" marR="1401825"/>
            <a:r>
              <a:rPr sz="1400" spc="64" dirty="0">
                <a:latin typeface="Calibri" panose="020F0502020204030204" pitchFamily="34" charset="0"/>
                <a:ea typeface="Calibri" panose="020F0502020204030204" pitchFamily="34" charset="0"/>
                <a:cs typeface="Calibri" panose="020F0502020204030204" pitchFamily="34" charset="0"/>
              </a:rPr>
              <a:t>Neopentyl</a:t>
            </a:r>
            <a:r>
              <a:rPr sz="1400" spc="-27"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Glycol</a:t>
            </a:r>
            <a:r>
              <a:rPr sz="1400" spc="-27"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(NPG)</a:t>
            </a:r>
            <a:endParaRPr lang="en-GB" sz="1400" spc="-18" dirty="0">
              <a:latin typeface="Calibri" panose="020F0502020204030204" pitchFamily="34" charset="0"/>
              <a:ea typeface="Calibri" panose="020F0502020204030204" pitchFamily="34" charset="0"/>
              <a:cs typeface="Calibri" panose="020F0502020204030204" pitchFamily="34" charset="0"/>
            </a:endParaRPr>
          </a:p>
          <a:p>
            <a:pPr marL="53138" marR="1401825"/>
            <a:r>
              <a:rPr sz="1400" spc="59" dirty="0">
                <a:latin typeface="Calibri" panose="020F0502020204030204" pitchFamily="34" charset="0"/>
                <a:ea typeface="Calibri" panose="020F0502020204030204" pitchFamily="34" charset="0"/>
                <a:cs typeface="Calibri" panose="020F0502020204030204" pitchFamily="34" charset="0"/>
              </a:rPr>
              <a:t>Sorbitol</a:t>
            </a:r>
            <a:r>
              <a:rPr sz="1400" spc="-18" dirty="0">
                <a:latin typeface="Calibri" panose="020F0502020204030204" pitchFamily="34" charset="0"/>
                <a:ea typeface="Calibri" panose="020F0502020204030204" pitchFamily="34" charset="0"/>
                <a:cs typeface="Calibri" panose="020F0502020204030204" pitchFamily="34" charset="0"/>
              </a:rPr>
              <a:t> </a:t>
            </a:r>
            <a:r>
              <a:rPr sz="1400" spc="45" dirty="0">
                <a:latin typeface="Calibri" panose="020F0502020204030204" pitchFamily="34" charset="0"/>
                <a:ea typeface="Calibri" panose="020F0502020204030204" pitchFamily="34" charset="0"/>
                <a:cs typeface="Calibri" panose="020F0502020204030204" pitchFamily="34" charset="0"/>
              </a:rPr>
              <a:t>(Liquid</a:t>
            </a:r>
            <a:r>
              <a:rPr sz="1400" spc="-18" dirty="0">
                <a:latin typeface="Calibri" panose="020F0502020204030204" pitchFamily="34" charset="0"/>
                <a:ea typeface="Calibri" panose="020F0502020204030204" pitchFamily="34" charset="0"/>
                <a:cs typeface="Calibri" panose="020F0502020204030204" pitchFamily="34" charset="0"/>
              </a:rPr>
              <a:t> </a:t>
            </a:r>
            <a:r>
              <a:rPr sz="1400" spc="109" dirty="0">
                <a:latin typeface="Calibri" panose="020F0502020204030204" pitchFamily="34" charset="0"/>
                <a:ea typeface="Calibri" panose="020F0502020204030204" pitchFamily="34" charset="0"/>
                <a:cs typeface="Calibri" panose="020F0502020204030204" pitchFamily="34" charset="0"/>
              </a:rPr>
              <a:t>/</a:t>
            </a:r>
            <a:r>
              <a:rPr sz="1400" spc="-18"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Powder) </a:t>
            </a:r>
            <a:r>
              <a:rPr sz="1400" spc="59" dirty="0">
                <a:latin typeface="Calibri" panose="020F0502020204030204" pitchFamily="34" charset="0"/>
                <a:ea typeface="Calibri" panose="020F0502020204030204" pitchFamily="34" charset="0"/>
                <a:cs typeface="Calibri" panose="020F0502020204030204" pitchFamily="34" charset="0"/>
              </a:rPr>
              <a:t>Trimethylolpropane</a:t>
            </a:r>
            <a:r>
              <a:rPr sz="1400" spc="9"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(TMP)</a:t>
            </a:r>
            <a:br>
              <a:rPr lang="en-GB" sz="1400" spc="-9" dirty="0">
                <a:latin typeface="Calibri" panose="020F0502020204030204" pitchFamily="34" charset="0"/>
                <a:ea typeface="Calibri" panose="020F0502020204030204" pitchFamily="34" charset="0"/>
                <a:cs typeface="Calibri" panose="020F0502020204030204" pitchFamily="34" charset="0"/>
              </a:rPr>
            </a:br>
            <a:r>
              <a:rPr sz="1400" spc="9" dirty="0">
                <a:latin typeface="Calibri" panose="020F0502020204030204" pitchFamily="34" charset="0"/>
                <a:ea typeface="Calibri" panose="020F0502020204030204" pitchFamily="34" charset="0"/>
                <a:cs typeface="Calibri" panose="020F0502020204030204" pitchFamily="34" charset="0"/>
              </a:rPr>
              <a:t>Phenoxy</a:t>
            </a:r>
            <a:r>
              <a:rPr sz="1400" spc="173" dirty="0">
                <a:latin typeface="Calibri" panose="020F0502020204030204" pitchFamily="34" charset="0"/>
                <a:ea typeface="Calibri" panose="020F0502020204030204" pitchFamily="34" charset="0"/>
                <a:cs typeface="Calibri" panose="020F0502020204030204" pitchFamily="34" charset="0"/>
              </a:rPr>
              <a:t> </a:t>
            </a:r>
            <a:r>
              <a:rPr sz="1400" spc="36" dirty="0">
                <a:latin typeface="Calibri" panose="020F0502020204030204" pitchFamily="34" charset="0"/>
                <a:ea typeface="Calibri" panose="020F0502020204030204" pitchFamily="34" charset="0"/>
                <a:cs typeface="Calibri" panose="020F0502020204030204" pitchFamily="34" charset="0"/>
              </a:rPr>
              <a:t>Ethanol</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1579147"/>
            <a:r>
              <a:rPr sz="1400" spc="59" dirty="0">
                <a:latin typeface="Calibri" panose="020F0502020204030204" pitchFamily="34" charset="0"/>
                <a:ea typeface="Calibri" panose="020F0502020204030204" pitchFamily="34" charset="0"/>
                <a:cs typeface="Calibri" panose="020F0502020204030204" pitchFamily="34" charset="0"/>
              </a:rPr>
              <a:t>Methoxy</a:t>
            </a:r>
            <a:r>
              <a:rPr sz="1400" spc="-18"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Propanol</a:t>
            </a:r>
            <a:r>
              <a:rPr sz="1400" spc="-18" dirty="0">
                <a:latin typeface="Calibri" panose="020F0502020204030204" pitchFamily="34" charset="0"/>
                <a:ea typeface="Calibri" panose="020F0502020204030204" pitchFamily="34" charset="0"/>
                <a:cs typeface="Calibri" panose="020F0502020204030204" pitchFamily="34" charset="0"/>
              </a:rPr>
              <a:t> (PM) </a:t>
            </a:r>
            <a:endParaRPr lang="en-GB" sz="1400" spc="-18" dirty="0">
              <a:latin typeface="Calibri" panose="020F0502020204030204" pitchFamily="34" charset="0"/>
              <a:ea typeface="Calibri" panose="020F0502020204030204" pitchFamily="34" charset="0"/>
              <a:cs typeface="Calibri" panose="020F0502020204030204" pitchFamily="34" charset="0"/>
            </a:endParaRPr>
          </a:p>
          <a:p>
            <a:pPr marL="53138" marR="1579147"/>
            <a:r>
              <a:rPr sz="1400" spc="45" dirty="0">
                <a:latin typeface="Calibri" panose="020F0502020204030204" pitchFamily="34" charset="0"/>
                <a:ea typeface="Calibri" panose="020F0502020204030204" pitchFamily="34" charset="0"/>
                <a:cs typeface="Calibri" panose="020F0502020204030204" pitchFamily="34" charset="0"/>
              </a:rPr>
              <a:t>4-</a:t>
            </a:r>
            <a:r>
              <a:rPr sz="1400" spc="50" dirty="0">
                <a:latin typeface="Calibri" panose="020F0502020204030204" pitchFamily="34" charset="0"/>
                <a:ea typeface="Calibri" panose="020F0502020204030204" pitchFamily="34" charset="0"/>
                <a:cs typeface="Calibri" panose="020F0502020204030204" pitchFamily="34" charset="0"/>
              </a:rPr>
              <a:t>Methylacetophenone </a:t>
            </a:r>
            <a:endParaRPr lang="en-GB" sz="1400" spc="50" dirty="0">
              <a:latin typeface="Calibri" panose="020F0502020204030204" pitchFamily="34" charset="0"/>
              <a:ea typeface="Calibri" panose="020F0502020204030204" pitchFamily="34" charset="0"/>
              <a:cs typeface="Calibri" panose="020F0502020204030204" pitchFamily="34" charset="0"/>
            </a:endParaRPr>
          </a:p>
          <a:p>
            <a:pPr marL="53138" marR="1579147"/>
            <a:r>
              <a:rPr sz="1400" spc="9" dirty="0" err="1">
                <a:latin typeface="Calibri" panose="020F0502020204030204" pitchFamily="34" charset="0"/>
                <a:ea typeface="Calibri" panose="020F0502020204030204" pitchFamily="34" charset="0"/>
                <a:cs typeface="Calibri" panose="020F0502020204030204" pitchFamily="34" charset="0"/>
              </a:rPr>
              <a:t>Hexylene</a:t>
            </a:r>
            <a:r>
              <a:rPr sz="1400" spc="196"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Alcohol </a:t>
            </a:r>
            <a:endParaRPr lang="en-GB" sz="1400" spc="50" dirty="0">
              <a:latin typeface="Calibri" panose="020F0502020204030204" pitchFamily="34" charset="0"/>
              <a:ea typeface="Calibri" panose="020F0502020204030204" pitchFamily="34" charset="0"/>
              <a:cs typeface="Calibri" panose="020F0502020204030204" pitchFamily="34" charset="0"/>
            </a:endParaRPr>
          </a:p>
          <a:p>
            <a:pPr marL="53138" marR="1579147"/>
            <a:r>
              <a:rPr sz="1400" spc="59" dirty="0">
                <a:latin typeface="Calibri" panose="020F0502020204030204" pitchFamily="34" charset="0"/>
                <a:ea typeface="Calibri" panose="020F0502020204030204" pitchFamily="34" charset="0"/>
                <a:cs typeface="Calibri" panose="020F0502020204030204" pitchFamily="34" charset="0"/>
              </a:rPr>
              <a:t>Diethylamino</a:t>
            </a:r>
            <a:r>
              <a:rPr sz="1400" spc="-9" dirty="0">
                <a:latin typeface="Calibri" panose="020F0502020204030204" pitchFamily="34" charset="0"/>
                <a:ea typeface="Calibri" panose="020F0502020204030204" pitchFamily="34" charset="0"/>
                <a:cs typeface="Calibri" panose="020F0502020204030204" pitchFamily="34" charset="0"/>
              </a:rPr>
              <a:t> </a:t>
            </a:r>
            <a:r>
              <a:rPr sz="1400" spc="36" dirty="0">
                <a:latin typeface="Calibri" panose="020F0502020204030204" pitchFamily="34" charset="0"/>
                <a:ea typeface="Calibri" panose="020F0502020204030204" pitchFamily="34" charset="0"/>
                <a:cs typeface="Calibri" panose="020F0502020204030204" pitchFamily="34" charset="0"/>
              </a:rPr>
              <a:t>Ethanol </a:t>
            </a:r>
            <a:endParaRPr lang="en-GB" sz="1400" spc="36" dirty="0">
              <a:latin typeface="Calibri" panose="020F0502020204030204" pitchFamily="34" charset="0"/>
              <a:ea typeface="Calibri" panose="020F0502020204030204" pitchFamily="34" charset="0"/>
              <a:cs typeface="Calibri" panose="020F0502020204030204" pitchFamily="34" charset="0"/>
            </a:endParaRPr>
          </a:p>
          <a:p>
            <a:pPr marL="53138" marR="1579147"/>
            <a:r>
              <a:rPr sz="1400" spc="50" dirty="0">
                <a:latin typeface="Calibri" panose="020F0502020204030204" pitchFamily="34" charset="0"/>
                <a:ea typeface="Calibri" panose="020F0502020204030204" pitchFamily="34" charset="0"/>
                <a:cs typeface="Calibri" panose="020F0502020204030204" pitchFamily="34" charset="0"/>
              </a:rPr>
              <a:t>Sorbitol</a:t>
            </a:r>
            <a:endParaRPr lang="en-GB" sz="1400" spc="50" dirty="0">
              <a:latin typeface="Calibri" panose="020F0502020204030204" pitchFamily="34" charset="0"/>
              <a:ea typeface="Calibri" panose="020F0502020204030204" pitchFamily="34" charset="0"/>
              <a:cs typeface="Calibri" panose="020F0502020204030204" pitchFamily="34" charset="0"/>
            </a:endParaRPr>
          </a:p>
          <a:p>
            <a:pPr marL="53138" marR="1579147"/>
            <a:r>
              <a:rPr sz="1400" spc="41" dirty="0">
                <a:latin typeface="Calibri" panose="020F0502020204030204" pitchFamily="34" charset="0"/>
                <a:ea typeface="Calibri" panose="020F0502020204030204" pitchFamily="34" charset="0"/>
                <a:cs typeface="Calibri" panose="020F0502020204030204" pitchFamily="34" charset="0"/>
              </a:rPr>
              <a:t>Polysorbate</a:t>
            </a:r>
            <a:endParaRPr sz="1400" dirty="0">
              <a:latin typeface="Calibri" panose="020F0502020204030204" pitchFamily="34" charset="0"/>
              <a:ea typeface="Calibri" panose="020F0502020204030204" pitchFamily="34" charset="0"/>
              <a:cs typeface="Calibri" panose="020F0502020204030204" pitchFamily="34" charset="0"/>
            </a:endParaRPr>
          </a:p>
        </p:txBody>
      </p:sp>
      <p:sp>
        <p:nvSpPr>
          <p:cNvPr id="50" name="object 19">
            <a:extLst>
              <a:ext uri="{FF2B5EF4-FFF2-40B4-BE49-F238E27FC236}">
                <a16:creationId xmlns:a16="http://schemas.microsoft.com/office/drawing/2014/main" id="{E6C9A8FE-2BF7-2142-C6C2-2078BB6BCDFE}"/>
              </a:ext>
            </a:extLst>
          </p:cNvPr>
          <p:cNvSpPr/>
          <p:nvPr/>
        </p:nvSpPr>
        <p:spPr>
          <a:xfrm>
            <a:off x="7362664" y="1583391"/>
            <a:ext cx="3166386" cy="4338653"/>
          </a:xfrm>
          <a:custGeom>
            <a:avLst/>
            <a:gdLst/>
            <a:ahLst/>
            <a:cxnLst/>
            <a:rect l="l" t="t" r="r" b="b"/>
            <a:pathLst>
              <a:path w="3481070" h="5375909">
                <a:moveTo>
                  <a:pt x="3926" y="3926"/>
                </a:moveTo>
                <a:lnTo>
                  <a:pt x="3926" y="5371686"/>
                </a:lnTo>
              </a:path>
              <a:path w="3481070" h="5375909">
                <a:moveTo>
                  <a:pt x="3476570" y="3926"/>
                </a:moveTo>
                <a:lnTo>
                  <a:pt x="3476570" y="5371686"/>
                </a:lnTo>
              </a:path>
              <a:path w="3481070" h="5375909">
                <a:moveTo>
                  <a:pt x="0" y="0"/>
                </a:moveTo>
                <a:lnTo>
                  <a:pt x="3480497" y="0"/>
                </a:lnTo>
              </a:path>
              <a:path w="3481070" h="5375909">
                <a:moveTo>
                  <a:pt x="0" y="5375612"/>
                </a:moveTo>
                <a:lnTo>
                  <a:pt x="3480497" y="5375612"/>
                </a:lnTo>
              </a:path>
            </a:pathLst>
          </a:custGeom>
          <a:ln w="7852">
            <a:solidFill>
              <a:srgbClr val="000000"/>
            </a:solidFill>
          </a:ln>
        </p:spPr>
        <p:txBody>
          <a:bodyPr wrap="square" lIns="0" tIns="0" rIns="0" bIns="0" rtlCol="0"/>
          <a:lstStyle/>
          <a:p>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51" name="object 20">
            <a:extLst>
              <a:ext uri="{FF2B5EF4-FFF2-40B4-BE49-F238E27FC236}">
                <a16:creationId xmlns:a16="http://schemas.microsoft.com/office/drawing/2014/main" id="{D4543BD8-3A16-4970-C74D-E3F25CED0875}"/>
              </a:ext>
            </a:extLst>
          </p:cNvPr>
          <p:cNvSpPr txBox="1"/>
          <p:nvPr/>
        </p:nvSpPr>
        <p:spPr>
          <a:xfrm>
            <a:off x="10671095" y="7848963"/>
            <a:ext cx="3272086" cy="304679"/>
          </a:xfrm>
          <a:prstGeom prst="rect">
            <a:avLst/>
          </a:prstGeom>
          <a:solidFill>
            <a:srgbClr val="FFBD58"/>
          </a:solidFill>
        </p:spPr>
        <p:txBody>
          <a:bodyPr vert="horz" wrap="square" lIns="0" tIns="88372" rIns="0" bIns="0" rtlCol="0">
            <a:spAutoFit/>
          </a:bodyPr>
          <a:lstStyle/>
          <a:p>
            <a:pPr marL="56604">
              <a:spcBef>
                <a:spcPts val="696"/>
              </a:spcBef>
            </a:pPr>
            <a:r>
              <a:rPr sz="1400" spc="-59" dirty="0">
                <a:latin typeface="Calibri" panose="020F0502020204030204" pitchFamily="34" charset="0"/>
                <a:ea typeface="Calibri" panose="020F0502020204030204" pitchFamily="34" charset="0"/>
                <a:cs typeface="Calibri" panose="020F0502020204030204" pitchFamily="34" charset="0"/>
              </a:rPr>
              <a:t>Turpentine </a:t>
            </a:r>
            <a:r>
              <a:rPr sz="1400" spc="-9" dirty="0">
                <a:latin typeface="Calibri" panose="020F0502020204030204" pitchFamily="34" charset="0"/>
                <a:ea typeface="Calibri" panose="020F0502020204030204" pitchFamily="34" charset="0"/>
                <a:cs typeface="Calibri" panose="020F0502020204030204" pitchFamily="34" charset="0"/>
              </a:rPr>
              <a:t>Products</a:t>
            </a:r>
            <a:endParaRPr sz="1400" dirty="0">
              <a:latin typeface="Calibri" panose="020F0502020204030204" pitchFamily="34" charset="0"/>
              <a:ea typeface="Calibri" panose="020F0502020204030204" pitchFamily="34" charset="0"/>
              <a:cs typeface="Calibri" panose="020F0502020204030204" pitchFamily="34" charset="0"/>
            </a:endParaRPr>
          </a:p>
        </p:txBody>
      </p:sp>
      <p:sp>
        <p:nvSpPr>
          <p:cNvPr id="52" name="object 21">
            <a:extLst>
              <a:ext uri="{FF2B5EF4-FFF2-40B4-BE49-F238E27FC236}">
                <a16:creationId xmlns:a16="http://schemas.microsoft.com/office/drawing/2014/main" id="{B7CDEE94-E7FA-8460-5609-867F3A621D15}"/>
              </a:ext>
            </a:extLst>
          </p:cNvPr>
          <p:cNvSpPr txBox="1"/>
          <p:nvPr/>
        </p:nvSpPr>
        <p:spPr>
          <a:xfrm>
            <a:off x="10674678" y="8285438"/>
            <a:ext cx="3264577" cy="886263"/>
          </a:xfrm>
          <a:prstGeom prst="rect">
            <a:avLst/>
          </a:prstGeom>
        </p:spPr>
        <p:txBody>
          <a:bodyPr vert="horz" wrap="square" lIns="0" tIns="11552" rIns="0" bIns="0" rtlCol="0">
            <a:spAutoFit/>
          </a:bodyPr>
          <a:lstStyle/>
          <a:p>
            <a:pPr marL="53138">
              <a:spcBef>
                <a:spcPts val="91"/>
              </a:spcBef>
            </a:pPr>
            <a:r>
              <a:rPr sz="1400" dirty="0">
                <a:latin typeface="Calibri" panose="020F0502020204030204" pitchFamily="34" charset="0"/>
                <a:ea typeface="Calibri" panose="020F0502020204030204" pitchFamily="34" charset="0"/>
                <a:cs typeface="Calibri" panose="020F0502020204030204" pitchFamily="34" charset="0"/>
              </a:rPr>
              <a:t>Pine </a:t>
            </a:r>
            <a:r>
              <a:rPr sz="1400" spc="-23" dirty="0">
                <a:latin typeface="Calibri" panose="020F0502020204030204" pitchFamily="34" charset="0"/>
                <a:ea typeface="Calibri" panose="020F0502020204030204" pitchFamily="34" charset="0"/>
                <a:cs typeface="Calibri" panose="020F0502020204030204" pitchFamily="34" charset="0"/>
              </a:rPr>
              <a:t>Oil</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2141726">
              <a:spcBef>
                <a:spcPts val="68"/>
              </a:spcBef>
            </a:pPr>
            <a:r>
              <a:rPr sz="1400" spc="36" dirty="0">
                <a:latin typeface="Calibri" panose="020F0502020204030204" pitchFamily="34" charset="0"/>
                <a:ea typeface="Calibri" panose="020F0502020204030204" pitchFamily="34" charset="0"/>
                <a:cs typeface="Calibri" panose="020F0502020204030204" pitchFamily="34" charset="0"/>
              </a:rPr>
              <a:t>Terpineol </a:t>
            </a:r>
            <a:r>
              <a:rPr sz="1400" spc="50" dirty="0" err="1">
                <a:latin typeface="Calibri" panose="020F0502020204030204" pitchFamily="34" charset="0"/>
                <a:ea typeface="Calibri" panose="020F0502020204030204" pitchFamily="34" charset="0"/>
                <a:cs typeface="Calibri" panose="020F0502020204030204" pitchFamily="34" charset="0"/>
              </a:rPr>
              <a:t>Terpinyl</a:t>
            </a:r>
            <a:r>
              <a:rPr sz="1400" spc="-14" dirty="0">
                <a:latin typeface="Calibri" panose="020F0502020204030204" pitchFamily="34" charset="0"/>
                <a:ea typeface="Calibri" panose="020F0502020204030204" pitchFamily="34" charset="0"/>
                <a:cs typeface="Calibri" panose="020F0502020204030204" pitchFamily="34" charset="0"/>
              </a:rPr>
              <a:t> </a:t>
            </a:r>
            <a:r>
              <a:rPr sz="1400" spc="41" dirty="0">
                <a:latin typeface="Calibri" panose="020F0502020204030204" pitchFamily="34" charset="0"/>
                <a:ea typeface="Calibri" panose="020F0502020204030204" pitchFamily="34" charset="0"/>
                <a:cs typeface="Calibri" panose="020F0502020204030204" pitchFamily="34" charset="0"/>
              </a:rPr>
              <a:t>Acetate</a:t>
            </a:r>
            <a:endParaRPr sz="1400" dirty="0">
              <a:latin typeface="Calibri" panose="020F0502020204030204" pitchFamily="34" charset="0"/>
              <a:ea typeface="Calibri" panose="020F0502020204030204" pitchFamily="34" charset="0"/>
              <a:cs typeface="Calibri" panose="020F0502020204030204" pitchFamily="34" charset="0"/>
            </a:endParaRPr>
          </a:p>
        </p:txBody>
      </p:sp>
      <p:sp>
        <p:nvSpPr>
          <p:cNvPr id="53" name="object 22">
            <a:extLst>
              <a:ext uri="{FF2B5EF4-FFF2-40B4-BE49-F238E27FC236}">
                <a16:creationId xmlns:a16="http://schemas.microsoft.com/office/drawing/2014/main" id="{5A01C3D3-E5C8-6F18-6AA3-F6873E94767C}"/>
              </a:ext>
            </a:extLst>
          </p:cNvPr>
          <p:cNvSpPr/>
          <p:nvPr/>
        </p:nvSpPr>
        <p:spPr>
          <a:xfrm>
            <a:off x="10667536" y="7848963"/>
            <a:ext cx="3279017" cy="1439949"/>
          </a:xfrm>
          <a:custGeom>
            <a:avLst/>
            <a:gdLst/>
            <a:ahLst/>
            <a:cxnLst/>
            <a:rect l="l" t="t" r="r" b="b"/>
            <a:pathLst>
              <a:path w="3604894" h="1583054">
                <a:moveTo>
                  <a:pt x="3926" y="3926"/>
                </a:moveTo>
                <a:lnTo>
                  <a:pt x="3926" y="1578608"/>
                </a:lnTo>
              </a:path>
              <a:path w="3604894" h="1583054">
                <a:moveTo>
                  <a:pt x="3600400" y="3926"/>
                </a:moveTo>
                <a:lnTo>
                  <a:pt x="3600400" y="1578608"/>
                </a:lnTo>
              </a:path>
              <a:path w="3604894" h="1583054">
                <a:moveTo>
                  <a:pt x="0" y="0"/>
                </a:moveTo>
                <a:lnTo>
                  <a:pt x="3604327" y="0"/>
                </a:lnTo>
              </a:path>
              <a:path w="3604894" h="1583054">
                <a:moveTo>
                  <a:pt x="0" y="1582535"/>
                </a:moveTo>
                <a:lnTo>
                  <a:pt x="3604327" y="1582535"/>
                </a:lnTo>
              </a:path>
            </a:pathLst>
          </a:custGeom>
          <a:ln w="7852">
            <a:solidFill>
              <a:srgbClr val="000000"/>
            </a:solidFill>
          </a:ln>
        </p:spPr>
        <p:txBody>
          <a:bodyPr wrap="square" lIns="0" tIns="0" rIns="0" bIns="0" rtlCol="0"/>
          <a:lstStyle/>
          <a:p>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54" name="object 23">
            <a:extLst>
              <a:ext uri="{FF2B5EF4-FFF2-40B4-BE49-F238E27FC236}">
                <a16:creationId xmlns:a16="http://schemas.microsoft.com/office/drawing/2014/main" id="{08F1293B-7517-25FE-D23B-71A55BEB9528}"/>
              </a:ext>
            </a:extLst>
          </p:cNvPr>
          <p:cNvSpPr txBox="1"/>
          <p:nvPr/>
        </p:nvSpPr>
        <p:spPr>
          <a:xfrm>
            <a:off x="7366213" y="6072829"/>
            <a:ext cx="3157722" cy="276100"/>
          </a:xfrm>
          <a:prstGeom prst="rect">
            <a:avLst/>
          </a:prstGeom>
          <a:solidFill>
            <a:srgbClr val="292694"/>
          </a:solidFill>
        </p:spPr>
        <p:txBody>
          <a:bodyPr vert="horz" wrap="square" lIns="0" tIns="60070" rIns="0" bIns="0" rtlCol="0">
            <a:spAutoFit/>
          </a:bodyPr>
          <a:lstStyle/>
          <a:p>
            <a:pPr marL="56604">
              <a:spcBef>
                <a:spcPts val="473"/>
              </a:spcBef>
            </a:pPr>
            <a:r>
              <a:rPr sz="1400" spc="-41" dirty="0">
                <a:solidFill>
                  <a:srgbClr val="FFFFFF"/>
                </a:solidFill>
                <a:latin typeface="Calibri" panose="020F0502020204030204" pitchFamily="34" charset="0"/>
                <a:ea typeface="Calibri" panose="020F0502020204030204" pitchFamily="34" charset="0"/>
                <a:cs typeface="Calibri" panose="020F0502020204030204" pitchFamily="34" charset="0"/>
              </a:rPr>
              <a:t>Bio-</a:t>
            </a:r>
            <a:r>
              <a:rPr sz="1400" spc="-77" dirty="0">
                <a:solidFill>
                  <a:srgbClr val="FFFFFF"/>
                </a:solidFill>
                <a:latin typeface="Calibri" panose="020F0502020204030204" pitchFamily="34" charset="0"/>
                <a:ea typeface="Calibri" panose="020F0502020204030204" pitchFamily="34" charset="0"/>
                <a:cs typeface="Calibri" panose="020F0502020204030204" pitchFamily="34" charset="0"/>
              </a:rPr>
              <a:t>based</a:t>
            </a:r>
            <a:r>
              <a:rPr sz="1400" spc="-36" dirty="0">
                <a:solidFill>
                  <a:srgbClr val="FFFFFF"/>
                </a:solidFill>
                <a:latin typeface="Calibri" panose="020F0502020204030204" pitchFamily="34" charset="0"/>
                <a:ea typeface="Calibri" panose="020F0502020204030204" pitchFamily="34" charset="0"/>
                <a:cs typeface="Calibri" panose="020F0502020204030204" pitchFamily="34" charset="0"/>
              </a:rPr>
              <a:t> </a:t>
            </a:r>
            <a:r>
              <a:rPr sz="1400" spc="-9" dirty="0">
                <a:solidFill>
                  <a:srgbClr val="FFFFFF"/>
                </a:solidFill>
                <a:latin typeface="Calibri" panose="020F0502020204030204" pitchFamily="34" charset="0"/>
                <a:ea typeface="Calibri" panose="020F0502020204030204" pitchFamily="34" charset="0"/>
                <a:cs typeface="Calibri" panose="020F0502020204030204" pitchFamily="34" charset="0"/>
              </a:rPr>
              <a:t>Products</a:t>
            </a:r>
            <a:endParaRPr sz="1400" dirty="0">
              <a:latin typeface="Calibri" panose="020F0502020204030204" pitchFamily="34" charset="0"/>
              <a:ea typeface="Calibri" panose="020F0502020204030204" pitchFamily="34" charset="0"/>
              <a:cs typeface="Calibri" panose="020F0502020204030204" pitchFamily="34" charset="0"/>
            </a:endParaRPr>
          </a:p>
        </p:txBody>
      </p:sp>
      <p:sp>
        <p:nvSpPr>
          <p:cNvPr id="55" name="object 24">
            <a:extLst>
              <a:ext uri="{FF2B5EF4-FFF2-40B4-BE49-F238E27FC236}">
                <a16:creationId xmlns:a16="http://schemas.microsoft.com/office/drawing/2014/main" id="{BC03AB6B-8587-1E6F-33F4-D4BABA688011}"/>
              </a:ext>
            </a:extLst>
          </p:cNvPr>
          <p:cNvSpPr/>
          <p:nvPr/>
        </p:nvSpPr>
        <p:spPr>
          <a:xfrm>
            <a:off x="7362642" y="6072844"/>
            <a:ext cx="3165808" cy="3193076"/>
          </a:xfrm>
          <a:custGeom>
            <a:avLst/>
            <a:gdLst/>
            <a:ahLst/>
            <a:cxnLst/>
            <a:rect l="l" t="t" r="r" b="b"/>
            <a:pathLst>
              <a:path w="3480434" h="3628390">
                <a:moveTo>
                  <a:pt x="3926" y="3926"/>
                </a:moveTo>
                <a:lnTo>
                  <a:pt x="3926" y="3624201"/>
                </a:lnTo>
              </a:path>
              <a:path w="3480434" h="3628390">
                <a:moveTo>
                  <a:pt x="3476374" y="3926"/>
                </a:moveTo>
                <a:lnTo>
                  <a:pt x="3476374" y="3624201"/>
                </a:lnTo>
              </a:path>
              <a:path w="3480434" h="3628390">
                <a:moveTo>
                  <a:pt x="0" y="0"/>
                </a:moveTo>
                <a:lnTo>
                  <a:pt x="3480301" y="0"/>
                </a:lnTo>
              </a:path>
              <a:path w="3480434" h="3628390">
                <a:moveTo>
                  <a:pt x="0" y="3628127"/>
                </a:moveTo>
                <a:lnTo>
                  <a:pt x="3480301" y="3628127"/>
                </a:lnTo>
              </a:path>
            </a:pathLst>
          </a:custGeom>
          <a:ln w="7853">
            <a:solidFill>
              <a:srgbClr val="000000"/>
            </a:solidFill>
          </a:ln>
        </p:spPr>
        <p:txBody>
          <a:bodyPr wrap="square" lIns="0" tIns="0" rIns="0" bIns="0" rtlCol="0"/>
          <a:lstStyle/>
          <a:p>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56" name="object 25">
            <a:extLst>
              <a:ext uri="{FF2B5EF4-FFF2-40B4-BE49-F238E27FC236}">
                <a16:creationId xmlns:a16="http://schemas.microsoft.com/office/drawing/2014/main" id="{7E6ECE11-DDAA-38CD-AD7D-5D127926F774}"/>
              </a:ext>
            </a:extLst>
          </p:cNvPr>
          <p:cNvSpPr txBox="1"/>
          <p:nvPr/>
        </p:nvSpPr>
        <p:spPr>
          <a:xfrm>
            <a:off x="10672068" y="1583391"/>
            <a:ext cx="3272086" cy="276100"/>
          </a:xfrm>
          <a:prstGeom prst="rect">
            <a:avLst/>
          </a:prstGeom>
          <a:solidFill>
            <a:srgbClr val="292694"/>
          </a:solidFill>
        </p:spPr>
        <p:txBody>
          <a:bodyPr vert="horz" wrap="square" lIns="0" tIns="60070" rIns="0" bIns="0" rtlCol="0">
            <a:spAutoFit/>
          </a:bodyPr>
          <a:lstStyle/>
          <a:p>
            <a:pPr marL="56604">
              <a:spcBef>
                <a:spcPts val="473"/>
              </a:spcBef>
            </a:pPr>
            <a:r>
              <a:rPr sz="1400" spc="-64" dirty="0">
                <a:solidFill>
                  <a:srgbClr val="FFFFFF"/>
                </a:solidFill>
                <a:latin typeface="Calibri" panose="020F0502020204030204" pitchFamily="34" charset="0"/>
                <a:ea typeface="Calibri" panose="020F0502020204030204" pitchFamily="34" charset="0"/>
                <a:cs typeface="Calibri" panose="020F0502020204030204" pitchFamily="34" charset="0"/>
              </a:rPr>
              <a:t>Phosphorus</a:t>
            </a:r>
            <a:r>
              <a:rPr sz="1400" spc="-23" dirty="0">
                <a:solidFill>
                  <a:srgbClr val="FFFFFF"/>
                </a:solidFill>
                <a:latin typeface="Calibri" panose="020F0502020204030204" pitchFamily="34" charset="0"/>
                <a:ea typeface="Calibri" panose="020F0502020204030204" pitchFamily="34" charset="0"/>
                <a:cs typeface="Calibri" panose="020F0502020204030204" pitchFamily="34" charset="0"/>
              </a:rPr>
              <a:t> </a:t>
            </a:r>
            <a:r>
              <a:rPr sz="1400" spc="-9" dirty="0">
                <a:solidFill>
                  <a:srgbClr val="FFFFFF"/>
                </a:solidFill>
                <a:latin typeface="Calibri" panose="020F0502020204030204" pitchFamily="34" charset="0"/>
                <a:ea typeface="Calibri" panose="020F0502020204030204" pitchFamily="34" charset="0"/>
                <a:cs typeface="Calibri" panose="020F0502020204030204" pitchFamily="34" charset="0"/>
              </a:rPr>
              <a:t>Derivatives</a:t>
            </a:r>
            <a:endParaRPr sz="1400" dirty="0">
              <a:latin typeface="Calibri" panose="020F0502020204030204" pitchFamily="34" charset="0"/>
              <a:ea typeface="Calibri" panose="020F0502020204030204" pitchFamily="34" charset="0"/>
              <a:cs typeface="Calibri" panose="020F0502020204030204" pitchFamily="34" charset="0"/>
            </a:endParaRPr>
          </a:p>
        </p:txBody>
      </p:sp>
      <p:sp>
        <p:nvSpPr>
          <p:cNvPr id="57" name="object 26">
            <a:extLst>
              <a:ext uri="{FF2B5EF4-FFF2-40B4-BE49-F238E27FC236}">
                <a16:creationId xmlns:a16="http://schemas.microsoft.com/office/drawing/2014/main" id="{F13EF9B8-1FAB-CD28-E003-92502169319C}"/>
              </a:ext>
            </a:extLst>
          </p:cNvPr>
          <p:cNvSpPr/>
          <p:nvPr/>
        </p:nvSpPr>
        <p:spPr>
          <a:xfrm>
            <a:off x="10668496" y="1583430"/>
            <a:ext cx="3279017" cy="3259808"/>
          </a:xfrm>
          <a:custGeom>
            <a:avLst/>
            <a:gdLst/>
            <a:ahLst/>
            <a:cxnLst/>
            <a:rect l="l" t="t" r="r" b="b"/>
            <a:pathLst>
              <a:path w="3604894" h="3957954">
                <a:moveTo>
                  <a:pt x="3926" y="3926"/>
                </a:moveTo>
                <a:lnTo>
                  <a:pt x="3926" y="3953983"/>
                </a:lnTo>
              </a:path>
              <a:path w="3604894" h="3957954">
                <a:moveTo>
                  <a:pt x="3600430" y="3926"/>
                </a:moveTo>
                <a:lnTo>
                  <a:pt x="3600430" y="3953983"/>
                </a:lnTo>
              </a:path>
              <a:path w="3604894" h="3957954">
                <a:moveTo>
                  <a:pt x="0" y="0"/>
                </a:moveTo>
                <a:lnTo>
                  <a:pt x="3604356" y="0"/>
                </a:lnTo>
              </a:path>
              <a:path w="3604894" h="3957954">
                <a:moveTo>
                  <a:pt x="0" y="3957910"/>
                </a:moveTo>
                <a:lnTo>
                  <a:pt x="3604356" y="3957910"/>
                </a:lnTo>
              </a:path>
            </a:pathLst>
          </a:custGeom>
          <a:ln w="7852">
            <a:solidFill>
              <a:srgbClr val="000000"/>
            </a:solidFill>
          </a:ln>
        </p:spPr>
        <p:txBody>
          <a:bodyPr wrap="square" lIns="0" tIns="0" rIns="0" bIns="0" rtlCol="0"/>
          <a:lstStyle/>
          <a:p>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58" name="object 27">
            <a:extLst>
              <a:ext uri="{FF2B5EF4-FFF2-40B4-BE49-F238E27FC236}">
                <a16:creationId xmlns:a16="http://schemas.microsoft.com/office/drawing/2014/main" id="{F3BD2067-8242-3449-2C5F-F478C7B4985E}"/>
              </a:ext>
            </a:extLst>
          </p:cNvPr>
          <p:cNvSpPr txBox="1"/>
          <p:nvPr/>
        </p:nvSpPr>
        <p:spPr>
          <a:xfrm>
            <a:off x="10672068" y="5005974"/>
            <a:ext cx="3272086" cy="276100"/>
          </a:xfrm>
          <a:prstGeom prst="rect">
            <a:avLst/>
          </a:prstGeom>
          <a:solidFill>
            <a:srgbClr val="292694"/>
          </a:solidFill>
        </p:spPr>
        <p:txBody>
          <a:bodyPr vert="horz" wrap="square" lIns="0" tIns="60070" rIns="0" bIns="0" rtlCol="0">
            <a:spAutoFit/>
          </a:bodyPr>
          <a:lstStyle/>
          <a:p>
            <a:pPr marL="56604">
              <a:spcBef>
                <a:spcPts val="473"/>
              </a:spcBef>
            </a:pPr>
            <a:r>
              <a:rPr sz="1400" spc="-64">
                <a:solidFill>
                  <a:srgbClr val="FFFFFF"/>
                </a:solidFill>
                <a:latin typeface="Calibri" panose="020F0502020204030204" pitchFamily="34" charset="0"/>
                <a:ea typeface="Calibri" panose="020F0502020204030204" pitchFamily="34" charset="0"/>
                <a:cs typeface="Calibri" panose="020F0502020204030204" pitchFamily="34" charset="0"/>
              </a:rPr>
              <a:t>Glycol</a:t>
            </a:r>
            <a:r>
              <a:rPr sz="1400" spc="-68">
                <a:solidFill>
                  <a:srgbClr val="FFFFFF"/>
                </a:solidFill>
                <a:latin typeface="Calibri" panose="020F0502020204030204" pitchFamily="34" charset="0"/>
                <a:ea typeface="Calibri" panose="020F0502020204030204" pitchFamily="34" charset="0"/>
                <a:cs typeface="Calibri" panose="020F0502020204030204" pitchFamily="34" charset="0"/>
              </a:rPr>
              <a:t> </a:t>
            </a:r>
            <a:r>
              <a:rPr sz="1400" spc="-64">
                <a:solidFill>
                  <a:srgbClr val="FFFFFF"/>
                </a:solidFill>
                <a:latin typeface="Calibri" panose="020F0502020204030204" pitchFamily="34" charset="0"/>
                <a:ea typeface="Calibri" panose="020F0502020204030204" pitchFamily="34" charset="0"/>
                <a:cs typeface="Calibri" panose="020F0502020204030204" pitchFamily="34" charset="0"/>
              </a:rPr>
              <a:t>Ether</a:t>
            </a:r>
            <a:r>
              <a:rPr sz="1400" spc="-73">
                <a:solidFill>
                  <a:srgbClr val="FFFFFF"/>
                </a:solidFill>
                <a:latin typeface="Calibri" panose="020F0502020204030204" pitchFamily="34" charset="0"/>
                <a:ea typeface="Calibri" panose="020F0502020204030204" pitchFamily="34" charset="0"/>
                <a:cs typeface="Calibri" panose="020F0502020204030204" pitchFamily="34" charset="0"/>
              </a:rPr>
              <a:t> </a:t>
            </a:r>
            <a:r>
              <a:rPr sz="1400" spc="-59">
                <a:solidFill>
                  <a:srgbClr val="FFFFFF"/>
                </a:solidFill>
                <a:latin typeface="Calibri" panose="020F0502020204030204" pitchFamily="34" charset="0"/>
                <a:ea typeface="Calibri" panose="020F0502020204030204" pitchFamily="34" charset="0"/>
                <a:cs typeface="Calibri" panose="020F0502020204030204" pitchFamily="34" charset="0"/>
              </a:rPr>
              <a:t>and</a:t>
            </a:r>
            <a:r>
              <a:rPr sz="1400" spc="-68">
                <a:solidFill>
                  <a:srgbClr val="FFFFFF"/>
                </a:solidFill>
                <a:latin typeface="Calibri" panose="020F0502020204030204" pitchFamily="34" charset="0"/>
                <a:ea typeface="Calibri" panose="020F0502020204030204" pitchFamily="34" charset="0"/>
                <a:cs typeface="Calibri" panose="020F0502020204030204" pitchFamily="34" charset="0"/>
              </a:rPr>
              <a:t> </a:t>
            </a:r>
            <a:r>
              <a:rPr sz="1400" spc="-9">
                <a:solidFill>
                  <a:srgbClr val="FFFFFF"/>
                </a:solidFill>
                <a:latin typeface="Calibri" panose="020F0502020204030204" pitchFamily="34" charset="0"/>
                <a:ea typeface="Calibri" panose="020F0502020204030204" pitchFamily="34" charset="0"/>
                <a:cs typeface="Calibri" panose="020F0502020204030204" pitchFamily="34" charset="0"/>
              </a:rPr>
              <a:t>Acetate</a:t>
            </a:r>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59" name="object 28">
            <a:extLst>
              <a:ext uri="{FF2B5EF4-FFF2-40B4-BE49-F238E27FC236}">
                <a16:creationId xmlns:a16="http://schemas.microsoft.com/office/drawing/2014/main" id="{3A612BF0-828B-D5D8-1E96-E8A6D93CF0BB}"/>
              </a:ext>
            </a:extLst>
          </p:cNvPr>
          <p:cNvSpPr/>
          <p:nvPr/>
        </p:nvSpPr>
        <p:spPr>
          <a:xfrm>
            <a:off x="10668496" y="5006006"/>
            <a:ext cx="3279017" cy="2617904"/>
          </a:xfrm>
          <a:custGeom>
            <a:avLst/>
            <a:gdLst/>
            <a:ahLst/>
            <a:cxnLst/>
            <a:rect l="l" t="t" r="r" b="b"/>
            <a:pathLst>
              <a:path w="3604894" h="3298825">
                <a:moveTo>
                  <a:pt x="3926" y="3926"/>
                </a:moveTo>
                <a:lnTo>
                  <a:pt x="3926" y="3294332"/>
                </a:lnTo>
              </a:path>
              <a:path w="3604894" h="3298825">
                <a:moveTo>
                  <a:pt x="3600430" y="3926"/>
                </a:moveTo>
                <a:lnTo>
                  <a:pt x="3600430" y="3294332"/>
                </a:lnTo>
              </a:path>
              <a:path w="3604894" h="3298825">
                <a:moveTo>
                  <a:pt x="0" y="0"/>
                </a:moveTo>
                <a:lnTo>
                  <a:pt x="3604356" y="0"/>
                </a:lnTo>
              </a:path>
              <a:path w="3604894" h="3298825">
                <a:moveTo>
                  <a:pt x="0" y="3298258"/>
                </a:moveTo>
                <a:lnTo>
                  <a:pt x="3604356" y="3298258"/>
                </a:lnTo>
              </a:path>
            </a:pathLst>
          </a:custGeom>
          <a:ln w="7852">
            <a:solidFill>
              <a:srgbClr val="000000"/>
            </a:solidFill>
          </a:ln>
        </p:spPr>
        <p:txBody>
          <a:bodyPr wrap="square" lIns="0" tIns="0" rIns="0" bIns="0" rtlCol="0"/>
          <a:lstStyle/>
          <a:p>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60" name="object 29">
            <a:extLst>
              <a:ext uri="{FF2B5EF4-FFF2-40B4-BE49-F238E27FC236}">
                <a16:creationId xmlns:a16="http://schemas.microsoft.com/office/drawing/2014/main" id="{86ACC2E0-22A4-FC58-6555-0CB525DE63B0}"/>
              </a:ext>
            </a:extLst>
          </p:cNvPr>
          <p:cNvSpPr txBox="1"/>
          <p:nvPr/>
        </p:nvSpPr>
        <p:spPr>
          <a:xfrm>
            <a:off x="14096617" y="1583391"/>
            <a:ext cx="3268899" cy="276100"/>
          </a:xfrm>
          <a:prstGeom prst="rect">
            <a:avLst/>
          </a:prstGeom>
          <a:solidFill>
            <a:srgbClr val="292694"/>
          </a:solidFill>
        </p:spPr>
        <p:txBody>
          <a:bodyPr vert="horz" wrap="square" lIns="0" tIns="60070" rIns="0" bIns="0" rtlCol="0">
            <a:spAutoFit/>
          </a:bodyPr>
          <a:lstStyle/>
          <a:p>
            <a:pPr marL="56604">
              <a:spcBef>
                <a:spcPts val="473"/>
              </a:spcBef>
            </a:pPr>
            <a:r>
              <a:rPr sz="1400" spc="-77">
                <a:solidFill>
                  <a:srgbClr val="FFFFFF"/>
                </a:solidFill>
                <a:latin typeface="Calibri" panose="020F0502020204030204" pitchFamily="34" charset="0"/>
                <a:ea typeface="Calibri" panose="020F0502020204030204" pitchFamily="34" charset="0"/>
                <a:cs typeface="Calibri" panose="020F0502020204030204" pitchFamily="34" charset="0"/>
              </a:rPr>
              <a:t>Benz</a:t>
            </a:r>
            <a:r>
              <a:rPr sz="1400" spc="-86">
                <a:solidFill>
                  <a:srgbClr val="FFFFFF"/>
                </a:solidFill>
                <a:latin typeface="Calibri" panose="020F0502020204030204" pitchFamily="34" charset="0"/>
                <a:ea typeface="Calibri" panose="020F0502020204030204" pitchFamily="34" charset="0"/>
                <a:cs typeface="Calibri" panose="020F0502020204030204" pitchFamily="34" charset="0"/>
              </a:rPr>
              <a:t> </a:t>
            </a:r>
            <a:r>
              <a:rPr sz="1400" spc="-9">
                <a:solidFill>
                  <a:srgbClr val="FFFFFF"/>
                </a:solidFill>
                <a:latin typeface="Calibri" panose="020F0502020204030204" pitchFamily="34" charset="0"/>
                <a:ea typeface="Calibri" panose="020F0502020204030204" pitchFamily="34" charset="0"/>
                <a:cs typeface="Calibri" panose="020F0502020204030204" pitchFamily="34" charset="0"/>
              </a:rPr>
              <a:t>Products</a:t>
            </a:r>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61" name="object 30">
            <a:extLst>
              <a:ext uri="{FF2B5EF4-FFF2-40B4-BE49-F238E27FC236}">
                <a16:creationId xmlns:a16="http://schemas.microsoft.com/office/drawing/2014/main" id="{61657E9E-C512-C96A-287E-E5C6E7999580}"/>
              </a:ext>
            </a:extLst>
          </p:cNvPr>
          <p:cNvSpPr/>
          <p:nvPr/>
        </p:nvSpPr>
        <p:spPr>
          <a:xfrm>
            <a:off x="14093047" y="1583429"/>
            <a:ext cx="3279017" cy="5721242"/>
          </a:xfrm>
          <a:custGeom>
            <a:avLst/>
            <a:gdLst/>
            <a:ahLst/>
            <a:cxnLst/>
            <a:rect l="l" t="t" r="r" b="b"/>
            <a:pathLst>
              <a:path w="3498215" h="6963409">
                <a:moveTo>
                  <a:pt x="3926" y="3926"/>
                </a:moveTo>
                <a:lnTo>
                  <a:pt x="3926" y="6958926"/>
                </a:lnTo>
              </a:path>
              <a:path w="3498215" h="6963409">
                <a:moveTo>
                  <a:pt x="3494166" y="3926"/>
                </a:moveTo>
                <a:lnTo>
                  <a:pt x="3494166" y="6958926"/>
                </a:lnTo>
              </a:path>
              <a:path w="3498215" h="6963409">
                <a:moveTo>
                  <a:pt x="0" y="0"/>
                </a:moveTo>
                <a:lnTo>
                  <a:pt x="3498093" y="0"/>
                </a:lnTo>
              </a:path>
              <a:path w="3498215" h="6963409">
                <a:moveTo>
                  <a:pt x="0" y="6962852"/>
                </a:moveTo>
                <a:lnTo>
                  <a:pt x="3498093" y="6962852"/>
                </a:lnTo>
              </a:path>
            </a:pathLst>
          </a:custGeom>
          <a:ln w="7853">
            <a:solidFill>
              <a:srgbClr val="000000"/>
            </a:solidFill>
          </a:ln>
        </p:spPr>
        <p:txBody>
          <a:bodyPr wrap="square" lIns="0" tIns="0" rIns="0" bIns="0" rtlCol="0"/>
          <a:lstStyle/>
          <a:p>
            <a:endParaRPr sz="1400">
              <a:latin typeface="Calibri" panose="020F0502020204030204" pitchFamily="34" charset="0"/>
              <a:ea typeface="Calibri" panose="020F0502020204030204" pitchFamily="34" charset="0"/>
              <a:cs typeface="Calibri" panose="020F0502020204030204" pitchFamily="34" charset="0"/>
            </a:endParaRPr>
          </a:p>
        </p:txBody>
      </p:sp>
      <p:sp>
        <p:nvSpPr>
          <p:cNvPr id="62" name="object 31">
            <a:extLst>
              <a:ext uri="{FF2B5EF4-FFF2-40B4-BE49-F238E27FC236}">
                <a16:creationId xmlns:a16="http://schemas.microsoft.com/office/drawing/2014/main" id="{AC9F9570-D7C4-567C-60F5-EC2FFC17B24D}"/>
              </a:ext>
            </a:extLst>
          </p:cNvPr>
          <p:cNvSpPr txBox="1"/>
          <p:nvPr/>
        </p:nvSpPr>
        <p:spPr>
          <a:xfrm>
            <a:off x="14115335" y="1939074"/>
            <a:ext cx="3823819" cy="4271805"/>
          </a:xfrm>
          <a:prstGeom prst="rect">
            <a:avLst/>
          </a:prstGeom>
        </p:spPr>
        <p:txBody>
          <a:bodyPr vert="horz" wrap="square" lIns="0" tIns="11552" rIns="0" bIns="0" rtlCol="0">
            <a:spAutoFit/>
          </a:bodyPr>
          <a:lstStyle/>
          <a:p>
            <a:pPr marL="53138">
              <a:spcBef>
                <a:spcPts val="91"/>
              </a:spcBef>
            </a:pPr>
            <a:r>
              <a:rPr sz="1400" dirty="0">
                <a:latin typeface="Calibri" panose="020F0502020204030204" pitchFamily="34" charset="0"/>
                <a:ea typeface="Calibri" panose="020F0502020204030204" pitchFamily="34" charset="0"/>
                <a:cs typeface="Calibri" panose="020F0502020204030204" pitchFamily="34" charset="0"/>
              </a:rPr>
              <a:t>Aldehyde</a:t>
            </a:r>
            <a:r>
              <a:rPr sz="1400" spc="164"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C16</a:t>
            </a:r>
            <a:r>
              <a:rPr sz="1400" spc="164"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(Strawberry</a:t>
            </a:r>
            <a:r>
              <a:rPr sz="1400" spc="164"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Aldehyde)</a:t>
            </a:r>
            <a:r>
              <a:rPr lang="en-GB" sz="1400" dirty="0">
                <a:latin typeface="Calibri" panose="020F0502020204030204" pitchFamily="34" charset="0"/>
                <a:ea typeface="Calibri" panose="020F0502020204030204" pitchFamily="34" charset="0"/>
                <a:cs typeface="Calibri" panose="020F0502020204030204" pitchFamily="34" charset="0"/>
              </a:rPr>
              <a:t> </a:t>
            </a:r>
            <a:r>
              <a:rPr sz="1400" spc="32" dirty="0">
                <a:latin typeface="Calibri" panose="020F0502020204030204" pitchFamily="34" charset="0"/>
                <a:ea typeface="Calibri" panose="020F0502020204030204" pitchFamily="34" charset="0"/>
                <a:cs typeface="Calibri" panose="020F0502020204030204" pitchFamily="34" charset="0"/>
              </a:rPr>
              <a:t>Benzaldehyde</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1113605">
              <a:spcBef>
                <a:spcPts val="173"/>
              </a:spcBef>
            </a:pPr>
            <a:r>
              <a:rPr sz="1400" dirty="0">
                <a:latin typeface="Calibri" panose="020F0502020204030204" pitchFamily="34" charset="0"/>
                <a:ea typeface="Calibri" panose="020F0502020204030204" pitchFamily="34" charset="0"/>
                <a:cs typeface="Calibri" panose="020F0502020204030204" pitchFamily="34" charset="0"/>
              </a:rPr>
              <a:t>Benzoic</a:t>
            </a:r>
            <a:r>
              <a:rPr sz="1400" spc="86"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Acid</a:t>
            </a:r>
            <a:r>
              <a:rPr sz="1400" spc="86"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(Tech</a:t>
            </a:r>
            <a:r>
              <a:rPr sz="1400" spc="86"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Grade</a:t>
            </a:r>
            <a:r>
              <a:rPr sz="1400" spc="91"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99%) </a:t>
            </a:r>
            <a:endParaRPr lang="en-GB" sz="1400" spc="-18" dirty="0">
              <a:latin typeface="Calibri" panose="020F0502020204030204" pitchFamily="34" charset="0"/>
              <a:ea typeface="Calibri" panose="020F0502020204030204" pitchFamily="34" charset="0"/>
              <a:cs typeface="Calibri" panose="020F0502020204030204" pitchFamily="34" charset="0"/>
            </a:endParaRPr>
          </a:p>
          <a:p>
            <a:pPr marL="53138" marR="1113605">
              <a:spcBef>
                <a:spcPts val="173"/>
              </a:spcBef>
            </a:pPr>
            <a:r>
              <a:rPr sz="1400" dirty="0">
                <a:latin typeface="Calibri" panose="020F0502020204030204" pitchFamily="34" charset="0"/>
                <a:ea typeface="Calibri" panose="020F0502020204030204" pitchFamily="34" charset="0"/>
                <a:cs typeface="Calibri" panose="020F0502020204030204" pitchFamily="34" charset="0"/>
              </a:rPr>
              <a:t>Benzyl</a:t>
            </a:r>
            <a:r>
              <a:rPr sz="1400" spc="182" dirty="0">
                <a:latin typeface="Calibri" panose="020F0502020204030204" pitchFamily="34" charset="0"/>
                <a:ea typeface="Calibri" panose="020F0502020204030204" pitchFamily="34" charset="0"/>
                <a:cs typeface="Calibri" panose="020F0502020204030204" pitchFamily="34" charset="0"/>
              </a:rPr>
              <a:t> </a:t>
            </a:r>
            <a:r>
              <a:rPr sz="1400" spc="41" dirty="0">
                <a:latin typeface="Calibri" panose="020F0502020204030204" pitchFamily="34" charset="0"/>
                <a:ea typeface="Calibri" panose="020F0502020204030204" pitchFamily="34" charset="0"/>
                <a:cs typeface="Calibri" panose="020F0502020204030204" pitchFamily="34" charset="0"/>
              </a:rPr>
              <a:t>Acetate</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436085">
              <a:spcBef>
                <a:spcPts val="127"/>
              </a:spcBef>
            </a:pPr>
            <a:r>
              <a:rPr sz="1400" dirty="0">
                <a:latin typeface="Calibri" panose="020F0502020204030204" pitchFamily="34" charset="0"/>
                <a:ea typeface="Calibri" panose="020F0502020204030204" pitchFamily="34" charset="0"/>
                <a:cs typeface="Calibri" panose="020F0502020204030204" pitchFamily="34" charset="0"/>
              </a:rPr>
              <a:t>Benzyl</a:t>
            </a:r>
            <a:r>
              <a:rPr sz="1400" spc="68" dirty="0">
                <a:latin typeface="Calibri" panose="020F0502020204030204" pitchFamily="34" charset="0"/>
                <a:ea typeface="Calibri" panose="020F0502020204030204" pitchFamily="34" charset="0"/>
                <a:cs typeface="Calibri" panose="020F0502020204030204" pitchFamily="34" charset="0"/>
              </a:rPr>
              <a:t> </a:t>
            </a:r>
            <a:r>
              <a:rPr sz="1400" spc="59" dirty="0">
                <a:latin typeface="Calibri" panose="020F0502020204030204" pitchFamily="34" charset="0"/>
                <a:ea typeface="Calibri" panose="020F0502020204030204" pitchFamily="34" charset="0"/>
                <a:cs typeface="Calibri" panose="020F0502020204030204" pitchFamily="34" charset="0"/>
              </a:rPr>
              <a:t>Alcohol</a:t>
            </a:r>
            <a:r>
              <a:rPr sz="1400" spc="73"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(Food</a:t>
            </a:r>
            <a:r>
              <a:rPr sz="1400" spc="68"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Grade</a:t>
            </a:r>
            <a:r>
              <a:rPr sz="1400" spc="73" dirty="0">
                <a:latin typeface="Calibri" panose="020F0502020204030204" pitchFamily="34" charset="0"/>
                <a:ea typeface="Calibri" panose="020F0502020204030204" pitchFamily="34" charset="0"/>
                <a:cs typeface="Calibri" panose="020F0502020204030204" pitchFamily="34" charset="0"/>
              </a:rPr>
              <a:t> </a:t>
            </a:r>
            <a:r>
              <a:rPr sz="1400" spc="109" dirty="0">
                <a:latin typeface="Calibri" panose="020F0502020204030204" pitchFamily="34" charset="0"/>
                <a:ea typeface="Calibri" panose="020F0502020204030204" pitchFamily="34" charset="0"/>
                <a:cs typeface="Calibri" panose="020F0502020204030204" pitchFamily="34" charset="0"/>
              </a:rPr>
              <a:t>/</a:t>
            </a:r>
            <a:r>
              <a:rPr sz="1400" spc="73"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Tech</a:t>
            </a:r>
            <a:r>
              <a:rPr sz="1400" spc="68"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Grade) </a:t>
            </a:r>
            <a:endParaRPr lang="en-GB" sz="1400" spc="-9" dirty="0">
              <a:latin typeface="Calibri" panose="020F0502020204030204" pitchFamily="34" charset="0"/>
              <a:ea typeface="Calibri" panose="020F0502020204030204" pitchFamily="34" charset="0"/>
              <a:cs typeface="Calibri" panose="020F0502020204030204" pitchFamily="34" charset="0"/>
            </a:endParaRPr>
          </a:p>
          <a:p>
            <a:pPr marL="53138" marR="436085">
              <a:spcBef>
                <a:spcPts val="127"/>
              </a:spcBef>
            </a:pPr>
            <a:r>
              <a:rPr sz="1400" dirty="0">
                <a:latin typeface="Calibri" panose="020F0502020204030204" pitchFamily="34" charset="0"/>
                <a:ea typeface="Calibri" panose="020F0502020204030204" pitchFamily="34" charset="0"/>
                <a:cs typeface="Calibri" panose="020F0502020204030204" pitchFamily="34" charset="0"/>
              </a:rPr>
              <a:t>Benzyl</a:t>
            </a:r>
            <a:r>
              <a:rPr sz="1400" spc="182"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Benzoate</a:t>
            </a:r>
            <a:endParaRPr lang="en-GB" sz="1400" spc="-9" dirty="0">
              <a:latin typeface="Calibri" panose="020F0502020204030204" pitchFamily="34" charset="0"/>
              <a:ea typeface="Calibri" panose="020F0502020204030204" pitchFamily="34" charset="0"/>
              <a:cs typeface="Calibri" panose="020F0502020204030204" pitchFamily="34" charset="0"/>
            </a:endParaRPr>
          </a:p>
          <a:p>
            <a:pPr marL="53138" marR="436085">
              <a:spcBef>
                <a:spcPts val="127"/>
              </a:spcBef>
            </a:pPr>
            <a:r>
              <a:rPr sz="1400" dirty="0">
                <a:latin typeface="Calibri" panose="020F0502020204030204" pitchFamily="34" charset="0"/>
                <a:ea typeface="Calibri" panose="020F0502020204030204" pitchFamily="34" charset="0"/>
                <a:cs typeface="Calibri" panose="020F0502020204030204" pitchFamily="34" charset="0"/>
              </a:rPr>
              <a:t>Benzyl</a:t>
            </a:r>
            <a:r>
              <a:rPr sz="1400" spc="182" dirty="0">
                <a:latin typeface="Calibri" panose="020F0502020204030204" pitchFamily="34" charset="0"/>
                <a:ea typeface="Calibri" panose="020F0502020204030204" pitchFamily="34" charset="0"/>
                <a:cs typeface="Calibri" panose="020F0502020204030204" pitchFamily="34" charset="0"/>
              </a:rPr>
              <a:t> </a:t>
            </a:r>
            <a:r>
              <a:rPr sz="1400" spc="32" dirty="0">
                <a:latin typeface="Calibri" panose="020F0502020204030204" pitchFamily="34" charset="0"/>
                <a:ea typeface="Calibri" panose="020F0502020204030204" pitchFamily="34" charset="0"/>
                <a:cs typeface="Calibri" panose="020F0502020204030204" pitchFamily="34" charset="0"/>
              </a:rPr>
              <a:t>Salicylate</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1368903"/>
            <a:r>
              <a:rPr sz="1400" spc="45" dirty="0">
                <a:latin typeface="Calibri" panose="020F0502020204030204" pitchFamily="34" charset="0"/>
                <a:ea typeface="Calibri" panose="020F0502020204030204" pitchFamily="34" charset="0"/>
                <a:cs typeface="Calibri" panose="020F0502020204030204" pitchFamily="34" charset="0"/>
              </a:rPr>
              <a:t>Cinnamic</a:t>
            </a:r>
            <a:r>
              <a:rPr sz="1400" spc="-36"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Alcohol</a:t>
            </a:r>
            <a:endParaRPr lang="en-GB" sz="1400" spc="50" dirty="0">
              <a:latin typeface="Calibri" panose="020F0502020204030204" pitchFamily="34" charset="0"/>
              <a:ea typeface="Calibri" panose="020F0502020204030204" pitchFamily="34" charset="0"/>
              <a:cs typeface="Calibri" panose="020F0502020204030204" pitchFamily="34" charset="0"/>
            </a:endParaRPr>
          </a:p>
          <a:p>
            <a:pPr marL="53138" marR="1368903"/>
            <a:r>
              <a:rPr sz="1400" spc="45" dirty="0">
                <a:latin typeface="Calibri" panose="020F0502020204030204" pitchFamily="34" charset="0"/>
                <a:ea typeface="Calibri" panose="020F0502020204030204" pitchFamily="34" charset="0"/>
                <a:cs typeface="Calibri" panose="020F0502020204030204" pitchFamily="34" charset="0"/>
              </a:rPr>
              <a:t>Cinnamic</a:t>
            </a:r>
            <a:r>
              <a:rPr sz="1400" spc="-36" dirty="0">
                <a:latin typeface="Calibri" panose="020F0502020204030204" pitchFamily="34" charset="0"/>
                <a:ea typeface="Calibri" panose="020F0502020204030204" pitchFamily="34" charset="0"/>
                <a:cs typeface="Calibri" panose="020F0502020204030204" pitchFamily="34" charset="0"/>
              </a:rPr>
              <a:t> </a:t>
            </a:r>
            <a:r>
              <a:rPr sz="1400" spc="41" dirty="0">
                <a:latin typeface="Calibri" panose="020F0502020204030204" pitchFamily="34" charset="0"/>
                <a:ea typeface="Calibri" panose="020F0502020204030204" pitchFamily="34" charset="0"/>
                <a:cs typeface="Calibri" panose="020F0502020204030204" pitchFamily="34" charset="0"/>
              </a:rPr>
              <a:t>Aldehyde </a:t>
            </a:r>
            <a:endParaRPr lang="en-GB" sz="1400" spc="41" dirty="0">
              <a:latin typeface="Calibri" panose="020F0502020204030204" pitchFamily="34" charset="0"/>
              <a:ea typeface="Calibri" panose="020F0502020204030204" pitchFamily="34" charset="0"/>
              <a:cs typeface="Calibri" panose="020F0502020204030204" pitchFamily="34" charset="0"/>
            </a:endParaRPr>
          </a:p>
          <a:p>
            <a:pPr marL="53138" marR="1368903"/>
            <a:r>
              <a:rPr sz="1400" spc="9" dirty="0">
                <a:latin typeface="Calibri" panose="020F0502020204030204" pitchFamily="34" charset="0"/>
                <a:ea typeface="Calibri" panose="020F0502020204030204" pitchFamily="34" charset="0"/>
                <a:cs typeface="Calibri" panose="020F0502020204030204" pitchFamily="34" charset="0"/>
              </a:rPr>
              <a:t>Phenoxy</a:t>
            </a:r>
            <a:r>
              <a:rPr sz="1400" spc="50" dirty="0">
                <a:latin typeface="Calibri" panose="020F0502020204030204" pitchFamily="34" charset="0"/>
                <a:ea typeface="Calibri" panose="020F0502020204030204" pitchFamily="34" charset="0"/>
                <a:cs typeface="Calibri" panose="020F0502020204030204" pitchFamily="34" charset="0"/>
              </a:rPr>
              <a:t> </a:t>
            </a:r>
            <a:r>
              <a:rPr sz="1400" spc="55" dirty="0">
                <a:latin typeface="Calibri" panose="020F0502020204030204" pitchFamily="34" charset="0"/>
                <a:ea typeface="Calibri" panose="020F0502020204030204" pitchFamily="34" charset="0"/>
                <a:cs typeface="Calibri" panose="020F0502020204030204" pitchFamily="34" charset="0"/>
              </a:rPr>
              <a:t>Ethyl</a:t>
            </a:r>
            <a:r>
              <a:rPr sz="1400" spc="50"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Iso</a:t>
            </a:r>
            <a:r>
              <a:rPr sz="1400" spc="55"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Butyrate </a:t>
            </a:r>
            <a:r>
              <a:rPr sz="1400" spc="45" dirty="0">
                <a:latin typeface="Calibri" panose="020F0502020204030204" pitchFamily="34" charset="0"/>
                <a:ea typeface="Calibri" panose="020F0502020204030204" pitchFamily="34" charset="0"/>
                <a:cs typeface="Calibri" panose="020F0502020204030204" pitchFamily="34" charset="0"/>
              </a:rPr>
              <a:t>Phenyl</a:t>
            </a:r>
            <a:r>
              <a:rPr sz="1400" spc="-23" dirty="0">
                <a:latin typeface="Calibri" panose="020F0502020204030204" pitchFamily="34" charset="0"/>
                <a:ea typeface="Calibri" panose="020F0502020204030204" pitchFamily="34" charset="0"/>
                <a:cs typeface="Calibri" panose="020F0502020204030204" pitchFamily="34" charset="0"/>
              </a:rPr>
              <a:t> </a:t>
            </a:r>
            <a:r>
              <a:rPr sz="1400" spc="55" dirty="0">
                <a:latin typeface="Calibri" panose="020F0502020204030204" pitchFamily="34" charset="0"/>
                <a:ea typeface="Calibri" panose="020F0502020204030204" pitchFamily="34" charset="0"/>
                <a:cs typeface="Calibri" panose="020F0502020204030204" pitchFamily="34" charset="0"/>
              </a:rPr>
              <a:t>Ethyl</a:t>
            </a:r>
            <a:r>
              <a:rPr sz="1400" spc="-23" dirty="0">
                <a:latin typeface="Calibri" panose="020F0502020204030204" pitchFamily="34" charset="0"/>
                <a:ea typeface="Calibri" panose="020F0502020204030204" pitchFamily="34" charset="0"/>
                <a:cs typeface="Calibri" panose="020F0502020204030204" pitchFamily="34" charset="0"/>
              </a:rPr>
              <a:t> </a:t>
            </a:r>
            <a:r>
              <a:rPr sz="1400" spc="41" dirty="0">
                <a:latin typeface="Calibri" panose="020F0502020204030204" pitchFamily="34" charset="0"/>
                <a:ea typeface="Calibri" panose="020F0502020204030204" pitchFamily="34" charset="0"/>
                <a:cs typeface="Calibri" panose="020F0502020204030204" pitchFamily="34" charset="0"/>
              </a:rPr>
              <a:t>Acetate </a:t>
            </a:r>
            <a:endParaRPr lang="en-GB" sz="1400" spc="41" dirty="0">
              <a:latin typeface="Calibri" panose="020F0502020204030204" pitchFamily="34" charset="0"/>
              <a:ea typeface="Calibri" panose="020F0502020204030204" pitchFamily="34" charset="0"/>
              <a:cs typeface="Calibri" panose="020F0502020204030204" pitchFamily="34" charset="0"/>
            </a:endParaRPr>
          </a:p>
          <a:p>
            <a:pPr marL="53138" marR="1368903"/>
            <a:r>
              <a:rPr sz="1400" spc="45" dirty="0">
                <a:latin typeface="Calibri" panose="020F0502020204030204" pitchFamily="34" charset="0"/>
                <a:ea typeface="Calibri" panose="020F0502020204030204" pitchFamily="34" charset="0"/>
                <a:cs typeface="Calibri" panose="020F0502020204030204" pitchFamily="34" charset="0"/>
              </a:rPr>
              <a:t>Phenyl</a:t>
            </a:r>
            <a:r>
              <a:rPr sz="1400" spc="-23" dirty="0">
                <a:latin typeface="Calibri" panose="020F0502020204030204" pitchFamily="34" charset="0"/>
                <a:ea typeface="Calibri" panose="020F0502020204030204" pitchFamily="34" charset="0"/>
                <a:cs typeface="Calibri" panose="020F0502020204030204" pitchFamily="34" charset="0"/>
              </a:rPr>
              <a:t> </a:t>
            </a:r>
            <a:r>
              <a:rPr sz="1400" spc="55" dirty="0">
                <a:latin typeface="Calibri" panose="020F0502020204030204" pitchFamily="34" charset="0"/>
                <a:ea typeface="Calibri" panose="020F0502020204030204" pitchFamily="34" charset="0"/>
                <a:cs typeface="Calibri" panose="020F0502020204030204" pitchFamily="34" charset="0"/>
              </a:rPr>
              <a:t>Ethyl</a:t>
            </a:r>
            <a:r>
              <a:rPr sz="1400" spc="-23"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Alcohol </a:t>
            </a:r>
            <a:endParaRPr lang="en-GB" sz="1400" spc="50" dirty="0">
              <a:latin typeface="Calibri" panose="020F0502020204030204" pitchFamily="34" charset="0"/>
              <a:ea typeface="Calibri" panose="020F0502020204030204" pitchFamily="34" charset="0"/>
              <a:cs typeface="Calibri" panose="020F0502020204030204" pitchFamily="34" charset="0"/>
            </a:endParaRPr>
          </a:p>
          <a:p>
            <a:pPr marL="53138" marR="1368903"/>
            <a:r>
              <a:rPr sz="1400" spc="45" dirty="0">
                <a:latin typeface="Calibri" panose="020F0502020204030204" pitchFamily="34" charset="0"/>
                <a:ea typeface="Calibri" panose="020F0502020204030204" pitchFamily="34" charset="0"/>
                <a:cs typeface="Calibri" panose="020F0502020204030204" pitchFamily="34" charset="0"/>
              </a:rPr>
              <a:t>Phenyl</a:t>
            </a:r>
            <a:r>
              <a:rPr sz="1400" spc="-27" dirty="0">
                <a:latin typeface="Calibri" panose="020F0502020204030204" pitchFamily="34" charset="0"/>
                <a:ea typeface="Calibri" panose="020F0502020204030204" pitchFamily="34" charset="0"/>
                <a:cs typeface="Calibri" panose="020F0502020204030204" pitchFamily="34" charset="0"/>
              </a:rPr>
              <a:t> </a:t>
            </a:r>
            <a:r>
              <a:rPr sz="1400" spc="55" dirty="0">
                <a:latin typeface="Calibri" panose="020F0502020204030204" pitchFamily="34" charset="0"/>
                <a:ea typeface="Calibri" panose="020F0502020204030204" pitchFamily="34" charset="0"/>
                <a:cs typeface="Calibri" panose="020F0502020204030204" pitchFamily="34" charset="0"/>
              </a:rPr>
              <a:t>Ethyl</a:t>
            </a:r>
            <a:r>
              <a:rPr sz="1400" spc="-27" dirty="0">
                <a:latin typeface="Calibri" panose="020F0502020204030204" pitchFamily="34" charset="0"/>
                <a:ea typeface="Calibri" panose="020F0502020204030204" pitchFamily="34" charset="0"/>
                <a:cs typeface="Calibri" panose="020F0502020204030204" pitchFamily="34" charset="0"/>
              </a:rPr>
              <a:t> </a:t>
            </a:r>
            <a:r>
              <a:rPr sz="1400" spc="73" dirty="0">
                <a:latin typeface="Calibri" panose="020F0502020204030204" pitchFamily="34" charset="0"/>
                <a:ea typeface="Calibri" panose="020F0502020204030204" pitchFamily="34" charset="0"/>
                <a:cs typeface="Calibri" panose="020F0502020204030204" pitchFamily="34" charset="0"/>
              </a:rPr>
              <a:t>Methyl</a:t>
            </a:r>
            <a:r>
              <a:rPr sz="1400" spc="-27" dirty="0">
                <a:latin typeface="Calibri" panose="020F0502020204030204" pitchFamily="34" charset="0"/>
                <a:ea typeface="Calibri" panose="020F0502020204030204" pitchFamily="34" charset="0"/>
                <a:cs typeface="Calibri" panose="020F0502020204030204" pitchFamily="34" charset="0"/>
              </a:rPr>
              <a:t> </a:t>
            </a:r>
            <a:r>
              <a:rPr sz="1400" spc="27" dirty="0">
                <a:latin typeface="Calibri" panose="020F0502020204030204" pitchFamily="34" charset="0"/>
                <a:ea typeface="Calibri" panose="020F0502020204030204" pitchFamily="34" charset="0"/>
                <a:cs typeface="Calibri" panose="020F0502020204030204" pitchFamily="34" charset="0"/>
              </a:rPr>
              <a:t>Ether </a:t>
            </a:r>
            <a:r>
              <a:rPr sz="1400" spc="45" dirty="0">
                <a:latin typeface="Calibri" panose="020F0502020204030204" pitchFamily="34" charset="0"/>
                <a:ea typeface="Calibri" panose="020F0502020204030204" pitchFamily="34" charset="0"/>
                <a:cs typeface="Calibri" panose="020F0502020204030204" pitchFamily="34" charset="0"/>
              </a:rPr>
              <a:t>Sodium</a:t>
            </a:r>
            <a:r>
              <a:rPr sz="1400" spc="-18"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Benzoate</a:t>
            </a:r>
            <a:endParaRPr lang="en-GB" sz="1400" spc="-9" dirty="0">
              <a:latin typeface="Calibri" panose="020F0502020204030204" pitchFamily="34" charset="0"/>
              <a:ea typeface="Calibri" panose="020F0502020204030204" pitchFamily="34" charset="0"/>
              <a:cs typeface="Calibri" panose="020F0502020204030204" pitchFamily="34" charset="0"/>
            </a:endParaRPr>
          </a:p>
          <a:p>
            <a:pPr marL="53138" marR="1368903"/>
            <a:r>
              <a:rPr sz="1400" spc="55" dirty="0" err="1">
                <a:latin typeface="Calibri" panose="020F0502020204030204" pitchFamily="34" charset="0"/>
                <a:ea typeface="Calibri" panose="020F0502020204030204" pitchFamily="34" charset="0"/>
                <a:cs typeface="Calibri" panose="020F0502020204030204" pitchFamily="34" charset="0"/>
              </a:rPr>
              <a:t>Styrallyl</a:t>
            </a:r>
            <a:r>
              <a:rPr sz="1400" dirty="0">
                <a:latin typeface="Calibri" panose="020F0502020204030204" pitchFamily="34" charset="0"/>
                <a:ea typeface="Calibri" panose="020F0502020204030204" pitchFamily="34" charset="0"/>
                <a:cs typeface="Calibri" panose="020F0502020204030204" pitchFamily="34" charset="0"/>
              </a:rPr>
              <a:t> </a:t>
            </a:r>
            <a:r>
              <a:rPr sz="1400" spc="41" dirty="0">
                <a:latin typeface="Calibri" panose="020F0502020204030204" pitchFamily="34" charset="0"/>
                <a:ea typeface="Calibri" panose="020F0502020204030204" pitchFamily="34" charset="0"/>
                <a:cs typeface="Calibri" panose="020F0502020204030204" pitchFamily="34" charset="0"/>
              </a:rPr>
              <a:t>Acetate</a:t>
            </a:r>
            <a:endParaRPr lang="en-GB" sz="1400" spc="41" dirty="0">
              <a:latin typeface="Calibri" panose="020F0502020204030204" pitchFamily="34" charset="0"/>
              <a:ea typeface="Calibri" panose="020F0502020204030204" pitchFamily="34" charset="0"/>
              <a:cs typeface="Calibri" panose="020F0502020204030204" pitchFamily="34" charset="0"/>
            </a:endParaRPr>
          </a:p>
          <a:p>
            <a:pPr marL="53138" marR="1368903"/>
            <a:r>
              <a:rPr sz="1400" spc="9" dirty="0">
                <a:latin typeface="Calibri" panose="020F0502020204030204" pitchFamily="34" charset="0"/>
                <a:ea typeface="Calibri" panose="020F0502020204030204" pitchFamily="34" charset="0"/>
                <a:cs typeface="Calibri" panose="020F0502020204030204" pitchFamily="34" charset="0"/>
              </a:rPr>
              <a:t>Epoxy</a:t>
            </a:r>
            <a:r>
              <a:rPr sz="1400" spc="127"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Reactive</a:t>
            </a:r>
            <a:r>
              <a:rPr sz="1400" spc="127" dirty="0">
                <a:latin typeface="Calibri" panose="020F0502020204030204" pitchFamily="34" charset="0"/>
                <a:ea typeface="Calibri" panose="020F0502020204030204" pitchFamily="34" charset="0"/>
                <a:cs typeface="Calibri" panose="020F0502020204030204" pitchFamily="34" charset="0"/>
              </a:rPr>
              <a:t> </a:t>
            </a:r>
            <a:r>
              <a:rPr sz="1400" spc="45" dirty="0">
                <a:latin typeface="Calibri" panose="020F0502020204030204" pitchFamily="34" charset="0"/>
                <a:ea typeface="Calibri" panose="020F0502020204030204" pitchFamily="34" charset="0"/>
                <a:cs typeface="Calibri" panose="020F0502020204030204" pitchFamily="34" charset="0"/>
              </a:rPr>
              <a:t>Diluents</a:t>
            </a:r>
            <a:endParaRPr sz="1400" dirty="0">
              <a:latin typeface="Calibri" panose="020F0502020204030204" pitchFamily="34" charset="0"/>
              <a:ea typeface="Calibri" panose="020F0502020204030204" pitchFamily="34" charset="0"/>
              <a:cs typeface="Calibri" panose="020F0502020204030204" pitchFamily="34" charset="0"/>
            </a:endParaRPr>
          </a:p>
          <a:p>
            <a:pPr marL="80863" marR="1572216" indent="-27725">
              <a:spcBef>
                <a:spcPts val="259"/>
              </a:spcBef>
            </a:pPr>
            <a:r>
              <a:rPr sz="1400" spc="45" dirty="0">
                <a:latin typeface="Calibri" panose="020F0502020204030204" pitchFamily="34" charset="0"/>
                <a:ea typeface="Calibri" panose="020F0502020204030204" pitchFamily="34" charset="0"/>
                <a:cs typeface="Calibri" panose="020F0502020204030204" pitchFamily="34" charset="0"/>
              </a:rPr>
              <a:t>Hardener</a:t>
            </a:r>
            <a:r>
              <a:rPr sz="1400" spc="23"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&amp;</a:t>
            </a:r>
            <a:r>
              <a:rPr sz="1400" spc="23"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Epoxy</a:t>
            </a:r>
            <a:r>
              <a:rPr sz="1400" spc="23"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Resin </a:t>
            </a:r>
            <a:r>
              <a:rPr sz="1400" spc="45" dirty="0">
                <a:latin typeface="Calibri" panose="020F0502020204030204" pitchFamily="34" charset="0"/>
                <a:ea typeface="Calibri" panose="020F0502020204030204" pitchFamily="34" charset="0"/>
                <a:cs typeface="Calibri" panose="020F0502020204030204" pitchFamily="34" charset="0"/>
              </a:rPr>
              <a:t>Styrene</a:t>
            </a:r>
            <a:r>
              <a:rPr sz="1400" spc="-32"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Oxide</a:t>
            </a:r>
            <a:endParaRPr lang="en-GB" sz="1400" spc="-18" dirty="0">
              <a:latin typeface="Calibri" panose="020F0502020204030204" pitchFamily="34" charset="0"/>
              <a:ea typeface="Calibri" panose="020F0502020204030204" pitchFamily="34" charset="0"/>
              <a:cs typeface="Calibri" panose="020F0502020204030204" pitchFamily="34" charset="0"/>
            </a:endParaRPr>
          </a:p>
          <a:p>
            <a:pPr marL="80863" marR="1572216" indent="-27725">
              <a:spcBef>
                <a:spcPts val="259"/>
              </a:spcBef>
            </a:pPr>
            <a:r>
              <a:rPr lang="en-IN" sz="1400" spc="-18" dirty="0">
                <a:latin typeface="Calibri" panose="020F0502020204030204" pitchFamily="34" charset="0"/>
                <a:ea typeface="Calibri" panose="020F0502020204030204" pitchFamily="34" charset="0"/>
                <a:cs typeface="Calibri" panose="020F0502020204030204" pitchFamily="34" charset="0"/>
              </a:rPr>
              <a:t>Isophthalic Acid </a:t>
            </a:r>
            <a:endParaRPr sz="1400" dirty="0">
              <a:latin typeface="Calibri" panose="020F0502020204030204" pitchFamily="34" charset="0"/>
              <a:ea typeface="Calibri" panose="020F0502020204030204" pitchFamily="34" charset="0"/>
              <a:cs typeface="Calibri" panose="020F0502020204030204" pitchFamily="34" charset="0"/>
            </a:endParaRPr>
          </a:p>
        </p:txBody>
      </p:sp>
      <p:sp>
        <p:nvSpPr>
          <p:cNvPr id="63" name="object 34">
            <a:extLst>
              <a:ext uri="{FF2B5EF4-FFF2-40B4-BE49-F238E27FC236}">
                <a16:creationId xmlns:a16="http://schemas.microsoft.com/office/drawing/2014/main" id="{4E808172-8861-AC18-E37B-A1B72219DF47}"/>
              </a:ext>
            </a:extLst>
          </p:cNvPr>
          <p:cNvSpPr txBox="1"/>
          <p:nvPr/>
        </p:nvSpPr>
        <p:spPr>
          <a:xfrm>
            <a:off x="530113" y="5678430"/>
            <a:ext cx="3397985" cy="276100"/>
          </a:xfrm>
          <a:prstGeom prst="rect">
            <a:avLst/>
          </a:prstGeom>
          <a:solidFill>
            <a:srgbClr val="0097B1"/>
          </a:solidFill>
        </p:spPr>
        <p:txBody>
          <a:bodyPr vert="horz" wrap="square" lIns="0" tIns="60070" rIns="0" bIns="0" rtlCol="0">
            <a:spAutoFit/>
          </a:bodyPr>
          <a:lstStyle/>
          <a:p>
            <a:pPr marL="56604">
              <a:spcBef>
                <a:spcPts val="473"/>
              </a:spcBef>
            </a:pPr>
            <a:r>
              <a:rPr sz="1400" spc="-9" dirty="0">
                <a:solidFill>
                  <a:srgbClr val="FFFFFF"/>
                </a:solidFill>
                <a:latin typeface="Calibri" panose="020F0502020204030204" pitchFamily="34" charset="0"/>
                <a:ea typeface="Calibri" panose="020F0502020204030204" pitchFamily="34" charset="0"/>
                <a:cs typeface="Calibri" panose="020F0502020204030204" pitchFamily="34" charset="0"/>
              </a:rPr>
              <a:t>Ac</a:t>
            </a:r>
            <a:r>
              <a:rPr sz="1400" b="1" spc="-9" dirty="0">
                <a:solidFill>
                  <a:srgbClr val="FFFFFF"/>
                </a:solidFill>
                <a:latin typeface="Calibri" panose="020F0502020204030204" pitchFamily="34" charset="0"/>
                <a:ea typeface="Calibri" panose="020F0502020204030204" pitchFamily="34" charset="0"/>
                <a:cs typeface="Calibri" panose="020F0502020204030204" pitchFamily="34" charset="0"/>
              </a:rPr>
              <a:t>etyls</a:t>
            </a:r>
            <a:endParaRPr sz="1400" dirty="0">
              <a:latin typeface="Calibri" panose="020F0502020204030204" pitchFamily="34" charset="0"/>
              <a:ea typeface="Calibri" panose="020F0502020204030204" pitchFamily="34" charset="0"/>
              <a:cs typeface="Calibri" panose="020F0502020204030204" pitchFamily="34" charset="0"/>
            </a:endParaRPr>
          </a:p>
        </p:txBody>
      </p:sp>
      <p:sp>
        <p:nvSpPr>
          <p:cNvPr id="64" name="object 35">
            <a:extLst>
              <a:ext uri="{FF2B5EF4-FFF2-40B4-BE49-F238E27FC236}">
                <a16:creationId xmlns:a16="http://schemas.microsoft.com/office/drawing/2014/main" id="{0D7BACD5-170B-4A30-8724-9AACF1070FDD}"/>
              </a:ext>
            </a:extLst>
          </p:cNvPr>
          <p:cNvSpPr txBox="1"/>
          <p:nvPr/>
        </p:nvSpPr>
        <p:spPr>
          <a:xfrm>
            <a:off x="533685" y="6026470"/>
            <a:ext cx="3752565" cy="2812432"/>
          </a:xfrm>
          <a:prstGeom prst="rect">
            <a:avLst/>
          </a:prstGeom>
        </p:spPr>
        <p:txBody>
          <a:bodyPr vert="horz" wrap="square" lIns="0" tIns="11552" rIns="0" bIns="0" rtlCol="0">
            <a:spAutoFit/>
          </a:bodyPr>
          <a:lstStyle/>
          <a:p>
            <a:pPr marL="53138">
              <a:spcBef>
                <a:spcPts val="91"/>
              </a:spcBef>
            </a:pPr>
            <a:r>
              <a:rPr sz="1400" spc="9" dirty="0">
                <a:latin typeface="Calibri" panose="020F0502020204030204" pitchFamily="34" charset="0"/>
                <a:ea typeface="Calibri" panose="020F0502020204030204" pitchFamily="34" charset="0"/>
                <a:cs typeface="Calibri" panose="020F0502020204030204" pitchFamily="34" charset="0"/>
              </a:rPr>
              <a:t>Acetic</a:t>
            </a:r>
            <a:r>
              <a:rPr sz="1400" spc="45"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Acid</a:t>
            </a:r>
            <a:r>
              <a:rPr sz="1400" spc="45"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(Food</a:t>
            </a:r>
            <a:r>
              <a:rPr sz="1400" spc="45"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Grade)</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1567595">
              <a:spcBef>
                <a:spcPts val="5"/>
              </a:spcBef>
            </a:pPr>
            <a:r>
              <a:rPr sz="1400" spc="50" dirty="0">
                <a:latin typeface="Calibri" panose="020F0502020204030204" pitchFamily="34" charset="0"/>
                <a:ea typeface="Calibri" panose="020F0502020204030204" pitchFamily="34" charset="0"/>
                <a:cs typeface="Calibri" panose="020F0502020204030204" pitchFamily="34" charset="0"/>
              </a:rPr>
              <a:t>Acetic</a:t>
            </a:r>
            <a:r>
              <a:rPr sz="1400" spc="-23" dirty="0">
                <a:latin typeface="Calibri" panose="020F0502020204030204" pitchFamily="34" charset="0"/>
                <a:ea typeface="Calibri" panose="020F0502020204030204" pitchFamily="34" charset="0"/>
                <a:cs typeface="Calibri" panose="020F0502020204030204" pitchFamily="34" charset="0"/>
              </a:rPr>
              <a:t> </a:t>
            </a:r>
            <a:r>
              <a:rPr sz="1400" spc="59" dirty="0">
                <a:latin typeface="Calibri" panose="020F0502020204030204" pitchFamily="34" charset="0"/>
                <a:ea typeface="Calibri" panose="020F0502020204030204" pitchFamily="34" charset="0"/>
                <a:cs typeface="Calibri" panose="020F0502020204030204" pitchFamily="34" charset="0"/>
              </a:rPr>
              <a:t>Anhydride</a:t>
            </a:r>
            <a:r>
              <a:rPr sz="1400" spc="-23"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(AAH) </a:t>
            </a:r>
            <a:r>
              <a:rPr sz="1400" spc="68" dirty="0">
                <a:latin typeface="Calibri" panose="020F0502020204030204" pitchFamily="34" charset="0"/>
                <a:ea typeface="Calibri" panose="020F0502020204030204" pitchFamily="34" charset="0"/>
                <a:cs typeface="Calibri" panose="020F0502020204030204" pitchFamily="34" charset="0"/>
              </a:rPr>
              <a:t>Butyl</a:t>
            </a:r>
            <a:r>
              <a:rPr sz="1400" spc="-23"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Acetate</a:t>
            </a:r>
            <a:r>
              <a:rPr sz="1400" spc="-23"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(BUTAC) </a:t>
            </a:r>
            <a:endParaRPr lang="en-GB" sz="1400" spc="-9" dirty="0">
              <a:latin typeface="Calibri" panose="020F0502020204030204" pitchFamily="34" charset="0"/>
              <a:ea typeface="Calibri" panose="020F0502020204030204" pitchFamily="34" charset="0"/>
              <a:cs typeface="Calibri" panose="020F0502020204030204" pitchFamily="34" charset="0"/>
            </a:endParaRPr>
          </a:p>
          <a:p>
            <a:pPr marL="53138" marR="1567595">
              <a:spcBef>
                <a:spcPts val="5"/>
              </a:spcBef>
            </a:pPr>
            <a:r>
              <a:rPr sz="1400" spc="55" dirty="0">
                <a:latin typeface="Calibri" panose="020F0502020204030204" pitchFamily="34" charset="0"/>
                <a:ea typeface="Calibri" panose="020F0502020204030204" pitchFamily="34" charset="0"/>
                <a:cs typeface="Calibri" panose="020F0502020204030204" pitchFamily="34" charset="0"/>
              </a:rPr>
              <a:t>Ethyl</a:t>
            </a:r>
            <a:r>
              <a:rPr sz="1400" spc="-27"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Acetate</a:t>
            </a:r>
            <a:r>
              <a:rPr sz="1400" spc="-23"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(ETAC) </a:t>
            </a:r>
            <a:endParaRPr lang="en-GB" sz="1400" spc="-9" dirty="0">
              <a:latin typeface="Calibri" panose="020F0502020204030204" pitchFamily="34" charset="0"/>
              <a:ea typeface="Calibri" panose="020F0502020204030204" pitchFamily="34" charset="0"/>
              <a:cs typeface="Calibri" panose="020F0502020204030204" pitchFamily="34" charset="0"/>
            </a:endParaRPr>
          </a:p>
          <a:p>
            <a:pPr marL="53138" marR="1567595">
              <a:spcBef>
                <a:spcPts val="5"/>
              </a:spcBef>
            </a:pPr>
            <a:r>
              <a:rPr sz="1400" spc="68" dirty="0">
                <a:latin typeface="Calibri" panose="020F0502020204030204" pitchFamily="34" charset="0"/>
                <a:ea typeface="Calibri" panose="020F0502020204030204" pitchFamily="34" charset="0"/>
                <a:cs typeface="Calibri" panose="020F0502020204030204" pitchFamily="34" charset="0"/>
              </a:rPr>
              <a:t>Methyl</a:t>
            </a:r>
            <a:r>
              <a:rPr sz="1400" spc="-14" dirty="0">
                <a:latin typeface="Calibri" panose="020F0502020204030204" pitchFamily="34" charset="0"/>
                <a:ea typeface="Calibri" panose="020F0502020204030204" pitchFamily="34" charset="0"/>
                <a:cs typeface="Calibri" panose="020F0502020204030204" pitchFamily="34" charset="0"/>
              </a:rPr>
              <a:t> </a:t>
            </a:r>
            <a:r>
              <a:rPr sz="1400" spc="45" dirty="0">
                <a:latin typeface="Calibri" panose="020F0502020204030204" pitchFamily="34" charset="0"/>
                <a:ea typeface="Calibri" panose="020F0502020204030204" pitchFamily="34" charset="0"/>
                <a:cs typeface="Calibri" panose="020F0502020204030204" pitchFamily="34" charset="0"/>
              </a:rPr>
              <a:t>Acetate</a:t>
            </a:r>
            <a:r>
              <a:rPr sz="1400" spc="-14" dirty="0">
                <a:latin typeface="Calibri" panose="020F0502020204030204" pitchFamily="34" charset="0"/>
                <a:ea typeface="Calibri" panose="020F0502020204030204" pitchFamily="34" charset="0"/>
                <a:cs typeface="Calibri" panose="020F0502020204030204" pitchFamily="34" charset="0"/>
              </a:rPr>
              <a:t> </a:t>
            </a:r>
            <a:r>
              <a:rPr sz="1400" spc="-23" dirty="0">
                <a:latin typeface="Calibri" panose="020F0502020204030204" pitchFamily="34" charset="0"/>
                <a:ea typeface="Calibri" panose="020F0502020204030204" pitchFamily="34" charset="0"/>
                <a:cs typeface="Calibri" panose="020F0502020204030204" pitchFamily="34" charset="0"/>
              </a:rPr>
              <a:t>(METAC) </a:t>
            </a:r>
            <a:r>
              <a:rPr sz="1400" spc="-41" dirty="0">
                <a:latin typeface="Calibri" panose="020F0502020204030204" pitchFamily="34" charset="0"/>
                <a:ea typeface="Calibri" panose="020F0502020204030204" pitchFamily="34" charset="0"/>
                <a:cs typeface="Calibri" panose="020F0502020204030204" pitchFamily="34" charset="0"/>
              </a:rPr>
              <a:t>EDTA</a:t>
            </a:r>
            <a:r>
              <a:rPr sz="1400" spc="114"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(Sodium</a:t>
            </a:r>
            <a:r>
              <a:rPr sz="1400" spc="118"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Salts)</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1504638"/>
            <a:r>
              <a:rPr sz="1400" dirty="0">
                <a:latin typeface="Calibri" panose="020F0502020204030204" pitchFamily="34" charset="0"/>
                <a:ea typeface="Calibri" panose="020F0502020204030204" pitchFamily="34" charset="0"/>
                <a:cs typeface="Calibri" panose="020F0502020204030204" pitchFamily="34" charset="0"/>
              </a:rPr>
              <a:t>Iso-</a:t>
            </a:r>
            <a:r>
              <a:rPr sz="1400" spc="50" dirty="0">
                <a:latin typeface="Calibri" panose="020F0502020204030204" pitchFamily="34" charset="0"/>
                <a:ea typeface="Calibri" panose="020F0502020204030204" pitchFamily="34" charset="0"/>
                <a:cs typeface="Calibri" panose="020F0502020204030204" pitchFamily="34" charset="0"/>
              </a:rPr>
              <a:t>Propyl </a:t>
            </a:r>
            <a:r>
              <a:rPr sz="1400" spc="45" dirty="0">
                <a:latin typeface="Calibri" panose="020F0502020204030204" pitchFamily="34" charset="0"/>
                <a:ea typeface="Calibri" panose="020F0502020204030204" pitchFamily="34" charset="0"/>
                <a:cs typeface="Calibri" panose="020F0502020204030204" pitchFamily="34" charset="0"/>
              </a:rPr>
              <a:t>Acetate</a:t>
            </a:r>
            <a:r>
              <a:rPr sz="1400" spc="50"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(IPAC)</a:t>
            </a:r>
            <a:endParaRPr lang="en-GB" sz="1400" spc="-9" dirty="0">
              <a:latin typeface="Calibri" panose="020F0502020204030204" pitchFamily="34" charset="0"/>
              <a:ea typeface="Calibri" panose="020F0502020204030204" pitchFamily="34" charset="0"/>
              <a:cs typeface="Calibri" panose="020F0502020204030204" pitchFamily="34" charset="0"/>
            </a:endParaRPr>
          </a:p>
          <a:p>
            <a:pPr marL="53138" marR="1504638"/>
            <a:r>
              <a:rPr sz="1400" dirty="0">
                <a:latin typeface="Calibri" panose="020F0502020204030204" pitchFamily="34" charset="0"/>
                <a:ea typeface="Calibri" panose="020F0502020204030204" pitchFamily="34" charset="0"/>
                <a:cs typeface="Calibri" panose="020F0502020204030204" pitchFamily="34" charset="0"/>
              </a:rPr>
              <a:t>N-</a:t>
            </a:r>
            <a:r>
              <a:rPr sz="1400" spc="59" dirty="0">
                <a:latin typeface="Calibri" panose="020F0502020204030204" pitchFamily="34" charset="0"/>
                <a:ea typeface="Calibri" panose="020F0502020204030204" pitchFamily="34" charset="0"/>
                <a:cs typeface="Calibri" panose="020F0502020204030204" pitchFamily="34" charset="0"/>
              </a:rPr>
              <a:t>Propyl</a:t>
            </a:r>
            <a:r>
              <a:rPr sz="1400" spc="18"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Acetate</a:t>
            </a:r>
            <a:r>
              <a:rPr sz="1400" spc="23"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(NPAC)</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1070285"/>
            <a:r>
              <a:rPr sz="1400" spc="55" dirty="0">
                <a:latin typeface="Calibri" panose="020F0502020204030204" pitchFamily="34" charset="0"/>
                <a:ea typeface="Calibri" panose="020F0502020204030204" pitchFamily="34" charset="0"/>
                <a:cs typeface="Calibri" panose="020F0502020204030204" pitchFamily="34" charset="0"/>
              </a:rPr>
              <a:t>Purified</a:t>
            </a:r>
            <a:r>
              <a:rPr sz="1400" spc="-23"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Terephthalic</a:t>
            </a:r>
            <a:r>
              <a:rPr sz="1400" spc="-18"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Acid</a:t>
            </a:r>
            <a:r>
              <a:rPr sz="1400" spc="-18" dirty="0">
                <a:latin typeface="Calibri" panose="020F0502020204030204" pitchFamily="34" charset="0"/>
                <a:ea typeface="Calibri" panose="020F0502020204030204" pitchFamily="34" charset="0"/>
                <a:cs typeface="Calibri" panose="020F0502020204030204" pitchFamily="34" charset="0"/>
              </a:rPr>
              <a:t> (PTA) </a:t>
            </a:r>
            <a:r>
              <a:rPr sz="1400" spc="45" dirty="0">
                <a:latin typeface="Calibri" panose="020F0502020204030204" pitchFamily="34" charset="0"/>
                <a:ea typeface="Calibri" panose="020F0502020204030204" pitchFamily="34" charset="0"/>
                <a:cs typeface="Calibri" panose="020F0502020204030204" pitchFamily="34" charset="0"/>
              </a:rPr>
              <a:t>Triacetin</a:t>
            </a:r>
            <a:r>
              <a:rPr sz="1400" spc="50"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(RSPO/Palm</a:t>
            </a:r>
            <a:r>
              <a:rPr sz="1400" spc="55"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Oil</a:t>
            </a:r>
            <a:r>
              <a:rPr sz="1400" spc="55"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Free) </a:t>
            </a:r>
            <a:r>
              <a:rPr sz="1400" spc="50" dirty="0">
                <a:latin typeface="Calibri" panose="020F0502020204030204" pitchFamily="34" charset="0"/>
                <a:ea typeface="Calibri" panose="020F0502020204030204" pitchFamily="34" charset="0"/>
                <a:cs typeface="Calibri" panose="020F0502020204030204" pitchFamily="34" charset="0"/>
              </a:rPr>
              <a:t>Vinyl</a:t>
            </a:r>
            <a:r>
              <a:rPr sz="1400" spc="-23"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Acetate</a:t>
            </a:r>
            <a:r>
              <a:rPr sz="1400" spc="-23" dirty="0">
                <a:latin typeface="Calibri" panose="020F0502020204030204" pitchFamily="34" charset="0"/>
                <a:ea typeface="Calibri" panose="020F0502020204030204" pitchFamily="34" charset="0"/>
                <a:cs typeface="Calibri" panose="020F0502020204030204" pitchFamily="34" charset="0"/>
              </a:rPr>
              <a:t> </a:t>
            </a:r>
            <a:r>
              <a:rPr sz="1400" spc="64" dirty="0">
                <a:latin typeface="Calibri" panose="020F0502020204030204" pitchFamily="34" charset="0"/>
                <a:ea typeface="Calibri" panose="020F0502020204030204" pitchFamily="34" charset="0"/>
                <a:cs typeface="Calibri" panose="020F0502020204030204" pitchFamily="34" charset="0"/>
              </a:rPr>
              <a:t>Monomer</a:t>
            </a:r>
            <a:r>
              <a:rPr sz="1400" spc="-23"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(VAM)</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1270711">
              <a:spcBef>
                <a:spcPts val="14"/>
              </a:spcBef>
            </a:pPr>
            <a:r>
              <a:rPr sz="1400" spc="-18" dirty="0">
                <a:latin typeface="Calibri" panose="020F0502020204030204" pitchFamily="34" charset="0"/>
                <a:ea typeface="Calibri" panose="020F0502020204030204" pitchFamily="34" charset="0"/>
                <a:cs typeface="Calibri" panose="020F0502020204030204" pitchFamily="34" charset="0"/>
              </a:rPr>
              <a:t>2-</a:t>
            </a:r>
            <a:r>
              <a:rPr sz="1400" spc="73" dirty="0">
                <a:latin typeface="Calibri" panose="020F0502020204030204" pitchFamily="34" charset="0"/>
                <a:ea typeface="Calibri" panose="020F0502020204030204" pitchFamily="34" charset="0"/>
                <a:cs typeface="Calibri" panose="020F0502020204030204" pitchFamily="34" charset="0"/>
              </a:rPr>
              <a:t>Methyl</a:t>
            </a:r>
            <a:r>
              <a:rPr sz="1400" spc="-18" dirty="0">
                <a:latin typeface="Calibri" panose="020F0502020204030204" pitchFamily="34" charset="0"/>
                <a:ea typeface="Calibri" panose="020F0502020204030204" pitchFamily="34" charset="0"/>
                <a:cs typeface="Calibri" panose="020F0502020204030204" pitchFamily="34" charset="0"/>
              </a:rPr>
              <a:t> </a:t>
            </a:r>
            <a:r>
              <a:rPr sz="1400" spc="45" dirty="0">
                <a:latin typeface="Calibri" panose="020F0502020204030204" pitchFamily="34" charset="0"/>
                <a:ea typeface="Calibri" panose="020F0502020204030204" pitchFamily="34" charset="0"/>
                <a:cs typeface="Calibri" panose="020F0502020204030204" pitchFamily="34" charset="0"/>
              </a:rPr>
              <a:t>Cyclohexyl</a:t>
            </a:r>
            <a:r>
              <a:rPr sz="1400" spc="-14" dirty="0">
                <a:latin typeface="Calibri" panose="020F0502020204030204" pitchFamily="34" charset="0"/>
                <a:ea typeface="Calibri" panose="020F0502020204030204" pitchFamily="34" charset="0"/>
                <a:cs typeface="Calibri" panose="020F0502020204030204" pitchFamily="34" charset="0"/>
              </a:rPr>
              <a:t> </a:t>
            </a:r>
            <a:r>
              <a:rPr sz="1400" spc="41" dirty="0">
                <a:latin typeface="Calibri" panose="020F0502020204030204" pitchFamily="34" charset="0"/>
                <a:ea typeface="Calibri" panose="020F0502020204030204" pitchFamily="34" charset="0"/>
                <a:cs typeface="Calibri" panose="020F0502020204030204" pitchFamily="34" charset="0"/>
              </a:rPr>
              <a:t>Acetate </a:t>
            </a:r>
            <a:r>
              <a:rPr sz="1400" spc="50" dirty="0">
                <a:latin typeface="Calibri" panose="020F0502020204030204" pitchFamily="34" charset="0"/>
                <a:ea typeface="Calibri" panose="020F0502020204030204" pitchFamily="34" charset="0"/>
                <a:cs typeface="Calibri" panose="020F0502020204030204" pitchFamily="34" charset="0"/>
              </a:rPr>
              <a:t>Acetonitrile</a:t>
            </a:r>
            <a:endParaRPr sz="1400" dirty="0">
              <a:latin typeface="Calibri" panose="020F0502020204030204" pitchFamily="34" charset="0"/>
              <a:ea typeface="Calibri" panose="020F0502020204030204" pitchFamily="34" charset="0"/>
              <a:cs typeface="Calibri" panose="020F0502020204030204" pitchFamily="34" charset="0"/>
            </a:endParaRPr>
          </a:p>
        </p:txBody>
      </p:sp>
      <p:sp>
        <p:nvSpPr>
          <p:cNvPr id="65" name="object 36">
            <a:extLst>
              <a:ext uri="{FF2B5EF4-FFF2-40B4-BE49-F238E27FC236}">
                <a16:creationId xmlns:a16="http://schemas.microsoft.com/office/drawing/2014/main" id="{6FAFF5A2-A420-9021-A7DA-BF615341FE02}"/>
              </a:ext>
            </a:extLst>
          </p:cNvPr>
          <p:cNvSpPr txBox="1"/>
          <p:nvPr/>
        </p:nvSpPr>
        <p:spPr>
          <a:xfrm>
            <a:off x="4054956" y="5317209"/>
            <a:ext cx="4835951" cy="1532594"/>
          </a:xfrm>
          <a:prstGeom prst="rect">
            <a:avLst/>
          </a:prstGeom>
        </p:spPr>
        <p:txBody>
          <a:bodyPr vert="horz" wrap="square" lIns="0" tIns="11552" rIns="0" bIns="0" rtlCol="0">
            <a:spAutoFit/>
          </a:bodyPr>
          <a:lstStyle/>
          <a:p>
            <a:pPr marL="53138">
              <a:spcBef>
                <a:spcPts val="91"/>
              </a:spcBef>
            </a:pPr>
            <a:r>
              <a:rPr sz="1400" spc="18" dirty="0">
                <a:latin typeface="Calibri" panose="020F0502020204030204" pitchFamily="34" charset="0"/>
                <a:ea typeface="Calibri" panose="020F0502020204030204" pitchFamily="34" charset="0"/>
                <a:cs typeface="Calibri" panose="020F0502020204030204" pitchFamily="34" charset="0"/>
              </a:rPr>
              <a:t>Ethylamine</a:t>
            </a:r>
            <a:r>
              <a:rPr sz="1400" spc="5"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(Mono,</a:t>
            </a:r>
            <a:r>
              <a:rPr sz="1400" spc="5"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Di,</a:t>
            </a:r>
            <a:r>
              <a:rPr sz="1400" spc="5"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and</a:t>
            </a:r>
            <a:r>
              <a:rPr sz="1400" spc="5"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Tri)</a:t>
            </a:r>
            <a:endParaRPr lang="en-GB" sz="1400" spc="-18" dirty="0">
              <a:latin typeface="Calibri" panose="020F0502020204030204" pitchFamily="34" charset="0"/>
              <a:ea typeface="Calibri" panose="020F0502020204030204" pitchFamily="34" charset="0"/>
              <a:cs typeface="Calibri" panose="020F0502020204030204" pitchFamily="34" charset="0"/>
            </a:endParaRPr>
          </a:p>
          <a:p>
            <a:pPr marL="53138">
              <a:spcBef>
                <a:spcPts val="91"/>
              </a:spcBef>
            </a:pPr>
            <a:r>
              <a:rPr sz="1400" spc="45" dirty="0">
                <a:latin typeface="Calibri" panose="020F0502020204030204" pitchFamily="34" charset="0"/>
                <a:ea typeface="Calibri" panose="020F0502020204030204" pitchFamily="34" charset="0"/>
                <a:cs typeface="Calibri" panose="020F0502020204030204" pitchFamily="34" charset="0"/>
              </a:rPr>
              <a:t>Tertiary</a:t>
            </a:r>
            <a:r>
              <a:rPr sz="1400" spc="-9" dirty="0">
                <a:latin typeface="Calibri" panose="020F0502020204030204" pitchFamily="34" charset="0"/>
                <a:ea typeface="Calibri" panose="020F0502020204030204" pitchFamily="34" charset="0"/>
                <a:cs typeface="Calibri" panose="020F0502020204030204" pitchFamily="34" charset="0"/>
              </a:rPr>
              <a:t> </a:t>
            </a:r>
            <a:r>
              <a:rPr sz="1400" spc="36" dirty="0">
                <a:latin typeface="Calibri" panose="020F0502020204030204" pitchFamily="34" charset="0"/>
                <a:ea typeface="Calibri" panose="020F0502020204030204" pitchFamily="34" charset="0"/>
                <a:cs typeface="Calibri" panose="020F0502020204030204" pitchFamily="34" charset="0"/>
              </a:rPr>
              <a:t>Amine</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1025810"/>
            <a:r>
              <a:rPr sz="1400" spc="45" dirty="0">
                <a:latin typeface="Calibri" panose="020F0502020204030204" pitchFamily="34" charset="0"/>
                <a:ea typeface="Calibri" panose="020F0502020204030204" pitchFamily="34" charset="0"/>
                <a:cs typeface="Calibri" panose="020F0502020204030204" pitchFamily="34" charset="0"/>
              </a:rPr>
              <a:t>Ethanolamine</a:t>
            </a:r>
            <a:r>
              <a:rPr sz="1400" spc="50"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(Mono,</a:t>
            </a:r>
            <a:r>
              <a:rPr sz="1400" spc="55"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Di,</a:t>
            </a:r>
            <a:r>
              <a:rPr sz="1400" spc="50" dirty="0">
                <a:latin typeface="Calibri" panose="020F0502020204030204" pitchFamily="34" charset="0"/>
                <a:ea typeface="Calibri" panose="020F0502020204030204" pitchFamily="34" charset="0"/>
                <a:cs typeface="Calibri" panose="020F0502020204030204" pitchFamily="34" charset="0"/>
              </a:rPr>
              <a:t> and</a:t>
            </a:r>
            <a:r>
              <a:rPr sz="1400" spc="55"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Tri) </a:t>
            </a:r>
            <a:r>
              <a:rPr sz="1400" spc="41" dirty="0">
                <a:latin typeface="Calibri" panose="020F0502020204030204" pitchFamily="34" charset="0"/>
                <a:ea typeface="Calibri" panose="020F0502020204030204" pitchFamily="34" charset="0"/>
                <a:cs typeface="Calibri" panose="020F0502020204030204" pitchFamily="34" charset="0"/>
              </a:rPr>
              <a:t>Ethylenediamine</a:t>
            </a:r>
            <a:endParaRPr lang="en-GB" sz="1400" spc="41" dirty="0">
              <a:latin typeface="Calibri" panose="020F0502020204030204" pitchFamily="34" charset="0"/>
              <a:ea typeface="Calibri" panose="020F0502020204030204" pitchFamily="34" charset="0"/>
              <a:cs typeface="Calibri" panose="020F0502020204030204" pitchFamily="34" charset="0"/>
            </a:endParaRPr>
          </a:p>
          <a:p>
            <a:pPr marL="53138" marR="1025810"/>
            <a:r>
              <a:rPr sz="1400" spc="-9" dirty="0">
                <a:latin typeface="Calibri" panose="020F0502020204030204" pitchFamily="34" charset="0"/>
                <a:ea typeface="Calibri" panose="020F0502020204030204" pitchFamily="34" charset="0"/>
                <a:cs typeface="Calibri" panose="020F0502020204030204" pitchFamily="34" charset="0"/>
              </a:rPr>
              <a:t>Benzylamine</a:t>
            </a:r>
            <a:endParaRPr lang="en-GB" sz="1400" spc="-9" dirty="0">
              <a:latin typeface="Calibri" panose="020F0502020204030204" pitchFamily="34" charset="0"/>
              <a:ea typeface="Calibri" panose="020F0502020204030204" pitchFamily="34" charset="0"/>
              <a:cs typeface="Calibri" panose="020F0502020204030204" pitchFamily="34" charset="0"/>
            </a:endParaRPr>
          </a:p>
          <a:p>
            <a:pPr marL="53138" marR="1025810"/>
            <a:r>
              <a:rPr sz="1400" spc="64" dirty="0">
                <a:latin typeface="Calibri" panose="020F0502020204030204" pitchFamily="34" charset="0"/>
                <a:ea typeface="Calibri" panose="020F0502020204030204" pitchFamily="34" charset="0"/>
                <a:cs typeface="Calibri" panose="020F0502020204030204" pitchFamily="34" charset="0"/>
              </a:rPr>
              <a:t>Diethyl</a:t>
            </a:r>
            <a:r>
              <a:rPr sz="1400" spc="-18" dirty="0">
                <a:latin typeface="Calibri" panose="020F0502020204030204" pitchFamily="34" charset="0"/>
                <a:ea typeface="Calibri" panose="020F0502020204030204" pitchFamily="34" charset="0"/>
                <a:cs typeface="Calibri" panose="020F0502020204030204" pitchFamily="34" charset="0"/>
              </a:rPr>
              <a:t> </a:t>
            </a:r>
            <a:r>
              <a:rPr sz="1400" spc="41" dirty="0">
                <a:latin typeface="Calibri" panose="020F0502020204030204" pitchFamily="34" charset="0"/>
                <a:ea typeface="Calibri" panose="020F0502020204030204" pitchFamily="34" charset="0"/>
                <a:cs typeface="Calibri" panose="020F0502020204030204" pitchFamily="34" charset="0"/>
              </a:rPr>
              <a:t>Hydroxylamine</a:t>
            </a:r>
            <a:endParaRPr lang="en-GB" sz="1400" spc="41" dirty="0">
              <a:latin typeface="Calibri" panose="020F0502020204030204" pitchFamily="34" charset="0"/>
              <a:ea typeface="Calibri" panose="020F0502020204030204" pitchFamily="34" charset="0"/>
              <a:cs typeface="Calibri" panose="020F0502020204030204" pitchFamily="34" charset="0"/>
            </a:endParaRPr>
          </a:p>
          <a:p>
            <a:pPr marL="53138" marR="1025810"/>
            <a:r>
              <a:rPr sz="1400" dirty="0">
                <a:latin typeface="Calibri" panose="020F0502020204030204" pitchFamily="34" charset="0"/>
                <a:ea typeface="Calibri" panose="020F0502020204030204" pitchFamily="34" charset="0"/>
                <a:cs typeface="Calibri" panose="020F0502020204030204" pitchFamily="34" charset="0"/>
              </a:rPr>
              <a:t>N,N-</a:t>
            </a:r>
            <a:r>
              <a:rPr sz="1400" spc="50" dirty="0">
                <a:latin typeface="Calibri" panose="020F0502020204030204" pitchFamily="34" charset="0"/>
                <a:ea typeface="Calibri" panose="020F0502020204030204" pitchFamily="34" charset="0"/>
                <a:cs typeface="Calibri" panose="020F0502020204030204" pitchFamily="34" charset="0"/>
              </a:rPr>
              <a:t>Diisopropylethylamine</a:t>
            </a:r>
            <a:endParaRPr sz="1400" dirty="0">
              <a:latin typeface="Calibri" panose="020F0502020204030204" pitchFamily="34" charset="0"/>
              <a:ea typeface="Calibri" panose="020F0502020204030204" pitchFamily="34" charset="0"/>
              <a:cs typeface="Calibri" panose="020F0502020204030204" pitchFamily="34" charset="0"/>
            </a:endParaRPr>
          </a:p>
        </p:txBody>
      </p:sp>
      <p:sp>
        <p:nvSpPr>
          <p:cNvPr id="66" name="object 37">
            <a:extLst>
              <a:ext uri="{FF2B5EF4-FFF2-40B4-BE49-F238E27FC236}">
                <a16:creationId xmlns:a16="http://schemas.microsoft.com/office/drawing/2014/main" id="{C7C99F1F-28D5-4BA6-E6BF-6A7CE9B54D9B}"/>
              </a:ext>
            </a:extLst>
          </p:cNvPr>
          <p:cNvSpPr txBox="1"/>
          <p:nvPr/>
        </p:nvSpPr>
        <p:spPr>
          <a:xfrm>
            <a:off x="7369784" y="6420868"/>
            <a:ext cx="4177777" cy="2178925"/>
          </a:xfrm>
          <a:prstGeom prst="rect">
            <a:avLst/>
          </a:prstGeom>
        </p:spPr>
        <p:txBody>
          <a:bodyPr vert="horz" wrap="square" lIns="0" tIns="11552" rIns="0" bIns="0" rtlCol="0">
            <a:spAutoFit/>
          </a:bodyPr>
          <a:lstStyle/>
          <a:p>
            <a:pPr marL="53138">
              <a:spcBef>
                <a:spcPts val="91"/>
              </a:spcBef>
            </a:pPr>
            <a:r>
              <a:rPr sz="1400" dirty="0">
                <a:latin typeface="Calibri" panose="020F0502020204030204" pitchFamily="34" charset="0"/>
                <a:ea typeface="Calibri" panose="020F0502020204030204" pitchFamily="34" charset="0"/>
                <a:cs typeface="Calibri" panose="020F0502020204030204" pitchFamily="34" charset="0"/>
              </a:rPr>
              <a:t>Carbon</a:t>
            </a:r>
            <a:r>
              <a:rPr sz="1400" spc="123"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Black</a:t>
            </a:r>
            <a:endParaRPr lang="en-GB" sz="1400" spc="-9" dirty="0">
              <a:latin typeface="Calibri" panose="020F0502020204030204" pitchFamily="34" charset="0"/>
              <a:ea typeface="Calibri" panose="020F0502020204030204" pitchFamily="34" charset="0"/>
              <a:cs typeface="Calibri" panose="020F0502020204030204" pitchFamily="34" charset="0"/>
            </a:endParaRPr>
          </a:p>
          <a:p>
            <a:pPr marL="53138">
              <a:spcBef>
                <a:spcPts val="91"/>
              </a:spcBef>
            </a:pPr>
            <a:r>
              <a:rPr sz="1400" spc="45" dirty="0">
                <a:latin typeface="Calibri" panose="020F0502020204030204" pitchFamily="34" charset="0"/>
                <a:ea typeface="Calibri" panose="020F0502020204030204" pitchFamily="34" charset="0"/>
                <a:cs typeface="Calibri" panose="020F0502020204030204" pitchFamily="34" charset="0"/>
              </a:rPr>
              <a:t>Cinnamic</a:t>
            </a:r>
            <a:r>
              <a:rPr sz="1400" spc="-36" dirty="0">
                <a:latin typeface="Calibri" panose="020F0502020204030204" pitchFamily="34" charset="0"/>
                <a:ea typeface="Calibri" panose="020F0502020204030204" pitchFamily="34" charset="0"/>
                <a:cs typeface="Calibri" panose="020F0502020204030204" pitchFamily="34" charset="0"/>
              </a:rPr>
              <a:t> </a:t>
            </a:r>
            <a:r>
              <a:rPr sz="1400" spc="41" dirty="0">
                <a:latin typeface="Calibri" panose="020F0502020204030204" pitchFamily="34" charset="0"/>
                <a:ea typeface="Calibri" panose="020F0502020204030204" pitchFamily="34" charset="0"/>
                <a:cs typeface="Calibri" panose="020F0502020204030204" pitchFamily="34" charset="0"/>
              </a:rPr>
              <a:t>Aldehyde</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1543914"/>
            <a:r>
              <a:rPr sz="1400" dirty="0">
                <a:latin typeface="Calibri" panose="020F0502020204030204" pitchFamily="34" charset="0"/>
                <a:ea typeface="Calibri" panose="020F0502020204030204" pitchFamily="34" charset="0"/>
                <a:cs typeface="Calibri" panose="020F0502020204030204" pitchFamily="34" charset="0"/>
              </a:rPr>
              <a:t>2-</a:t>
            </a:r>
            <a:r>
              <a:rPr sz="1400" spc="59" dirty="0">
                <a:latin typeface="Calibri" panose="020F0502020204030204" pitchFamily="34" charset="0"/>
                <a:ea typeface="Calibri" panose="020F0502020204030204" pitchFamily="34" charset="0"/>
                <a:cs typeface="Calibri" panose="020F0502020204030204" pitchFamily="34" charset="0"/>
              </a:rPr>
              <a:t>Methoxy</a:t>
            </a:r>
            <a:r>
              <a:rPr sz="1400" spc="5" dirty="0">
                <a:latin typeface="Calibri" panose="020F0502020204030204" pitchFamily="34" charset="0"/>
                <a:ea typeface="Calibri" panose="020F0502020204030204" pitchFamily="34" charset="0"/>
                <a:cs typeface="Calibri" panose="020F0502020204030204" pitchFamily="34" charset="0"/>
              </a:rPr>
              <a:t> </a:t>
            </a:r>
            <a:r>
              <a:rPr sz="1400" spc="41" dirty="0">
                <a:latin typeface="Calibri" panose="020F0502020204030204" pitchFamily="34" charset="0"/>
                <a:ea typeface="Calibri" panose="020F0502020204030204" pitchFamily="34" charset="0"/>
                <a:cs typeface="Calibri" panose="020F0502020204030204" pitchFamily="34" charset="0"/>
              </a:rPr>
              <a:t>Naphthalene</a:t>
            </a:r>
            <a:endParaRPr lang="en-GB" sz="1400" spc="41" dirty="0">
              <a:latin typeface="Calibri" panose="020F0502020204030204" pitchFamily="34" charset="0"/>
              <a:ea typeface="Calibri" panose="020F0502020204030204" pitchFamily="34" charset="0"/>
              <a:cs typeface="Calibri" panose="020F0502020204030204" pitchFamily="34" charset="0"/>
            </a:endParaRPr>
          </a:p>
          <a:p>
            <a:pPr marL="53138" marR="1543914"/>
            <a:r>
              <a:rPr sz="1400" dirty="0">
                <a:latin typeface="Calibri" panose="020F0502020204030204" pitchFamily="34" charset="0"/>
                <a:ea typeface="Calibri" panose="020F0502020204030204" pitchFamily="34" charset="0"/>
                <a:cs typeface="Calibri" panose="020F0502020204030204" pitchFamily="34" charset="0"/>
              </a:rPr>
              <a:t>Castor</a:t>
            </a:r>
            <a:r>
              <a:rPr sz="1400" spc="208" dirty="0">
                <a:latin typeface="Calibri" panose="020F0502020204030204" pitchFamily="34" charset="0"/>
                <a:ea typeface="Calibri" panose="020F0502020204030204" pitchFamily="34" charset="0"/>
                <a:cs typeface="Calibri" panose="020F0502020204030204" pitchFamily="34" charset="0"/>
              </a:rPr>
              <a:t> </a:t>
            </a:r>
            <a:r>
              <a:rPr sz="1400" spc="-23" dirty="0">
                <a:latin typeface="Calibri" panose="020F0502020204030204" pitchFamily="34" charset="0"/>
                <a:ea typeface="Calibri" panose="020F0502020204030204" pitchFamily="34" charset="0"/>
                <a:cs typeface="Calibri" panose="020F0502020204030204" pitchFamily="34" charset="0"/>
              </a:rPr>
              <a:t>Oil</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1694666"/>
            <a:r>
              <a:rPr sz="1400" dirty="0">
                <a:latin typeface="Calibri" panose="020F0502020204030204" pitchFamily="34" charset="0"/>
                <a:ea typeface="Calibri" panose="020F0502020204030204" pitchFamily="34" charset="0"/>
                <a:cs typeface="Calibri" panose="020F0502020204030204" pitchFamily="34" charset="0"/>
              </a:rPr>
              <a:t>Linseed</a:t>
            </a:r>
            <a:r>
              <a:rPr sz="1400" spc="96"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Oil</a:t>
            </a:r>
            <a:r>
              <a:rPr sz="1400" spc="96" dirty="0">
                <a:latin typeface="Calibri" panose="020F0502020204030204" pitchFamily="34" charset="0"/>
                <a:ea typeface="Calibri" panose="020F0502020204030204" pitchFamily="34" charset="0"/>
                <a:cs typeface="Calibri" panose="020F0502020204030204" pitchFamily="34" charset="0"/>
              </a:rPr>
              <a:t> </a:t>
            </a:r>
            <a:r>
              <a:rPr sz="1400" spc="55" dirty="0">
                <a:latin typeface="Calibri" panose="020F0502020204030204" pitchFamily="34" charset="0"/>
                <a:ea typeface="Calibri" panose="020F0502020204030204" pitchFamily="34" charset="0"/>
                <a:cs typeface="Calibri" panose="020F0502020204030204" pitchFamily="34" charset="0"/>
              </a:rPr>
              <a:t>Fatty</a:t>
            </a:r>
            <a:r>
              <a:rPr sz="1400" spc="96" dirty="0">
                <a:latin typeface="Calibri" panose="020F0502020204030204" pitchFamily="34" charset="0"/>
                <a:ea typeface="Calibri" panose="020F0502020204030204" pitchFamily="34" charset="0"/>
                <a:cs typeface="Calibri" panose="020F0502020204030204" pitchFamily="34" charset="0"/>
              </a:rPr>
              <a:t> </a:t>
            </a:r>
            <a:r>
              <a:rPr sz="1400" spc="32" dirty="0">
                <a:latin typeface="Calibri" panose="020F0502020204030204" pitchFamily="34" charset="0"/>
                <a:ea typeface="Calibri" panose="020F0502020204030204" pitchFamily="34" charset="0"/>
                <a:cs typeface="Calibri" panose="020F0502020204030204" pitchFamily="34" charset="0"/>
              </a:rPr>
              <a:t>Acid</a:t>
            </a:r>
            <a:endParaRPr lang="en-GB" sz="1400" spc="32" dirty="0">
              <a:latin typeface="Calibri" panose="020F0502020204030204" pitchFamily="34" charset="0"/>
              <a:ea typeface="Calibri" panose="020F0502020204030204" pitchFamily="34" charset="0"/>
              <a:cs typeface="Calibri" panose="020F0502020204030204" pitchFamily="34" charset="0"/>
            </a:endParaRPr>
          </a:p>
          <a:p>
            <a:pPr marL="53138" marR="1694666"/>
            <a:r>
              <a:rPr sz="1400" dirty="0">
                <a:latin typeface="Calibri" panose="020F0502020204030204" pitchFamily="34" charset="0"/>
                <a:ea typeface="Calibri" panose="020F0502020204030204" pitchFamily="34" charset="0"/>
                <a:cs typeface="Calibri" panose="020F0502020204030204" pitchFamily="34" charset="0"/>
              </a:rPr>
              <a:t>Oleic</a:t>
            </a:r>
            <a:r>
              <a:rPr sz="1400" spc="168" dirty="0">
                <a:latin typeface="Calibri" panose="020F0502020204030204" pitchFamily="34" charset="0"/>
                <a:ea typeface="Calibri" panose="020F0502020204030204" pitchFamily="34" charset="0"/>
                <a:cs typeface="Calibri" panose="020F0502020204030204" pitchFamily="34" charset="0"/>
              </a:rPr>
              <a:t> </a:t>
            </a:r>
            <a:r>
              <a:rPr sz="1400" spc="32" dirty="0">
                <a:latin typeface="Calibri" panose="020F0502020204030204" pitchFamily="34" charset="0"/>
                <a:ea typeface="Calibri" panose="020F0502020204030204" pitchFamily="34" charset="0"/>
                <a:cs typeface="Calibri" panose="020F0502020204030204" pitchFamily="34" charset="0"/>
              </a:rPr>
              <a:t>Acid</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1869101"/>
            <a:r>
              <a:rPr sz="1400" dirty="0">
                <a:latin typeface="Calibri" panose="020F0502020204030204" pitchFamily="34" charset="0"/>
                <a:ea typeface="Calibri" panose="020F0502020204030204" pitchFamily="34" charset="0"/>
                <a:cs typeface="Calibri" panose="020F0502020204030204" pitchFamily="34" charset="0"/>
              </a:rPr>
              <a:t>Rape</a:t>
            </a:r>
            <a:r>
              <a:rPr sz="1400" spc="27" dirty="0">
                <a:latin typeface="Calibri" panose="020F0502020204030204" pitchFamily="34" charset="0"/>
                <a:ea typeface="Calibri" panose="020F0502020204030204" pitchFamily="34" charset="0"/>
                <a:cs typeface="Calibri" panose="020F0502020204030204" pitchFamily="34" charset="0"/>
              </a:rPr>
              <a:t> </a:t>
            </a:r>
            <a:r>
              <a:rPr lang="en-GB" sz="1400" spc="27" dirty="0">
                <a:latin typeface="Calibri" panose="020F0502020204030204" pitchFamily="34" charset="0"/>
                <a:ea typeface="Calibri" panose="020F0502020204030204" pitchFamily="34" charset="0"/>
                <a:cs typeface="Calibri" panose="020F0502020204030204" pitchFamily="34" charset="0"/>
              </a:rPr>
              <a:t>Seed </a:t>
            </a:r>
            <a:r>
              <a:rPr lang="en-US" sz="1400" dirty="0">
                <a:latin typeface="Calibri" panose="020F0502020204030204" pitchFamily="34" charset="0"/>
                <a:ea typeface="Calibri" panose="020F0502020204030204" pitchFamily="34" charset="0"/>
                <a:cs typeface="Calibri" panose="020F0502020204030204" pitchFamily="34" charset="0"/>
              </a:rPr>
              <a:t>Oil</a:t>
            </a:r>
            <a:r>
              <a:rPr lang="en-US" sz="1400" spc="32" dirty="0">
                <a:latin typeface="Calibri" panose="020F0502020204030204" pitchFamily="34" charset="0"/>
                <a:ea typeface="Calibri" panose="020F0502020204030204" pitchFamily="34" charset="0"/>
                <a:cs typeface="Calibri" panose="020F0502020204030204" pitchFamily="34" charset="0"/>
              </a:rPr>
              <a:t> </a:t>
            </a:r>
            <a:r>
              <a:rPr lang="en-US" sz="1400" spc="55" dirty="0">
                <a:latin typeface="Calibri" panose="020F0502020204030204" pitchFamily="34" charset="0"/>
                <a:ea typeface="Calibri" panose="020F0502020204030204" pitchFamily="34" charset="0"/>
                <a:cs typeface="Calibri" panose="020F0502020204030204" pitchFamily="34" charset="0"/>
              </a:rPr>
              <a:t>Fatty</a:t>
            </a:r>
            <a:r>
              <a:rPr lang="en-US" sz="1400" spc="27" dirty="0">
                <a:latin typeface="Calibri" panose="020F0502020204030204" pitchFamily="34" charset="0"/>
                <a:ea typeface="Calibri" panose="020F0502020204030204" pitchFamily="34" charset="0"/>
                <a:cs typeface="Calibri" panose="020F0502020204030204" pitchFamily="34" charset="0"/>
              </a:rPr>
              <a:t> </a:t>
            </a:r>
            <a:r>
              <a:rPr sz="1400" spc="32" dirty="0">
                <a:latin typeface="Calibri" panose="020F0502020204030204" pitchFamily="34" charset="0"/>
                <a:ea typeface="Calibri" panose="020F0502020204030204" pitchFamily="34" charset="0"/>
                <a:cs typeface="Calibri" panose="020F0502020204030204" pitchFamily="34" charset="0"/>
              </a:rPr>
              <a:t>Acid </a:t>
            </a:r>
            <a:endParaRPr lang="en-GB" sz="1400" spc="32" dirty="0">
              <a:latin typeface="Calibri" panose="020F0502020204030204" pitchFamily="34" charset="0"/>
              <a:ea typeface="Calibri" panose="020F0502020204030204" pitchFamily="34" charset="0"/>
              <a:cs typeface="Calibri" panose="020F0502020204030204" pitchFamily="34" charset="0"/>
            </a:endParaRPr>
          </a:p>
          <a:p>
            <a:pPr marL="53138" marR="1869101"/>
            <a:r>
              <a:rPr sz="1400" spc="50" dirty="0">
                <a:latin typeface="Calibri" panose="020F0502020204030204" pitchFamily="34" charset="0"/>
                <a:ea typeface="Calibri" panose="020F0502020204030204" pitchFamily="34" charset="0"/>
                <a:cs typeface="Calibri" panose="020F0502020204030204" pitchFamily="34" charset="0"/>
              </a:rPr>
              <a:t>Sunflower</a:t>
            </a:r>
            <a:r>
              <a:rPr sz="1400" dirty="0">
                <a:latin typeface="Calibri" panose="020F0502020204030204" pitchFamily="34" charset="0"/>
                <a:ea typeface="Calibri" panose="020F0502020204030204" pitchFamily="34" charset="0"/>
                <a:cs typeface="Calibri" panose="020F0502020204030204" pitchFamily="34" charset="0"/>
              </a:rPr>
              <a:t> </a:t>
            </a:r>
            <a:r>
              <a:rPr sz="1400" spc="-23" dirty="0">
                <a:latin typeface="Calibri" panose="020F0502020204030204" pitchFamily="34" charset="0"/>
                <a:ea typeface="Calibri" panose="020F0502020204030204" pitchFamily="34" charset="0"/>
                <a:cs typeface="Calibri" panose="020F0502020204030204" pitchFamily="34" charset="0"/>
              </a:rPr>
              <a:t>Oil</a:t>
            </a:r>
            <a:endParaRPr lang="en-GB" sz="1400" spc="-23" dirty="0">
              <a:latin typeface="Calibri" panose="020F0502020204030204" pitchFamily="34" charset="0"/>
              <a:ea typeface="Calibri" panose="020F0502020204030204" pitchFamily="34" charset="0"/>
              <a:cs typeface="Calibri" panose="020F0502020204030204" pitchFamily="34" charset="0"/>
            </a:endParaRPr>
          </a:p>
          <a:p>
            <a:pPr marL="53138" marR="1869101"/>
            <a:r>
              <a:rPr lang="en-IN" sz="1400" spc="-23" dirty="0">
                <a:latin typeface="Calibri" panose="020F0502020204030204" pitchFamily="34" charset="0"/>
                <a:ea typeface="Calibri" panose="020F0502020204030204" pitchFamily="34" charset="0"/>
                <a:cs typeface="Calibri" panose="020F0502020204030204" pitchFamily="34" charset="0"/>
              </a:rPr>
              <a:t>1 </a:t>
            </a:r>
            <a:r>
              <a:rPr sz="1400" spc="59" dirty="0">
                <a:latin typeface="Calibri" panose="020F0502020204030204" pitchFamily="34" charset="0"/>
                <a:ea typeface="Calibri" panose="020F0502020204030204" pitchFamily="34" charset="0"/>
                <a:cs typeface="Calibri" panose="020F0502020204030204" pitchFamily="34" charset="0"/>
              </a:rPr>
              <a:t>Acetyl</a:t>
            </a:r>
            <a:r>
              <a:rPr sz="1400" spc="-32" dirty="0">
                <a:latin typeface="Calibri" panose="020F0502020204030204" pitchFamily="34" charset="0"/>
                <a:ea typeface="Calibri" panose="020F0502020204030204" pitchFamily="34" charset="0"/>
                <a:cs typeface="Calibri" panose="020F0502020204030204" pitchFamily="34" charset="0"/>
              </a:rPr>
              <a:t> </a:t>
            </a:r>
            <a:r>
              <a:rPr sz="1400" spc="41" dirty="0">
                <a:latin typeface="Calibri" panose="020F0502020204030204" pitchFamily="34" charset="0"/>
                <a:ea typeface="Calibri" panose="020F0502020204030204" pitchFamily="34" charset="0"/>
                <a:cs typeface="Calibri" panose="020F0502020204030204" pitchFamily="34" charset="0"/>
              </a:rPr>
              <a:t>Naphthalene</a:t>
            </a:r>
            <a:endParaRPr lang="en-GB" sz="1400" spc="41" dirty="0">
              <a:latin typeface="Calibri" panose="020F0502020204030204" pitchFamily="34" charset="0"/>
              <a:ea typeface="Calibri" panose="020F0502020204030204" pitchFamily="34" charset="0"/>
              <a:cs typeface="Calibri" panose="020F0502020204030204" pitchFamily="34" charset="0"/>
            </a:endParaRPr>
          </a:p>
          <a:p>
            <a:pPr marL="53138" marR="1869101"/>
            <a:r>
              <a:rPr lang="en-GB" sz="1400" spc="59" dirty="0">
                <a:latin typeface="Calibri" panose="020F0502020204030204" pitchFamily="34" charset="0"/>
                <a:ea typeface="Calibri" panose="020F0502020204030204" pitchFamily="34" charset="0"/>
                <a:cs typeface="Calibri" panose="020F0502020204030204" pitchFamily="34" charset="0"/>
              </a:rPr>
              <a:t>2 </a:t>
            </a:r>
            <a:r>
              <a:rPr sz="1400" spc="59" dirty="0">
                <a:latin typeface="Calibri" panose="020F0502020204030204" pitchFamily="34" charset="0"/>
                <a:ea typeface="Calibri" panose="020F0502020204030204" pitchFamily="34" charset="0"/>
                <a:cs typeface="Calibri" panose="020F0502020204030204" pitchFamily="34" charset="0"/>
              </a:rPr>
              <a:t>Acetyl</a:t>
            </a:r>
            <a:r>
              <a:rPr sz="1400" spc="-32" dirty="0">
                <a:latin typeface="Calibri" panose="020F0502020204030204" pitchFamily="34" charset="0"/>
                <a:ea typeface="Calibri" panose="020F0502020204030204" pitchFamily="34" charset="0"/>
                <a:cs typeface="Calibri" panose="020F0502020204030204" pitchFamily="34" charset="0"/>
              </a:rPr>
              <a:t> </a:t>
            </a:r>
            <a:r>
              <a:rPr sz="1400" spc="41" dirty="0">
                <a:latin typeface="Calibri" panose="020F0502020204030204" pitchFamily="34" charset="0"/>
                <a:ea typeface="Calibri" panose="020F0502020204030204" pitchFamily="34" charset="0"/>
                <a:cs typeface="Calibri" panose="020F0502020204030204" pitchFamily="34" charset="0"/>
              </a:rPr>
              <a:t>Naphthalene</a:t>
            </a:r>
            <a:endParaRPr sz="1400" dirty="0">
              <a:latin typeface="Calibri" panose="020F0502020204030204" pitchFamily="34" charset="0"/>
              <a:ea typeface="Calibri" panose="020F0502020204030204" pitchFamily="34" charset="0"/>
              <a:cs typeface="Calibri" panose="020F0502020204030204" pitchFamily="34" charset="0"/>
            </a:endParaRPr>
          </a:p>
        </p:txBody>
      </p:sp>
      <p:sp>
        <p:nvSpPr>
          <p:cNvPr id="67" name="object 38">
            <a:extLst>
              <a:ext uri="{FF2B5EF4-FFF2-40B4-BE49-F238E27FC236}">
                <a16:creationId xmlns:a16="http://schemas.microsoft.com/office/drawing/2014/main" id="{D6991DC1-5863-7F10-B3DB-65ED8B77F8AE}"/>
              </a:ext>
            </a:extLst>
          </p:cNvPr>
          <p:cNvSpPr txBox="1"/>
          <p:nvPr/>
        </p:nvSpPr>
        <p:spPr>
          <a:xfrm>
            <a:off x="10675640" y="1931430"/>
            <a:ext cx="3686732" cy="1596714"/>
          </a:xfrm>
          <a:prstGeom prst="rect">
            <a:avLst/>
          </a:prstGeom>
        </p:spPr>
        <p:txBody>
          <a:bodyPr vert="horz" wrap="square" lIns="0" tIns="11552" rIns="0" bIns="0" rtlCol="0">
            <a:spAutoFit/>
          </a:bodyPr>
          <a:lstStyle/>
          <a:p>
            <a:pPr marL="53138" algn="just">
              <a:spcBef>
                <a:spcPts val="91"/>
              </a:spcBef>
            </a:pPr>
            <a:r>
              <a:rPr sz="1400" dirty="0">
                <a:latin typeface="Calibri" panose="020F0502020204030204" pitchFamily="34" charset="0"/>
                <a:ea typeface="Calibri" panose="020F0502020204030204" pitchFamily="34" charset="0"/>
                <a:cs typeface="Calibri" panose="020F0502020204030204" pitchFamily="34" charset="0"/>
              </a:rPr>
              <a:t>Phosphoric</a:t>
            </a:r>
            <a:r>
              <a:rPr sz="1400" spc="64"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Acid</a:t>
            </a:r>
            <a:r>
              <a:rPr sz="1400" spc="68" dirty="0">
                <a:latin typeface="Calibri" panose="020F0502020204030204" pitchFamily="34" charset="0"/>
                <a:ea typeface="Calibri" panose="020F0502020204030204" pitchFamily="34" charset="0"/>
                <a:cs typeface="Calibri" panose="020F0502020204030204" pitchFamily="34" charset="0"/>
              </a:rPr>
              <a:t> </a:t>
            </a:r>
            <a:r>
              <a:rPr sz="1400" spc="-41" dirty="0">
                <a:latin typeface="Calibri" panose="020F0502020204030204" pitchFamily="34" charset="0"/>
                <a:ea typeface="Calibri" panose="020F0502020204030204" pitchFamily="34" charset="0"/>
                <a:cs typeface="Calibri" panose="020F0502020204030204" pitchFamily="34" charset="0"/>
              </a:rPr>
              <a:t>(75%</a:t>
            </a:r>
            <a:r>
              <a:rPr sz="1400" spc="68" dirty="0">
                <a:latin typeface="Calibri" panose="020F0502020204030204" pitchFamily="34" charset="0"/>
                <a:ea typeface="Calibri" panose="020F0502020204030204" pitchFamily="34" charset="0"/>
                <a:cs typeface="Calibri" panose="020F0502020204030204" pitchFamily="34" charset="0"/>
              </a:rPr>
              <a:t> </a:t>
            </a:r>
            <a:r>
              <a:rPr sz="1400" dirty="0">
                <a:latin typeface="Calibri" panose="020F0502020204030204" pitchFamily="34" charset="0"/>
                <a:ea typeface="Calibri" panose="020F0502020204030204" pitchFamily="34" charset="0"/>
                <a:cs typeface="Calibri" panose="020F0502020204030204" pitchFamily="34" charset="0"/>
              </a:rPr>
              <a:t>&amp;</a:t>
            </a:r>
            <a:r>
              <a:rPr sz="1400" spc="68"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85%)</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460922" algn="just">
              <a:spcBef>
                <a:spcPts val="159"/>
              </a:spcBef>
            </a:pPr>
            <a:r>
              <a:rPr sz="1400" dirty="0">
                <a:latin typeface="Calibri" panose="020F0502020204030204" pitchFamily="34" charset="0"/>
                <a:ea typeface="Calibri" panose="020F0502020204030204" pitchFamily="34" charset="0"/>
                <a:cs typeface="Calibri" panose="020F0502020204030204" pitchFamily="34" charset="0"/>
              </a:rPr>
              <a:t>Tris-(2-</a:t>
            </a:r>
            <a:r>
              <a:rPr sz="1400" spc="68" dirty="0">
                <a:latin typeface="Calibri" panose="020F0502020204030204" pitchFamily="34" charset="0"/>
                <a:ea typeface="Calibri" panose="020F0502020204030204" pitchFamily="34" charset="0"/>
                <a:cs typeface="Calibri" panose="020F0502020204030204" pitchFamily="34" charset="0"/>
              </a:rPr>
              <a:t>chloro</a:t>
            </a:r>
            <a:r>
              <a:rPr lang="en-GB" sz="1400" spc="23" dirty="0">
                <a:latin typeface="Calibri" panose="020F0502020204030204" pitchFamily="34" charset="0"/>
                <a:ea typeface="Calibri" panose="020F0502020204030204" pitchFamily="34" charset="0"/>
                <a:cs typeface="Calibri" panose="020F0502020204030204" pitchFamily="34" charset="0"/>
              </a:rPr>
              <a:t>i</a:t>
            </a:r>
            <a:r>
              <a:rPr sz="1400" spc="55" dirty="0" err="1">
                <a:latin typeface="Calibri" panose="020F0502020204030204" pitchFamily="34" charset="0"/>
                <a:ea typeface="Calibri" panose="020F0502020204030204" pitchFamily="34" charset="0"/>
                <a:cs typeface="Calibri" panose="020F0502020204030204" pitchFamily="34" charset="0"/>
              </a:rPr>
              <a:t>sopropyl</a:t>
            </a:r>
            <a:r>
              <a:rPr sz="1400" spc="55" dirty="0">
                <a:latin typeface="Calibri" panose="020F0502020204030204" pitchFamily="34" charset="0"/>
                <a:ea typeface="Calibri" panose="020F0502020204030204" pitchFamily="34" charset="0"/>
                <a:cs typeface="Calibri" panose="020F0502020204030204" pitchFamily="34" charset="0"/>
              </a:rPr>
              <a:t>)</a:t>
            </a:r>
            <a:r>
              <a:rPr lang="en-GB" sz="1400" spc="27" dirty="0">
                <a:latin typeface="Calibri" panose="020F0502020204030204" pitchFamily="34" charset="0"/>
                <a:ea typeface="Calibri" panose="020F0502020204030204" pitchFamily="34" charset="0"/>
                <a:cs typeface="Calibri" panose="020F0502020204030204" pitchFamily="34" charset="0"/>
              </a:rPr>
              <a:t> </a:t>
            </a:r>
            <a:r>
              <a:rPr sz="1400" spc="45" dirty="0">
                <a:latin typeface="Calibri" panose="020F0502020204030204" pitchFamily="34" charset="0"/>
                <a:ea typeface="Calibri" panose="020F0502020204030204" pitchFamily="34" charset="0"/>
                <a:cs typeface="Calibri" panose="020F0502020204030204" pitchFamily="34" charset="0"/>
              </a:rPr>
              <a:t>Phosphate</a:t>
            </a:r>
            <a:r>
              <a:rPr lang="en-GB" sz="1400" spc="45"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(TCPP) </a:t>
            </a:r>
            <a:endParaRPr lang="en-GB" sz="1400" spc="-9" dirty="0">
              <a:latin typeface="Calibri" panose="020F0502020204030204" pitchFamily="34" charset="0"/>
              <a:ea typeface="Calibri" panose="020F0502020204030204" pitchFamily="34" charset="0"/>
              <a:cs typeface="Calibri" panose="020F0502020204030204" pitchFamily="34" charset="0"/>
            </a:endParaRPr>
          </a:p>
          <a:p>
            <a:pPr marL="53138" marR="460922" algn="just">
              <a:spcBef>
                <a:spcPts val="159"/>
              </a:spcBef>
            </a:pPr>
            <a:r>
              <a:rPr sz="1400" spc="55" dirty="0">
                <a:latin typeface="Calibri" panose="020F0502020204030204" pitchFamily="34" charset="0"/>
                <a:ea typeface="Calibri" panose="020F0502020204030204" pitchFamily="34" charset="0"/>
                <a:cs typeface="Calibri" panose="020F0502020204030204" pitchFamily="34" charset="0"/>
              </a:rPr>
              <a:t>Triethyl</a:t>
            </a:r>
            <a:r>
              <a:rPr sz="1400" spc="-18" dirty="0">
                <a:latin typeface="Calibri" panose="020F0502020204030204" pitchFamily="34" charset="0"/>
                <a:ea typeface="Calibri" panose="020F0502020204030204" pitchFamily="34" charset="0"/>
                <a:cs typeface="Calibri" panose="020F0502020204030204" pitchFamily="34" charset="0"/>
              </a:rPr>
              <a:t> </a:t>
            </a:r>
            <a:r>
              <a:rPr sz="1400" spc="45" dirty="0">
                <a:latin typeface="Calibri" panose="020F0502020204030204" pitchFamily="34" charset="0"/>
                <a:ea typeface="Calibri" panose="020F0502020204030204" pitchFamily="34" charset="0"/>
                <a:cs typeface="Calibri" panose="020F0502020204030204" pitchFamily="34" charset="0"/>
              </a:rPr>
              <a:t>Phosphate</a:t>
            </a:r>
            <a:r>
              <a:rPr sz="1400" spc="-14"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(TEP)</a:t>
            </a:r>
            <a:endParaRPr lang="en-GB" sz="1400" spc="-9" dirty="0">
              <a:latin typeface="Calibri" panose="020F0502020204030204" pitchFamily="34" charset="0"/>
              <a:ea typeface="Calibri" panose="020F0502020204030204" pitchFamily="34" charset="0"/>
              <a:cs typeface="Calibri" panose="020F0502020204030204" pitchFamily="34" charset="0"/>
            </a:endParaRPr>
          </a:p>
          <a:p>
            <a:pPr marL="53138" marR="460922" algn="just">
              <a:spcBef>
                <a:spcPts val="159"/>
              </a:spcBef>
            </a:pPr>
            <a:r>
              <a:rPr sz="1400" spc="55" dirty="0">
                <a:latin typeface="Calibri" panose="020F0502020204030204" pitchFamily="34" charset="0"/>
                <a:ea typeface="Calibri" panose="020F0502020204030204" pitchFamily="34" charset="0"/>
                <a:cs typeface="Calibri" panose="020F0502020204030204" pitchFamily="34" charset="0"/>
              </a:rPr>
              <a:t>Triethyl</a:t>
            </a:r>
            <a:r>
              <a:rPr sz="1400" spc="-9" dirty="0">
                <a:latin typeface="Calibri" panose="020F0502020204030204" pitchFamily="34" charset="0"/>
                <a:ea typeface="Calibri" panose="020F0502020204030204" pitchFamily="34" charset="0"/>
                <a:cs typeface="Calibri" panose="020F0502020204030204" pitchFamily="34" charset="0"/>
              </a:rPr>
              <a:t> </a:t>
            </a:r>
            <a:r>
              <a:rPr sz="1400" spc="41" dirty="0">
                <a:latin typeface="Calibri" panose="020F0502020204030204" pitchFamily="34" charset="0"/>
                <a:ea typeface="Calibri" panose="020F0502020204030204" pitchFamily="34" charset="0"/>
                <a:cs typeface="Calibri" panose="020F0502020204030204" pitchFamily="34" charset="0"/>
              </a:rPr>
              <a:t>Phosphite</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1897403" algn="just"/>
            <a:r>
              <a:rPr sz="1400" spc="59" dirty="0">
                <a:latin typeface="Calibri" panose="020F0502020204030204" pitchFamily="34" charset="0"/>
                <a:ea typeface="Calibri" panose="020F0502020204030204" pitchFamily="34" charset="0"/>
                <a:cs typeface="Calibri" panose="020F0502020204030204" pitchFamily="34" charset="0"/>
              </a:rPr>
              <a:t>Trimethyl</a:t>
            </a:r>
            <a:r>
              <a:rPr lang="en-GB" sz="1400" spc="-18" dirty="0">
                <a:latin typeface="Calibri" panose="020F0502020204030204" pitchFamily="34" charset="0"/>
                <a:ea typeface="Calibri" panose="020F0502020204030204" pitchFamily="34" charset="0"/>
                <a:cs typeface="Calibri" panose="020F0502020204030204" pitchFamily="34" charset="0"/>
              </a:rPr>
              <a:t> </a:t>
            </a:r>
            <a:r>
              <a:rPr sz="1400" spc="41" dirty="0">
                <a:latin typeface="Calibri" panose="020F0502020204030204" pitchFamily="34" charset="0"/>
                <a:ea typeface="Calibri" panose="020F0502020204030204" pitchFamily="34" charset="0"/>
                <a:cs typeface="Calibri" panose="020F0502020204030204" pitchFamily="34" charset="0"/>
              </a:rPr>
              <a:t>Phosphite </a:t>
            </a:r>
            <a:r>
              <a:rPr sz="1400" spc="45" dirty="0" err="1">
                <a:latin typeface="Calibri" panose="020F0502020204030204" pitchFamily="34" charset="0"/>
                <a:ea typeface="Calibri" panose="020F0502020204030204" pitchFamily="34" charset="0"/>
                <a:cs typeface="Calibri" panose="020F0502020204030204" pitchFamily="34" charset="0"/>
              </a:rPr>
              <a:t>Triphenylphosphi</a:t>
            </a:r>
            <a:r>
              <a:rPr lang="en-GB" sz="1400" spc="45" dirty="0">
                <a:latin typeface="Calibri" panose="020F0502020204030204" pitchFamily="34" charset="0"/>
                <a:ea typeface="Calibri" panose="020F0502020204030204" pitchFamily="34" charset="0"/>
                <a:cs typeface="Calibri" panose="020F0502020204030204" pitchFamily="34" charset="0"/>
              </a:rPr>
              <a:t>n</a:t>
            </a:r>
            <a:r>
              <a:rPr sz="1400" spc="45" dirty="0">
                <a:latin typeface="Calibri" panose="020F0502020204030204" pitchFamily="34" charset="0"/>
                <a:ea typeface="Calibri" panose="020F0502020204030204" pitchFamily="34" charset="0"/>
                <a:cs typeface="Calibri" panose="020F0502020204030204" pitchFamily="34" charset="0"/>
              </a:rPr>
              <a:t>e </a:t>
            </a:r>
            <a:endParaRPr lang="en-GB" sz="1400" spc="45" dirty="0">
              <a:latin typeface="Calibri" panose="020F0502020204030204" pitchFamily="34" charset="0"/>
              <a:ea typeface="Calibri" panose="020F0502020204030204" pitchFamily="34" charset="0"/>
              <a:cs typeface="Calibri" panose="020F0502020204030204" pitchFamily="34" charset="0"/>
            </a:endParaRPr>
          </a:p>
          <a:p>
            <a:pPr marL="53138" marR="1897403" algn="just"/>
            <a:r>
              <a:rPr sz="1400" spc="50" dirty="0">
                <a:latin typeface="Calibri" panose="020F0502020204030204" pitchFamily="34" charset="0"/>
                <a:ea typeface="Calibri" panose="020F0502020204030204" pitchFamily="34" charset="0"/>
                <a:cs typeface="Calibri" panose="020F0502020204030204" pitchFamily="34" charset="0"/>
              </a:rPr>
              <a:t>Phosphoric</a:t>
            </a:r>
            <a:r>
              <a:rPr sz="1400" spc="-18" dirty="0">
                <a:latin typeface="Calibri" panose="020F0502020204030204" pitchFamily="34" charset="0"/>
                <a:ea typeface="Calibri" panose="020F0502020204030204" pitchFamily="34" charset="0"/>
                <a:cs typeface="Calibri" panose="020F0502020204030204" pitchFamily="34" charset="0"/>
              </a:rPr>
              <a:t> </a:t>
            </a:r>
            <a:r>
              <a:rPr sz="1400" spc="32" dirty="0">
                <a:latin typeface="Calibri" panose="020F0502020204030204" pitchFamily="34" charset="0"/>
                <a:ea typeface="Calibri" panose="020F0502020204030204" pitchFamily="34" charset="0"/>
                <a:cs typeface="Calibri" panose="020F0502020204030204" pitchFamily="34" charset="0"/>
              </a:rPr>
              <a:t>Acid</a:t>
            </a:r>
            <a:endParaRPr sz="1400" dirty="0">
              <a:latin typeface="Calibri" panose="020F0502020204030204" pitchFamily="34" charset="0"/>
              <a:ea typeface="Calibri" panose="020F0502020204030204" pitchFamily="34" charset="0"/>
              <a:cs typeface="Calibri" panose="020F0502020204030204" pitchFamily="34" charset="0"/>
            </a:endParaRPr>
          </a:p>
        </p:txBody>
      </p:sp>
      <p:sp>
        <p:nvSpPr>
          <p:cNvPr id="68" name="object 39">
            <a:extLst>
              <a:ext uri="{FF2B5EF4-FFF2-40B4-BE49-F238E27FC236}">
                <a16:creationId xmlns:a16="http://schemas.microsoft.com/office/drawing/2014/main" id="{9C1EE97E-4AF1-4838-1CDA-D6A7B7126CA3}"/>
              </a:ext>
            </a:extLst>
          </p:cNvPr>
          <p:cNvSpPr txBox="1"/>
          <p:nvPr/>
        </p:nvSpPr>
        <p:spPr>
          <a:xfrm>
            <a:off x="10675639" y="5354014"/>
            <a:ext cx="3930498" cy="1950657"/>
          </a:xfrm>
          <a:prstGeom prst="rect">
            <a:avLst/>
          </a:prstGeom>
        </p:spPr>
        <p:txBody>
          <a:bodyPr vert="horz" wrap="square" lIns="0" tIns="11552" rIns="0" bIns="0" rtlCol="0">
            <a:spAutoFit/>
          </a:bodyPr>
          <a:lstStyle/>
          <a:p>
            <a:pPr marL="53138">
              <a:spcBef>
                <a:spcPts val="91"/>
              </a:spcBef>
            </a:pPr>
            <a:r>
              <a:rPr sz="1400" spc="41" dirty="0">
                <a:latin typeface="Calibri" panose="020F0502020204030204" pitchFamily="34" charset="0"/>
                <a:ea typeface="Calibri" panose="020F0502020204030204" pitchFamily="34" charset="0"/>
                <a:cs typeface="Calibri" panose="020F0502020204030204" pitchFamily="34" charset="0"/>
              </a:rPr>
              <a:t>Methoxy</a:t>
            </a:r>
            <a:r>
              <a:rPr sz="1400" spc="5" dirty="0">
                <a:latin typeface="Calibri" panose="020F0502020204030204" pitchFamily="34" charset="0"/>
                <a:ea typeface="Calibri" panose="020F0502020204030204" pitchFamily="34" charset="0"/>
                <a:cs typeface="Calibri" panose="020F0502020204030204" pitchFamily="34" charset="0"/>
              </a:rPr>
              <a:t> </a:t>
            </a:r>
            <a:r>
              <a:rPr sz="1400" spc="45" dirty="0">
                <a:latin typeface="Calibri" panose="020F0502020204030204" pitchFamily="34" charset="0"/>
                <a:ea typeface="Calibri" panose="020F0502020204030204" pitchFamily="34" charset="0"/>
                <a:cs typeface="Calibri" panose="020F0502020204030204" pitchFamily="34" charset="0"/>
              </a:rPr>
              <a:t>Propyl</a:t>
            </a:r>
            <a:r>
              <a:rPr sz="1400" spc="9" dirty="0">
                <a:latin typeface="Calibri" panose="020F0502020204030204" pitchFamily="34" charset="0"/>
                <a:ea typeface="Calibri" panose="020F0502020204030204" pitchFamily="34" charset="0"/>
                <a:cs typeface="Calibri" panose="020F0502020204030204" pitchFamily="34" charset="0"/>
              </a:rPr>
              <a:t> Acetate</a:t>
            </a:r>
            <a:r>
              <a:rPr sz="1400" spc="5"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(PMA)</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1273599">
              <a:spcBef>
                <a:spcPts val="5"/>
              </a:spcBef>
            </a:pPr>
            <a:r>
              <a:rPr sz="1400" spc="64" dirty="0">
                <a:latin typeface="Calibri" panose="020F0502020204030204" pitchFamily="34" charset="0"/>
                <a:ea typeface="Calibri" panose="020F0502020204030204" pitchFamily="34" charset="0"/>
                <a:cs typeface="Calibri" panose="020F0502020204030204" pitchFamily="34" charset="0"/>
              </a:rPr>
              <a:t>Mono</a:t>
            </a:r>
            <a:r>
              <a:rPr sz="1400" spc="-23"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Propylene</a:t>
            </a:r>
            <a:r>
              <a:rPr sz="1400" spc="-27"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Glycol</a:t>
            </a:r>
            <a:r>
              <a:rPr sz="1400" spc="-23" dirty="0">
                <a:latin typeface="Calibri" panose="020F0502020204030204" pitchFamily="34" charset="0"/>
                <a:ea typeface="Calibri" panose="020F0502020204030204" pitchFamily="34" charset="0"/>
                <a:cs typeface="Calibri" panose="020F0502020204030204" pitchFamily="34" charset="0"/>
              </a:rPr>
              <a:t> </a:t>
            </a:r>
            <a:r>
              <a:rPr sz="1400" spc="-18" dirty="0">
                <a:latin typeface="Calibri" panose="020F0502020204030204" pitchFamily="34" charset="0"/>
                <a:ea typeface="Calibri" panose="020F0502020204030204" pitchFamily="34" charset="0"/>
                <a:cs typeface="Calibri" panose="020F0502020204030204" pitchFamily="34" charset="0"/>
              </a:rPr>
              <a:t>(MPG) </a:t>
            </a:r>
            <a:r>
              <a:rPr sz="1400" spc="55" dirty="0">
                <a:latin typeface="Calibri" panose="020F0502020204030204" pitchFamily="34" charset="0"/>
                <a:ea typeface="Calibri" panose="020F0502020204030204" pitchFamily="34" charset="0"/>
                <a:cs typeface="Calibri" panose="020F0502020204030204" pitchFamily="34" charset="0"/>
              </a:rPr>
              <a:t>Polyethylene</a:t>
            </a:r>
            <a:r>
              <a:rPr sz="1400" spc="-23" dirty="0">
                <a:latin typeface="Calibri" panose="020F0502020204030204" pitchFamily="34" charset="0"/>
                <a:ea typeface="Calibri" panose="020F0502020204030204" pitchFamily="34" charset="0"/>
                <a:cs typeface="Calibri" panose="020F0502020204030204" pitchFamily="34" charset="0"/>
              </a:rPr>
              <a:t> </a:t>
            </a:r>
            <a:r>
              <a:rPr sz="1400" spc="41" dirty="0">
                <a:latin typeface="Calibri" panose="020F0502020204030204" pitchFamily="34" charset="0"/>
                <a:ea typeface="Calibri" panose="020F0502020204030204" pitchFamily="34" charset="0"/>
                <a:cs typeface="Calibri" panose="020F0502020204030204" pitchFamily="34" charset="0"/>
              </a:rPr>
              <a:t>Glycol</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302083"/>
            <a:r>
              <a:rPr sz="1400" spc="59" dirty="0" err="1">
                <a:latin typeface="Calibri" panose="020F0502020204030204" pitchFamily="34" charset="0"/>
                <a:ea typeface="Calibri" panose="020F0502020204030204" pitchFamily="34" charset="0"/>
                <a:cs typeface="Calibri" panose="020F0502020204030204" pitchFamily="34" charset="0"/>
              </a:rPr>
              <a:t>Polytetramethylene</a:t>
            </a:r>
            <a:r>
              <a:rPr sz="1400" spc="-18" dirty="0">
                <a:latin typeface="Calibri" panose="020F0502020204030204" pitchFamily="34" charset="0"/>
                <a:ea typeface="Calibri" panose="020F0502020204030204" pitchFamily="34" charset="0"/>
                <a:cs typeface="Calibri" panose="020F0502020204030204" pitchFamily="34" charset="0"/>
              </a:rPr>
              <a:t> </a:t>
            </a:r>
            <a:r>
              <a:rPr sz="1400" spc="45" dirty="0">
                <a:latin typeface="Calibri" panose="020F0502020204030204" pitchFamily="34" charset="0"/>
                <a:ea typeface="Calibri" panose="020F0502020204030204" pitchFamily="34" charset="0"/>
                <a:cs typeface="Calibri" panose="020F0502020204030204" pitchFamily="34" charset="0"/>
              </a:rPr>
              <a:t>Ether</a:t>
            </a:r>
            <a:r>
              <a:rPr sz="1400" spc="-14"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Glycol</a:t>
            </a:r>
            <a:endParaRPr lang="en-GB" sz="1400" spc="50" dirty="0">
              <a:latin typeface="Calibri" panose="020F0502020204030204" pitchFamily="34" charset="0"/>
              <a:ea typeface="Calibri" panose="020F0502020204030204" pitchFamily="34" charset="0"/>
              <a:cs typeface="Calibri" panose="020F0502020204030204" pitchFamily="34" charset="0"/>
            </a:endParaRPr>
          </a:p>
          <a:p>
            <a:pPr marL="53138" marR="302083"/>
            <a:r>
              <a:rPr sz="1400" spc="-14"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(PTMEG) </a:t>
            </a:r>
            <a:endParaRPr lang="en-GB" sz="1400" spc="-9" dirty="0">
              <a:latin typeface="Calibri" panose="020F0502020204030204" pitchFamily="34" charset="0"/>
              <a:ea typeface="Calibri" panose="020F0502020204030204" pitchFamily="34" charset="0"/>
              <a:cs typeface="Calibri" panose="020F0502020204030204" pitchFamily="34" charset="0"/>
            </a:endParaRPr>
          </a:p>
          <a:p>
            <a:pPr marL="53138" marR="302083"/>
            <a:r>
              <a:rPr sz="1400" spc="59" dirty="0" err="1">
                <a:latin typeface="Calibri" panose="020F0502020204030204" pitchFamily="34" charset="0"/>
                <a:ea typeface="Calibri" panose="020F0502020204030204" pitchFamily="34" charset="0"/>
                <a:cs typeface="Calibri" panose="020F0502020204030204" pitchFamily="34" charset="0"/>
              </a:rPr>
              <a:t>Dipropylene</a:t>
            </a:r>
            <a:r>
              <a:rPr sz="1400" spc="-18"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Glycol</a:t>
            </a:r>
            <a:r>
              <a:rPr sz="1400" spc="-18" dirty="0">
                <a:latin typeface="Calibri" panose="020F0502020204030204" pitchFamily="34" charset="0"/>
                <a:ea typeface="Calibri" panose="020F0502020204030204" pitchFamily="34" charset="0"/>
                <a:cs typeface="Calibri" panose="020F0502020204030204" pitchFamily="34" charset="0"/>
              </a:rPr>
              <a:t> </a:t>
            </a:r>
            <a:r>
              <a:rPr sz="1400" spc="68" dirty="0">
                <a:latin typeface="Calibri" panose="020F0502020204030204" pitchFamily="34" charset="0"/>
                <a:ea typeface="Calibri" panose="020F0502020204030204" pitchFamily="34" charset="0"/>
                <a:cs typeface="Calibri" panose="020F0502020204030204" pitchFamily="34" charset="0"/>
              </a:rPr>
              <a:t>Monomethyl</a:t>
            </a:r>
            <a:endParaRPr lang="en-GB" sz="1400" spc="68" dirty="0">
              <a:latin typeface="Calibri" panose="020F0502020204030204" pitchFamily="34" charset="0"/>
              <a:ea typeface="Calibri" panose="020F0502020204030204" pitchFamily="34" charset="0"/>
              <a:cs typeface="Calibri" panose="020F0502020204030204" pitchFamily="34" charset="0"/>
            </a:endParaRPr>
          </a:p>
          <a:p>
            <a:pPr marL="53138" marR="302083"/>
            <a:r>
              <a:rPr sz="1400" spc="-14" dirty="0">
                <a:latin typeface="Calibri" panose="020F0502020204030204" pitchFamily="34" charset="0"/>
                <a:ea typeface="Calibri" panose="020F0502020204030204" pitchFamily="34" charset="0"/>
                <a:cs typeface="Calibri" panose="020F0502020204030204" pitchFamily="34" charset="0"/>
              </a:rPr>
              <a:t> </a:t>
            </a:r>
            <a:r>
              <a:rPr sz="1400" spc="45" dirty="0">
                <a:latin typeface="Calibri" panose="020F0502020204030204" pitchFamily="34" charset="0"/>
                <a:ea typeface="Calibri" panose="020F0502020204030204" pitchFamily="34" charset="0"/>
                <a:cs typeface="Calibri" panose="020F0502020204030204" pitchFamily="34" charset="0"/>
              </a:rPr>
              <a:t>Ether</a:t>
            </a:r>
            <a:r>
              <a:rPr sz="1400" spc="-18" dirty="0">
                <a:latin typeface="Calibri" panose="020F0502020204030204" pitchFamily="34" charset="0"/>
                <a:ea typeface="Calibri" panose="020F0502020204030204" pitchFamily="34" charset="0"/>
                <a:cs typeface="Calibri" panose="020F0502020204030204" pitchFamily="34" charset="0"/>
              </a:rPr>
              <a:t> (DPM)</a:t>
            </a:r>
            <a:endParaRPr lang="en-GB" sz="1400" spc="-18" dirty="0">
              <a:latin typeface="Calibri" panose="020F0502020204030204" pitchFamily="34" charset="0"/>
              <a:ea typeface="Calibri" panose="020F0502020204030204" pitchFamily="34" charset="0"/>
              <a:cs typeface="Calibri" panose="020F0502020204030204" pitchFamily="34" charset="0"/>
            </a:endParaRPr>
          </a:p>
          <a:p>
            <a:pPr marL="53138" marR="302083"/>
            <a:r>
              <a:rPr sz="1400" spc="59" dirty="0" err="1">
                <a:latin typeface="Calibri" panose="020F0502020204030204" pitchFamily="34" charset="0"/>
                <a:ea typeface="Calibri" panose="020F0502020204030204" pitchFamily="34" charset="0"/>
                <a:cs typeface="Calibri" panose="020F0502020204030204" pitchFamily="34" charset="0"/>
              </a:rPr>
              <a:t>Dipropylene</a:t>
            </a:r>
            <a:r>
              <a:rPr sz="1400" spc="-27" dirty="0">
                <a:latin typeface="Calibri" panose="020F0502020204030204" pitchFamily="34" charset="0"/>
                <a:ea typeface="Calibri" panose="020F0502020204030204" pitchFamily="34" charset="0"/>
                <a:cs typeface="Calibri" panose="020F0502020204030204" pitchFamily="34" charset="0"/>
              </a:rPr>
              <a:t> </a:t>
            </a:r>
            <a:r>
              <a:rPr sz="1400" spc="50" dirty="0">
                <a:latin typeface="Calibri" panose="020F0502020204030204" pitchFamily="34" charset="0"/>
                <a:ea typeface="Calibri" panose="020F0502020204030204" pitchFamily="34" charset="0"/>
                <a:cs typeface="Calibri" panose="020F0502020204030204" pitchFamily="34" charset="0"/>
              </a:rPr>
              <a:t>Glycol</a:t>
            </a:r>
            <a:r>
              <a:rPr sz="1400" spc="-23" dirty="0">
                <a:latin typeface="Calibri" panose="020F0502020204030204" pitchFamily="34" charset="0"/>
                <a:ea typeface="Calibri" panose="020F0502020204030204" pitchFamily="34" charset="0"/>
                <a:cs typeface="Calibri" panose="020F0502020204030204" pitchFamily="34" charset="0"/>
              </a:rPr>
              <a:t> </a:t>
            </a:r>
            <a:r>
              <a:rPr sz="1400" spc="68" dirty="0">
                <a:latin typeface="Calibri" panose="020F0502020204030204" pitchFamily="34" charset="0"/>
                <a:ea typeface="Calibri" panose="020F0502020204030204" pitchFamily="34" charset="0"/>
                <a:cs typeface="Calibri" panose="020F0502020204030204" pitchFamily="34" charset="0"/>
              </a:rPr>
              <a:t>Dimethyl</a:t>
            </a:r>
            <a:endParaRPr lang="en-GB" sz="1400" spc="68" dirty="0">
              <a:latin typeface="Calibri" panose="020F0502020204030204" pitchFamily="34" charset="0"/>
              <a:ea typeface="Calibri" panose="020F0502020204030204" pitchFamily="34" charset="0"/>
              <a:cs typeface="Calibri" panose="020F0502020204030204" pitchFamily="34" charset="0"/>
            </a:endParaRPr>
          </a:p>
          <a:p>
            <a:pPr marL="53138" marR="302083"/>
            <a:r>
              <a:rPr sz="1400" spc="-27" dirty="0">
                <a:latin typeface="Calibri" panose="020F0502020204030204" pitchFamily="34" charset="0"/>
                <a:ea typeface="Calibri" panose="020F0502020204030204" pitchFamily="34" charset="0"/>
                <a:cs typeface="Calibri" panose="020F0502020204030204" pitchFamily="34" charset="0"/>
              </a:rPr>
              <a:t> </a:t>
            </a:r>
            <a:r>
              <a:rPr sz="1400" spc="45" dirty="0">
                <a:latin typeface="Calibri" panose="020F0502020204030204" pitchFamily="34" charset="0"/>
                <a:ea typeface="Calibri" panose="020F0502020204030204" pitchFamily="34" charset="0"/>
                <a:cs typeface="Calibri" panose="020F0502020204030204" pitchFamily="34" charset="0"/>
              </a:rPr>
              <a:t>Ether</a:t>
            </a:r>
            <a:r>
              <a:rPr sz="1400" spc="-23"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(DPDM)</a:t>
            </a:r>
            <a:endParaRPr sz="1400" dirty="0">
              <a:latin typeface="Calibri" panose="020F0502020204030204" pitchFamily="34" charset="0"/>
              <a:ea typeface="Calibri" panose="020F0502020204030204" pitchFamily="34" charset="0"/>
              <a:cs typeface="Calibri" panose="020F0502020204030204" pitchFamily="34" charset="0"/>
            </a:endParaRPr>
          </a:p>
        </p:txBody>
      </p:sp>
      <p:sp>
        <p:nvSpPr>
          <p:cNvPr id="69" name="object 40">
            <a:extLst>
              <a:ext uri="{FF2B5EF4-FFF2-40B4-BE49-F238E27FC236}">
                <a16:creationId xmlns:a16="http://schemas.microsoft.com/office/drawing/2014/main" id="{1443A449-F11B-28F7-7981-581986E7F00F}"/>
              </a:ext>
            </a:extLst>
          </p:cNvPr>
          <p:cNvSpPr txBox="1"/>
          <p:nvPr/>
        </p:nvSpPr>
        <p:spPr>
          <a:xfrm>
            <a:off x="14099218" y="7813576"/>
            <a:ext cx="3655097" cy="657996"/>
          </a:xfrm>
          <a:prstGeom prst="rect">
            <a:avLst/>
          </a:prstGeom>
        </p:spPr>
        <p:txBody>
          <a:bodyPr vert="horz" wrap="square" lIns="0" tIns="11552" rIns="0" bIns="0" rtlCol="0">
            <a:spAutoFit/>
          </a:bodyPr>
          <a:lstStyle/>
          <a:p>
            <a:pPr marL="53138">
              <a:spcBef>
                <a:spcPts val="91"/>
              </a:spcBef>
            </a:pPr>
            <a:r>
              <a:rPr sz="1400" dirty="0">
                <a:latin typeface="Calibri" panose="020F0502020204030204" pitchFamily="34" charset="0"/>
                <a:ea typeface="Calibri" panose="020F0502020204030204" pitchFamily="34" charset="0"/>
                <a:cs typeface="Calibri" panose="020F0502020204030204" pitchFamily="34" charset="0"/>
              </a:rPr>
              <a:t>Maleic</a:t>
            </a:r>
            <a:r>
              <a:rPr sz="1400" spc="-23" dirty="0">
                <a:latin typeface="Calibri" panose="020F0502020204030204" pitchFamily="34" charset="0"/>
                <a:ea typeface="Calibri" panose="020F0502020204030204" pitchFamily="34" charset="0"/>
                <a:cs typeface="Calibri" panose="020F0502020204030204" pitchFamily="34" charset="0"/>
              </a:rPr>
              <a:t> </a:t>
            </a:r>
            <a:r>
              <a:rPr sz="1400" spc="41" dirty="0">
                <a:latin typeface="Calibri" panose="020F0502020204030204" pitchFamily="34" charset="0"/>
                <a:ea typeface="Calibri" panose="020F0502020204030204" pitchFamily="34" charset="0"/>
                <a:cs typeface="Calibri" panose="020F0502020204030204" pitchFamily="34" charset="0"/>
              </a:rPr>
              <a:t>Anhydride</a:t>
            </a:r>
            <a:r>
              <a:rPr sz="1400" spc="-18" dirty="0">
                <a:latin typeface="Calibri" panose="020F0502020204030204" pitchFamily="34" charset="0"/>
                <a:ea typeface="Calibri" panose="020F0502020204030204" pitchFamily="34" charset="0"/>
                <a:cs typeface="Calibri" panose="020F0502020204030204" pitchFamily="34" charset="0"/>
              </a:rPr>
              <a:t> (</a:t>
            </a:r>
            <a:r>
              <a:rPr sz="1400" spc="55" dirty="0">
                <a:latin typeface="Calibri" panose="020F0502020204030204" pitchFamily="34" charset="0"/>
                <a:ea typeface="Calibri" panose="020F0502020204030204" pitchFamily="34" charset="0"/>
                <a:cs typeface="Calibri" panose="020F0502020204030204" pitchFamily="34" charset="0"/>
              </a:rPr>
              <a:t>Molten</a:t>
            </a:r>
            <a:r>
              <a:rPr sz="1400" spc="-23" dirty="0">
                <a:latin typeface="Calibri" panose="020F0502020204030204" pitchFamily="34" charset="0"/>
                <a:ea typeface="Calibri" panose="020F0502020204030204" pitchFamily="34" charset="0"/>
                <a:cs typeface="Calibri" panose="020F0502020204030204" pitchFamily="34" charset="0"/>
              </a:rPr>
              <a:t> </a:t>
            </a:r>
            <a:r>
              <a:rPr sz="1400" spc="109" dirty="0">
                <a:latin typeface="Calibri" panose="020F0502020204030204" pitchFamily="34" charset="0"/>
                <a:ea typeface="Calibri" panose="020F0502020204030204" pitchFamily="34" charset="0"/>
                <a:cs typeface="Calibri" panose="020F0502020204030204" pitchFamily="34" charset="0"/>
              </a:rPr>
              <a:t>/</a:t>
            </a:r>
            <a:r>
              <a:rPr sz="1400" spc="-18"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Briquettes)</a:t>
            </a:r>
            <a:endParaRPr sz="1400" dirty="0">
              <a:latin typeface="Calibri" panose="020F0502020204030204" pitchFamily="34" charset="0"/>
              <a:ea typeface="Calibri" panose="020F0502020204030204" pitchFamily="34" charset="0"/>
              <a:cs typeface="Calibri" panose="020F0502020204030204" pitchFamily="34" charset="0"/>
            </a:endParaRPr>
          </a:p>
          <a:p>
            <a:pPr marL="53138" marR="1351575">
              <a:spcBef>
                <a:spcPts val="5"/>
              </a:spcBef>
            </a:pPr>
            <a:r>
              <a:rPr sz="1400" spc="55" dirty="0">
                <a:latin typeface="Calibri" panose="020F0502020204030204" pitchFamily="34" charset="0"/>
                <a:ea typeface="Calibri" panose="020F0502020204030204" pitchFamily="34" charset="0"/>
                <a:cs typeface="Calibri" panose="020F0502020204030204" pitchFamily="34" charset="0"/>
              </a:rPr>
              <a:t>Phthalic</a:t>
            </a:r>
            <a:r>
              <a:rPr sz="1400" spc="-32" dirty="0">
                <a:latin typeface="Calibri" panose="020F0502020204030204" pitchFamily="34" charset="0"/>
                <a:ea typeface="Calibri" panose="020F0502020204030204" pitchFamily="34" charset="0"/>
                <a:cs typeface="Calibri" panose="020F0502020204030204" pitchFamily="34" charset="0"/>
              </a:rPr>
              <a:t> </a:t>
            </a:r>
            <a:r>
              <a:rPr sz="1400" spc="59" dirty="0">
                <a:latin typeface="Calibri" panose="020F0502020204030204" pitchFamily="34" charset="0"/>
                <a:ea typeface="Calibri" panose="020F0502020204030204" pitchFamily="34" charset="0"/>
                <a:cs typeface="Calibri" panose="020F0502020204030204" pitchFamily="34" charset="0"/>
              </a:rPr>
              <a:t>Anhydride</a:t>
            </a:r>
            <a:r>
              <a:rPr sz="1400" spc="-27"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(Flakes) </a:t>
            </a:r>
            <a:endParaRPr lang="en-GB" sz="1400" spc="-9" dirty="0">
              <a:latin typeface="Calibri" panose="020F0502020204030204" pitchFamily="34" charset="0"/>
              <a:ea typeface="Calibri" panose="020F0502020204030204" pitchFamily="34" charset="0"/>
              <a:cs typeface="Calibri" panose="020F0502020204030204" pitchFamily="34" charset="0"/>
            </a:endParaRPr>
          </a:p>
          <a:p>
            <a:pPr marL="53138" marR="1351575">
              <a:spcBef>
                <a:spcPts val="5"/>
              </a:spcBef>
            </a:pPr>
            <a:r>
              <a:rPr sz="1400" spc="59" dirty="0" err="1">
                <a:latin typeface="Calibri" panose="020F0502020204030204" pitchFamily="34" charset="0"/>
                <a:ea typeface="Calibri" panose="020F0502020204030204" pitchFamily="34" charset="0"/>
                <a:cs typeface="Calibri" panose="020F0502020204030204" pitchFamily="34" charset="0"/>
              </a:rPr>
              <a:t>Trimellitic</a:t>
            </a:r>
            <a:r>
              <a:rPr sz="1400" spc="-32" dirty="0">
                <a:latin typeface="Calibri" panose="020F0502020204030204" pitchFamily="34" charset="0"/>
                <a:ea typeface="Calibri" panose="020F0502020204030204" pitchFamily="34" charset="0"/>
                <a:cs typeface="Calibri" panose="020F0502020204030204" pitchFamily="34" charset="0"/>
              </a:rPr>
              <a:t> </a:t>
            </a:r>
            <a:r>
              <a:rPr sz="1400" spc="59" dirty="0">
                <a:latin typeface="Calibri" panose="020F0502020204030204" pitchFamily="34" charset="0"/>
                <a:ea typeface="Calibri" panose="020F0502020204030204" pitchFamily="34" charset="0"/>
                <a:cs typeface="Calibri" panose="020F0502020204030204" pitchFamily="34" charset="0"/>
              </a:rPr>
              <a:t>Anhydride</a:t>
            </a:r>
            <a:r>
              <a:rPr sz="1400" spc="-32" dirty="0">
                <a:latin typeface="Calibri" panose="020F0502020204030204" pitchFamily="34" charset="0"/>
                <a:ea typeface="Calibri" panose="020F0502020204030204" pitchFamily="34" charset="0"/>
                <a:cs typeface="Calibri" panose="020F0502020204030204" pitchFamily="34" charset="0"/>
              </a:rPr>
              <a:t> </a:t>
            </a:r>
            <a:r>
              <a:rPr sz="1400" spc="-9" dirty="0">
                <a:latin typeface="Calibri" panose="020F0502020204030204" pitchFamily="34" charset="0"/>
                <a:ea typeface="Calibri" panose="020F0502020204030204" pitchFamily="34" charset="0"/>
                <a:cs typeface="Calibri" panose="020F0502020204030204" pitchFamily="34" charset="0"/>
              </a:rPr>
              <a:t>(TMA)</a:t>
            </a:r>
            <a:endParaRPr sz="1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9116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C2305-1597-648E-3FFA-49854BAB8D23}"/>
            </a:ext>
          </a:extLst>
        </p:cNvPr>
        <p:cNvGrpSpPr/>
        <p:nvPr/>
      </p:nvGrpSpPr>
      <p:grpSpPr>
        <a:xfrm>
          <a:off x="0" y="0"/>
          <a:ext cx="0" cy="0"/>
          <a:chOff x="0" y="0"/>
          <a:chExt cx="0" cy="0"/>
        </a:xfrm>
      </p:grpSpPr>
      <p:grpSp>
        <p:nvGrpSpPr>
          <p:cNvPr id="8" name="Group 8">
            <a:extLst>
              <a:ext uri="{FF2B5EF4-FFF2-40B4-BE49-F238E27FC236}">
                <a16:creationId xmlns:a16="http://schemas.microsoft.com/office/drawing/2014/main" id="{9AAF4194-174B-B19D-9B22-68A2E9166CE6}"/>
              </a:ext>
            </a:extLst>
          </p:cNvPr>
          <p:cNvGrpSpPr/>
          <p:nvPr/>
        </p:nvGrpSpPr>
        <p:grpSpPr>
          <a:xfrm>
            <a:off x="6251576" y="7735022"/>
            <a:ext cx="4394549" cy="710792"/>
            <a:chOff x="0" y="0"/>
            <a:chExt cx="5859399" cy="947722"/>
          </a:xfrm>
        </p:grpSpPr>
        <p:sp>
          <p:nvSpPr>
            <p:cNvPr id="9" name="Freeform 9">
              <a:extLst>
                <a:ext uri="{FF2B5EF4-FFF2-40B4-BE49-F238E27FC236}">
                  <a16:creationId xmlns:a16="http://schemas.microsoft.com/office/drawing/2014/main" id="{67981EF5-B93E-E5ED-F6FF-4E3095508F13}"/>
                </a:ext>
              </a:extLst>
            </p:cNvPr>
            <p:cNvSpPr/>
            <p:nvPr/>
          </p:nvSpPr>
          <p:spPr>
            <a:xfrm>
              <a:off x="16891" y="221852"/>
              <a:ext cx="5825618" cy="725870"/>
            </a:xfrm>
            <a:custGeom>
              <a:avLst/>
              <a:gdLst/>
              <a:ahLst/>
              <a:cxnLst/>
              <a:rect l="l" t="t" r="r" b="b"/>
              <a:pathLst>
                <a:path w="5825617" h="788924">
                  <a:moveTo>
                    <a:pt x="0" y="0"/>
                  </a:moveTo>
                  <a:lnTo>
                    <a:pt x="5825617" y="0"/>
                  </a:lnTo>
                  <a:lnTo>
                    <a:pt x="5825617" y="788924"/>
                  </a:lnTo>
                  <a:lnTo>
                    <a:pt x="0" y="788924"/>
                  </a:lnTo>
                  <a:close/>
                </a:path>
              </a:pathLst>
            </a:custGeom>
            <a:solidFill>
              <a:srgbClr val="038F0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514C6A65-3560-3F1A-6DC8-3B5306B6C94B}"/>
                </a:ext>
              </a:extLst>
            </p:cNvPr>
            <p:cNvSpPr/>
            <p:nvPr/>
          </p:nvSpPr>
          <p:spPr>
            <a:xfrm>
              <a:off x="0" y="0"/>
              <a:ext cx="5859399" cy="822706"/>
            </a:xfrm>
            <a:custGeom>
              <a:avLst/>
              <a:gdLst/>
              <a:ahLst/>
              <a:cxnLst/>
              <a:rect l="l" t="t" r="r" b="b"/>
              <a:pathLst>
                <a:path w="5859399" h="822706">
                  <a:moveTo>
                    <a:pt x="16891" y="0"/>
                  </a:moveTo>
                  <a:lnTo>
                    <a:pt x="5842508" y="0"/>
                  </a:lnTo>
                  <a:cubicBezTo>
                    <a:pt x="5851906" y="0"/>
                    <a:pt x="5859399" y="7620"/>
                    <a:pt x="5859399" y="16891"/>
                  </a:cubicBezTo>
                  <a:lnTo>
                    <a:pt x="5859399" y="805815"/>
                  </a:lnTo>
                  <a:cubicBezTo>
                    <a:pt x="5859399" y="815213"/>
                    <a:pt x="5851779" y="822706"/>
                    <a:pt x="5842508" y="822706"/>
                  </a:cubicBezTo>
                  <a:lnTo>
                    <a:pt x="16891" y="822706"/>
                  </a:lnTo>
                  <a:cubicBezTo>
                    <a:pt x="7620" y="822706"/>
                    <a:pt x="0" y="815213"/>
                    <a:pt x="0" y="805815"/>
                  </a:cubicBezTo>
                  <a:lnTo>
                    <a:pt x="0" y="16891"/>
                  </a:lnTo>
                  <a:cubicBezTo>
                    <a:pt x="0" y="7620"/>
                    <a:pt x="7620" y="0"/>
                    <a:pt x="16891" y="0"/>
                  </a:cubicBezTo>
                  <a:moveTo>
                    <a:pt x="16891" y="33909"/>
                  </a:moveTo>
                  <a:lnTo>
                    <a:pt x="16891" y="16891"/>
                  </a:lnTo>
                  <a:lnTo>
                    <a:pt x="33909" y="16891"/>
                  </a:lnTo>
                  <a:lnTo>
                    <a:pt x="33909" y="805815"/>
                  </a:lnTo>
                  <a:lnTo>
                    <a:pt x="16891" y="805815"/>
                  </a:lnTo>
                  <a:lnTo>
                    <a:pt x="16891" y="788924"/>
                  </a:lnTo>
                  <a:lnTo>
                    <a:pt x="5842508" y="788924"/>
                  </a:lnTo>
                  <a:lnTo>
                    <a:pt x="5842508" y="805815"/>
                  </a:lnTo>
                  <a:lnTo>
                    <a:pt x="5825617" y="805815"/>
                  </a:lnTo>
                  <a:lnTo>
                    <a:pt x="5825617" y="16891"/>
                  </a:lnTo>
                  <a:lnTo>
                    <a:pt x="5842508" y="16891"/>
                  </a:lnTo>
                  <a:lnTo>
                    <a:pt x="5842508" y="33909"/>
                  </a:lnTo>
                  <a:lnTo>
                    <a:pt x="16891" y="33909"/>
                  </a:lnTo>
                  <a:close/>
                </a:path>
              </a:pathLst>
            </a:cu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a:extLst>
              <a:ext uri="{FF2B5EF4-FFF2-40B4-BE49-F238E27FC236}">
                <a16:creationId xmlns:a16="http://schemas.microsoft.com/office/drawing/2014/main" id="{04E55085-0967-8DE1-0C9F-E087D95E8A7D}"/>
              </a:ext>
            </a:extLst>
          </p:cNvPr>
          <p:cNvSpPr/>
          <p:nvPr/>
        </p:nvSpPr>
        <p:spPr>
          <a:xfrm>
            <a:off x="6271216" y="1911131"/>
            <a:ext cx="4369213" cy="591693"/>
          </a:xfrm>
          <a:custGeom>
            <a:avLst/>
            <a:gdLst/>
            <a:ahLst/>
            <a:cxnLst/>
            <a:rect l="l" t="t" r="r" b="b"/>
            <a:pathLst>
              <a:path w="5825617" h="788924">
                <a:moveTo>
                  <a:pt x="0" y="0"/>
                </a:moveTo>
                <a:lnTo>
                  <a:pt x="5825617" y="0"/>
                </a:lnTo>
                <a:lnTo>
                  <a:pt x="5825617" y="788924"/>
                </a:lnTo>
                <a:lnTo>
                  <a:pt x="0" y="788924"/>
                </a:lnTo>
                <a:close/>
              </a:path>
            </a:pathLst>
          </a:custGeom>
          <a:solidFill>
            <a:srgbClr val="2476B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0" name="Group 20">
            <a:extLst>
              <a:ext uri="{FF2B5EF4-FFF2-40B4-BE49-F238E27FC236}">
                <a16:creationId xmlns:a16="http://schemas.microsoft.com/office/drawing/2014/main" id="{344845D6-E311-DB40-1F5F-B95C11E2C50F}"/>
              </a:ext>
            </a:extLst>
          </p:cNvPr>
          <p:cNvGrpSpPr/>
          <p:nvPr/>
        </p:nvGrpSpPr>
        <p:grpSpPr>
          <a:xfrm>
            <a:off x="1625762" y="1894717"/>
            <a:ext cx="4251960" cy="617030"/>
            <a:chOff x="0" y="0"/>
            <a:chExt cx="5669280" cy="822706"/>
          </a:xfrm>
          <a:solidFill>
            <a:srgbClr val="1A76B1"/>
          </a:solidFill>
        </p:grpSpPr>
        <p:sp>
          <p:nvSpPr>
            <p:cNvPr id="21" name="Freeform 21">
              <a:extLst>
                <a:ext uri="{FF2B5EF4-FFF2-40B4-BE49-F238E27FC236}">
                  <a16:creationId xmlns:a16="http://schemas.microsoft.com/office/drawing/2014/main" id="{1DF1A1CD-B270-8C06-9336-C2904F07C799}"/>
                </a:ext>
              </a:extLst>
            </p:cNvPr>
            <p:cNvSpPr/>
            <p:nvPr/>
          </p:nvSpPr>
          <p:spPr>
            <a:xfrm>
              <a:off x="10584" y="16891"/>
              <a:ext cx="5641805" cy="788923"/>
            </a:xfrm>
            <a:custGeom>
              <a:avLst/>
              <a:gdLst/>
              <a:ahLst/>
              <a:cxnLst/>
              <a:rect l="l" t="t" r="r" b="b"/>
              <a:pathLst>
                <a:path w="5635498" h="788924">
                  <a:moveTo>
                    <a:pt x="0" y="0"/>
                  </a:moveTo>
                  <a:lnTo>
                    <a:pt x="5635498" y="0"/>
                  </a:lnTo>
                  <a:lnTo>
                    <a:pt x="5635498" y="788924"/>
                  </a:lnTo>
                  <a:lnTo>
                    <a:pt x="0" y="788924"/>
                  </a:lnTo>
                  <a:close/>
                </a:path>
              </a:pathLst>
            </a:custGeom>
            <a:solidFill>
              <a:srgbClr val="038F0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a:extLst>
                <a:ext uri="{FF2B5EF4-FFF2-40B4-BE49-F238E27FC236}">
                  <a16:creationId xmlns:a16="http://schemas.microsoft.com/office/drawing/2014/main" id="{62EEB844-56DC-F3DC-02AF-BBFC6B91354E}"/>
                </a:ext>
              </a:extLst>
            </p:cNvPr>
            <p:cNvSpPr/>
            <p:nvPr/>
          </p:nvSpPr>
          <p:spPr>
            <a:xfrm>
              <a:off x="0" y="0"/>
              <a:ext cx="5669280" cy="822706"/>
            </a:xfrm>
            <a:custGeom>
              <a:avLst/>
              <a:gdLst/>
              <a:ahLst/>
              <a:cxnLst/>
              <a:rect l="l" t="t" r="r" b="b"/>
              <a:pathLst>
                <a:path w="5669280" h="822706">
                  <a:moveTo>
                    <a:pt x="16891" y="0"/>
                  </a:moveTo>
                  <a:lnTo>
                    <a:pt x="5652389" y="0"/>
                  </a:lnTo>
                  <a:cubicBezTo>
                    <a:pt x="5661787" y="0"/>
                    <a:pt x="5669280" y="7620"/>
                    <a:pt x="5669280" y="16891"/>
                  </a:cubicBezTo>
                  <a:lnTo>
                    <a:pt x="5669280" y="805815"/>
                  </a:lnTo>
                  <a:cubicBezTo>
                    <a:pt x="5669280" y="815213"/>
                    <a:pt x="5661660" y="822706"/>
                    <a:pt x="5652389" y="822706"/>
                  </a:cubicBezTo>
                  <a:lnTo>
                    <a:pt x="16891" y="822706"/>
                  </a:lnTo>
                  <a:cubicBezTo>
                    <a:pt x="7620" y="822706"/>
                    <a:pt x="0" y="815213"/>
                    <a:pt x="0" y="805815"/>
                  </a:cubicBezTo>
                  <a:lnTo>
                    <a:pt x="0" y="16891"/>
                  </a:lnTo>
                  <a:cubicBezTo>
                    <a:pt x="0" y="7620"/>
                    <a:pt x="7620" y="0"/>
                    <a:pt x="16891" y="0"/>
                  </a:cubicBezTo>
                  <a:moveTo>
                    <a:pt x="16891" y="33909"/>
                  </a:moveTo>
                  <a:lnTo>
                    <a:pt x="16891" y="16891"/>
                  </a:lnTo>
                  <a:lnTo>
                    <a:pt x="33909" y="16891"/>
                  </a:lnTo>
                  <a:lnTo>
                    <a:pt x="33909" y="805815"/>
                  </a:lnTo>
                  <a:lnTo>
                    <a:pt x="16891" y="805815"/>
                  </a:lnTo>
                  <a:lnTo>
                    <a:pt x="16891" y="788924"/>
                  </a:lnTo>
                  <a:lnTo>
                    <a:pt x="5652389" y="788924"/>
                  </a:lnTo>
                  <a:lnTo>
                    <a:pt x="5652389" y="805815"/>
                  </a:lnTo>
                  <a:lnTo>
                    <a:pt x="5635498" y="805815"/>
                  </a:lnTo>
                  <a:lnTo>
                    <a:pt x="5635498" y="16891"/>
                  </a:lnTo>
                  <a:lnTo>
                    <a:pt x="5652389" y="16891"/>
                  </a:lnTo>
                  <a:lnTo>
                    <a:pt x="5652389" y="33909"/>
                  </a:lnTo>
                  <a:lnTo>
                    <a:pt x="16891" y="33909"/>
                  </a:lnTo>
                  <a:close/>
                </a:path>
              </a:pathLst>
            </a:custGeom>
            <a:solidFill>
              <a:srgbClr val="038F0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CEE5CB7D-8C59-9718-DF0F-F5416A6884A8}"/>
              </a:ext>
            </a:extLst>
          </p:cNvPr>
          <p:cNvGrpSpPr/>
          <p:nvPr/>
        </p:nvGrpSpPr>
        <p:grpSpPr>
          <a:xfrm>
            <a:off x="1828423" y="2040603"/>
            <a:ext cx="3780611" cy="492488"/>
            <a:chOff x="-271335" y="49875"/>
            <a:chExt cx="5040815" cy="656650"/>
          </a:xfrm>
        </p:grpSpPr>
        <p:sp>
          <p:nvSpPr>
            <p:cNvPr id="27" name="Freeform 27">
              <a:extLst>
                <a:ext uri="{FF2B5EF4-FFF2-40B4-BE49-F238E27FC236}">
                  <a16:creationId xmlns:a16="http://schemas.microsoft.com/office/drawing/2014/main" id="{48D88926-0A60-A51A-3C03-2D625FB42E56}"/>
                </a:ext>
              </a:extLst>
            </p:cNvPr>
            <p:cNvSpPr/>
            <p:nvPr/>
          </p:nvSpPr>
          <p:spPr>
            <a:xfrm>
              <a:off x="0" y="166664"/>
              <a:ext cx="4193981" cy="533478"/>
            </a:xfrm>
            <a:custGeom>
              <a:avLst/>
              <a:gdLst/>
              <a:ahLst/>
              <a:cxnLst/>
              <a:rect l="l" t="t" r="r" b="b"/>
              <a:pathLst>
                <a:path w="4193981" h="533480">
                  <a:moveTo>
                    <a:pt x="0" y="0"/>
                  </a:moveTo>
                  <a:lnTo>
                    <a:pt x="4193981" y="0"/>
                  </a:lnTo>
                  <a:lnTo>
                    <a:pt x="4193981" y="533480"/>
                  </a:lnTo>
                  <a:lnTo>
                    <a:pt x="0" y="533480"/>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Calibri"/>
                <a:cs typeface="Calibri"/>
              </a:endParaRPr>
            </a:p>
          </p:txBody>
        </p:sp>
        <p:sp>
          <p:nvSpPr>
            <p:cNvPr id="28" name="TextBox 28">
              <a:extLst>
                <a:ext uri="{FF2B5EF4-FFF2-40B4-BE49-F238E27FC236}">
                  <a16:creationId xmlns:a16="http://schemas.microsoft.com/office/drawing/2014/main" id="{D4AE07CB-BF77-1EB0-93FC-7E7DB646C642}"/>
                </a:ext>
              </a:extLst>
            </p:cNvPr>
            <p:cNvSpPr txBox="1"/>
            <p:nvPr/>
          </p:nvSpPr>
          <p:spPr>
            <a:xfrm>
              <a:off x="-271335" y="49875"/>
              <a:ext cx="5040815" cy="656650"/>
            </a:xfrm>
            <a:prstGeom prst="rect">
              <a:avLst/>
            </a:prstGeom>
          </p:spPr>
          <p:txBody>
            <a:bodyPr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18" normalizeH="0" baseline="0" noProof="0">
                  <a:ln>
                    <a:noFill/>
                  </a:ln>
                  <a:solidFill>
                    <a:srgbClr val="FFFFFF"/>
                  </a:solidFill>
                  <a:effectLst/>
                  <a:uLnTx/>
                  <a:uFillTx/>
                  <a:latin typeface="Calibri"/>
                  <a:ea typeface="Calibri"/>
                  <a:cs typeface="Calibri"/>
                  <a:sym typeface="TT Rounds Condensed Bold"/>
                </a:rPr>
                <a:t>Printing Inks, Coating &amp; Adhesives</a:t>
              </a:r>
            </a:p>
          </p:txBody>
        </p:sp>
      </p:grpSp>
      <p:grpSp>
        <p:nvGrpSpPr>
          <p:cNvPr id="29" name="Group 29">
            <a:extLst>
              <a:ext uri="{FF2B5EF4-FFF2-40B4-BE49-F238E27FC236}">
                <a16:creationId xmlns:a16="http://schemas.microsoft.com/office/drawing/2014/main" id="{E88CB675-9692-6805-D133-3EF4BEA0F358}"/>
              </a:ext>
            </a:extLst>
          </p:cNvPr>
          <p:cNvGrpSpPr/>
          <p:nvPr/>
        </p:nvGrpSpPr>
        <p:grpSpPr>
          <a:xfrm>
            <a:off x="1828423" y="2711902"/>
            <a:ext cx="3959987" cy="1040580"/>
            <a:chOff x="-156489" y="-30843"/>
            <a:chExt cx="5279981" cy="5219912"/>
          </a:xfrm>
        </p:grpSpPr>
        <p:sp>
          <p:nvSpPr>
            <p:cNvPr id="30" name="Freeform 30">
              <a:extLst>
                <a:ext uri="{FF2B5EF4-FFF2-40B4-BE49-F238E27FC236}">
                  <a16:creationId xmlns:a16="http://schemas.microsoft.com/office/drawing/2014/main" id="{76F12718-C6EF-FE7E-840B-B8A4EABF4BC3}"/>
                </a:ext>
              </a:extLst>
            </p:cNvPr>
            <p:cNvSpPr/>
            <p:nvPr/>
          </p:nvSpPr>
          <p:spPr>
            <a:xfrm>
              <a:off x="-1" y="-30843"/>
              <a:ext cx="5123493" cy="1301275"/>
            </a:xfrm>
            <a:custGeom>
              <a:avLst/>
              <a:gdLst/>
              <a:ahLst/>
              <a:cxnLst/>
              <a:rect l="l" t="t" r="r" b="b"/>
              <a:pathLst>
                <a:path w="5123493" h="5047536">
                  <a:moveTo>
                    <a:pt x="0" y="0"/>
                  </a:moveTo>
                  <a:lnTo>
                    <a:pt x="5123493" y="0"/>
                  </a:lnTo>
                  <a:lnTo>
                    <a:pt x="5123493" y="5047536"/>
                  </a:lnTo>
                  <a:lnTo>
                    <a:pt x="0" y="5047536"/>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4F6F8DD9-20D5-CE73-5332-DA7646295310}"/>
                </a:ext>
              </a:extLst>
            </p:cNvPr>
            <p:cNvSpPr txBox="1"/>
            <p:nvPr/>
          </p:nvSpPr>
          <p:spPr>
            <a:xfrm>
              <a:off x="-156489" y="141534"/>
              <a:ext cx="5123492" cy="5047535"/>
            </a:xfrm>
            <a:prstGeom prst="rect">
              <a:avLst/>
            </a:prstGeom>
          </p:spPr>
          <p:txBody>
            <a:bodyPr lIns="0" tIns="0" rIns="0" bIns="0" rtlCol="0" anchor="t"/>
            <a:lstStyle/>
            <a:p>
              <a:r>
                <a:rPr lang="en-IN" sz="1400"/>
                <a:t>Butyl Acetate (BUTAC)</a:t>
              </a:r>
            </a:p>
            <a:p>
              <a:r>
                <a:rPr lang="en-IN" sz="1400"/>
                <a:t>Butyl Acrylate (BA)</a:t>
              </a:r>
            </a:p>
            <a:p>
              <a:r>
                <a:rPr lang="en-IN" sz="1400"/>
                <a:t>Dibasic Ester (DBE)</a:t>
              </a:r>
            </a:p>
            <a:p>
              <a:r>
                <a:rPr lang="en-IN" sz="1400"/>
                <a:t>N-Propyl Acetate (N-PAC)</a:t>
              </a:r>
            </a:p>
          </p:txBody>
        </p:sp>
      </p:grpSp>
      <p:grpSp>
        <p:nvGrpSpPr>
          <p:cNvPr id="38" name="Group 38">
            <a:extLst>
              <a:ext uri="{FF2B5EF4-FFF2-40B4-BE49-F238E27FC236}">
                <a16:creationId xmlns:a16="http://schemas.microsoft.com/office/drawing/2014/main" id="{C6952D91-CF4A-B653-19D2-68B077661BE8}"/>
              </a:ext>
            </a:extLst>
          </p:cNvPr>
          <p:cNvGrpSpPr/>
          <p:nvPr/>
        </p:nvGrpSpPr>
        <p:grpSpPr>
          <a:xfrm>
            <a:off x="6469477" y="2034331"/>
            <a:ext cx="3894563" cy="414544"/>
            <a:chOff x="0" y="0"/>
            <a:chExt cx="5192751" cy="552725"/>
          </a:xfrm>
        </p:grpSpPr>
        <p:sp>
          <p:nvSpPr>
            <p:cNvPr id="39" name="Freeform 39">
              <a:extLst>
                <a:ext uri="{FF2B5EF4-FFF2-40B4-BE49-F238E27FC236}">
                  <a16:creationId xmlns:a16="http://schemas.microsoft.com/office/drawing/2014/main" id="{4CF24A6B-5C2D-FF4B-2AE7-5ED525AEDD6C}"/>
                </a:ext>
              </a:extLst>
            </p:cNvPr>
            <p:cNvSpPr/>
            <p:nvPr/>
          </p:nvSpPr>
          <p:spPr>
            <a:xfrm>
              <a:off x="0" y="0"/>
              <a:ext cx="4496873" cy="533480"/>
            </a:xfrm>
            <a:custGeom>
              <a:avLst/>
              <a:gdLst/>
              <a:ahLst/>
              <a:cxnLst/>
              <a:rect l="l" t="t" r="r" b="b"/>
              <a:pathLst>
                <a:path w="4496873" h="533480">
                  <a:moveTo>
                    <a:pt x="0" y="0"/>
                  </a:moveTo>
                  <a:lnTo>
                    <a:pt x="4496873" y="0"/>
                  </a:lnTo>
                  <a:lnTo>
                    <a:pt x="4496873" y="533480"/>
                  </a:lnTo>
                  <a:lnTo>
                    <a:pt x="0" y="533480"/>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Calibri"/>
                <a:cs typeface="Calibri"/>
              </a:endParaRPr>
            </a:p>
          </p:txBody>
        </p:sp>
        <p:sp>
          <p:nvSpPr>
            <p:cNvPr id="40" name="TextBox 40">
              <a:extLst>
                <a:ext uri="{FF2B5EF4-FFF2-40B4-BE49-F238E27FC236}">
                  <a16:creationId xmlns:a16="http://schemas.microsoft.com/office/drawing/2014/main" id="{9052E1C2-EC68-6773-1649-FE1096F9C4FD}"/>
                </a:ext>
              </a:extLst>
            </p:cNvPr>
            <p:cNvSpPr txBox="1"/>
            <p:nvPr/>
          </p:nvSpPr>
          <p:spPr>
            <a:xfrm>
              <a:off x="21321" y="195"/>
              <a:ext cx="5171430" cy="552530"/>
            </a:xfrm>
            <a:prstGeom prst="rect">
              <a:avLst/>
            </a:prstGeom>
          </p:spPr>
          <p:txBody>
            <a:bodyPr lIns="0" tIns="0" rIns="0" bIns="0" rtlCol="0" anchor="t"/>
            <a:lstStyle/>
            <a:p>
              <a:r>
                <a:rPr lang="en-IN" sz="2000" b="1">
                  <a:solidFill>
                    <a:schemeClr val="bg1"/>
                  </a:solidFill>
                </a:rPr>
                <a:t>Pharma, Food &amp; Feed</a:t>
              </a:r>
            </a:p>
          </p:txBody>
        </p:sp>
      </p:grpSp>
      <p:grpSp>
        <p:nvGrpSpPr>
          <p:cNvPr id="41" name="Group 41">
            <a:extLst>
              <a:ext uri="{FF2B5EF4-FFF2-40B4-BE49-F238E27FC236}">
                <a16:creationId xmlns:a16="http://schemas.microsoft.com/office/drawing/2014/main" id="{BEF7AEFE-09B2-74B1-5742-4E19A60E1E2B}"/>
              </a:ext>
            </a:extLst>
          </p:cNvPr>
          <p:cNvGrpSpPr/>
          <p:nvPr/>
        </p:nvGrpSpPr>
        <p:grpSpPr>
          <a:xfrm>
            <a:off x="6469477" y="2745189"/>
            <a:ext cx="4177794" cy="2075549"/>
            <a:chOff x="0" y="124355"/>
            <a:chExt cx="5570392" cy="2767399"/>
          </a:xfrm>
        </p:grpSpPr>
        <p:sp>
          <p:nvSpPr>
            <p:cNvPr id="42" name="Freeform 42">
              <a:extLst>
                <a:ext uri="{FF2B5EF4-FFF2-40B4-BE49-F238E27FC236}">
                  <a16:creationId xmlns:a16="http://schemas.microsoft.com/office/drawing/2014/main" id="{AA40ADB6-9DE9-56FB-A295-69A260A2907F}"/>
                </a:ext>
              </a:extLst>
            </p:cNvPr>
            <p:cNvSpPr/>
            <p:nvPr/>
          </p:nvSpPr>
          <p:spPr>
            <a:xfrm>
              <a:off x="0" y="142283"/>
              <a:ext cx="5549071" cy="2749471"/>
            </a:xfrm>
            <a:custGeom>
              <a:avLst/>
              <a:gdLst/>
              <a:ahLst/>
              <a:cxnLst/>
              <a:rect l="l" t="t" r="r" b="b"/>
              <a:pathLst>
                <a:path w="5549071" h="2749471">
                  <a:moveTo>
                    <a:pt x="0" y="0"/>
                  </a:moveTo>
                  <a:lnTo>
                    <a:pt x="5549071" y="0"/>
                  </a:lnTo>
                  <a:lnTo>
                    <a:pt x="5549071" y="2749471"/>
                  </a:lnTo>
                  <a:lnTo>
                    <a:pt x="0" y="2749471"/>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TextBox 43">
              <a:extLst>
                <a:ext uri="{FF2B5EF4-FFF2-40B4-BE49-F238E27FC236}">
                  <a16:creationId xmlns:a16="http://schemas.microsoft.com/office/drawing/2014/main" id="{2B08B225-F944-E2EA-3C6F-094E556D7E8D}"/>
                </a:ext>
              </a:extLst>
            </p:cNvPr>
            <p:cNvSpPr txBox="1"/>
            <p:nvPr/>
          </p:nvSpPr>
          <p:spPr>
            <a:xfrm>
              <a:off x="21321" y="124355"/>
              <a:ext cx="5549071" cy="2749471"/>
            </a:xfrm>
            <a:prstGeom prst="rect">
              <a:avLst/>
            </a:prstGeom>
          </p:spPr>
          <p:txBody>
            <a:bodyPr lIns="0" tIns="0" rIns="0" bIns="0" rtlCol="0" anchor="t"/>
            <a:lstStyle/>
            <a:p>
              <a:r>
                <a:rPr lang="en-IN" sz="1400"/>
                <a:t>Benzoic Acid (Tech Grade 99%)</a:t>
              </a:r>
            </a:p>
            <a:p>
              <a:r>
                <a:rPr lang="en-IN" sz="1400"/>
                <a:t>EDTA (Sodium Salts)</a:t>
              </a:r>
            </a:p>
            <a:p>
              <a:r>
                <a:rPr lang="en-IN" sz="1400"/>
                <a:t>EDTA (Magnesium Salts)</a:t>
              </a:r>
            </a:p>
            <a:p>
              <a:r>
                <a:rPr lang="en-IN" sz="1400"/>
                <a:t>EDTA (Manganese Salts)</a:t>
              </a:r>
            </a:p>
            <a:p>
              <a:r>
                <a:rPr lang="en-IN" sz="1400"/>
                <a:t>EDTA (Copper Salts)</a:t>
              </a:r>
            </a:p>
            <a:p>
              <a:r>
                <a:rPr lang="en-IN" sz="1400"/>
                <a:t>Ethyl Acetate (ETAC)</a:t>
              </a:r>
            </a:p>
            <a:p>
              <a:r>
                <a:rPr lang="en-IN" sz="1400"/>
                <a:t>Sodium Calcium Edetate</a:t>
              </a:r>
            </a:p>
            <a:p>
              <a:r>
                <a:rPr lang="en-IN" sz="1400"/>
                <a:t>Triacetin (Food Grade / Tech Grade / </a:t>
              </a:r>
              <a:br>
                <a:rPr lang="en-IN" sz="1400"/>
              </a:br>
              <a:r>
                <a:rPr lang="en-IN" sz="1400"/>
                <a:t>RSPO / Palm Oil Free)</a:t>
              </a:r>
              <a:br>
                <a:rPr lang="en-IN" sz="1400"/>
              </a:br>
              <a:r>
                <a:rPr lang="en-IN" sz="1400"/>
                <a:t>Benzaldehyde</a:t>
              </a:r>
            </a:p>
            <a:p>
              <a:r>
                <a:rPr lang="en-IN" sz="1400"/>
                <a:t>Benzyl Alcohol</a:t>
              </a:r>
            </a:p>
            <a:p>
              <a:r>
                <a:rPr lang="en-IN" sz="1400"/>
                <a:t>Benzyl Benzoate</a:t>
              </a:r>
            </a:p>
            <a:p>
              <a:r>
                <a:rPr lang="en-IN" sz="1400"/>
                <a:t>Citric Acid Anhydrous</a:t>
              </a:r>
            </a:p>
            <a:p>
              <a:endParaRPr lang="en-IN" sz="1400"/>
            </a:p>
          </p:txBody>
        </p:sp>
      </p:grpSp>
      <p:grpSp>
        <p:nvGrpSpPr>
          <p:cNvPr id="47" name="Group 47">
            <a:extLst>
              <a:ext uri="{FF2B5EF4-FFF2-40B4-BE49-F238E27FC236}">
                <a16:creationId xmlns:a16="http://schemas.microsoft.com/office/drawing/2014/main" id="{593D8C00-32B6-E698-A683-C7DCBB32DB93}"/>
              </a:ext>
            </a:extLst>
          </p:cNvPr>
          <p:cNvGrpSpPr/>
          <p:nvPr/>
        </p:nvGrpSpPr>
        <p:grpSpPr>
          <a:xfrm>
            <a:off x="6414250" y="5715355"/>
            <a:ext cx="4360400" cy="3755530"/>
            <a:chOff x="-88743" y="1"/>
            <a:chExt cx="5433306" cy="5007376"/>
          </a:xfrm>
        </p:grpSpPr>
        <p:sp>
          <p:nvSpPr>
            <p:cNvPr id="48" name="Freeform 48">
              <a:extLst>
                <a:ext uri="{FF2B5EF4-FFF2-40B4-BE49-F238E27FC236}">
                  <a16:creationId xmlns:a16="http://schemas.microsoft.com/office/drawing/2014/main" id="{CE8645B0-D883-B8EB-8ABF-05E0A3A3B8B9}"/>
                </a:ext>
              </a:extLst>
            </p:cNvPr>
            <p:cNvSpPr/>
            <p:nvPr/>
          </p:nvSpPr>
          <p:spPr>
            <a:xfrm>
              <a:off x="0" y="1"/>
              <a:ext cx="5344563" cy="555213"/>
            </a:xfrm>
            <a:custGeom>
              <a:avLst/>
              <a:gdLst/>
              <a:ahLst/>
              <a:cxnLst/>
              <a:rect l="l" t="t" r="r" b="b"/>
              <a:pathLst>
                <a:path w="5344563" h="2749471">
                  <a:moveTo>
                    <a:pt x="0" y="0"/>
                  </a:moveTo>
                  <a:lnTo>
                    <a:pt x="5344563" y="0"/>
                  </a:lnTo>
                  <a:lnTo>
                    <a:pt x="5344563" y="2749471"/>
                  </a:lnTo>
                  <a:lnTo>
                    <a:pt x="0" y="2749471"/>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a:ln>
                    <a:noFill/>
                  </a:ln>
                  <a:solidFill>
                    <a:prstClr val="black"/>
                  </a:solidFill>
                  <a:effectLst/>
                  <a:uLnTx/>
                  <a:uFillTx/>
                  <a:latin typeface="Calibri"/>
                  <a:ea typeface="+mn-ea"/>
                  <a:cs typeface="+mn-cs"/>
                </a:rPr>
              </a:b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TextBox 49">
              <a:extLst>
                <a:ext uri="{FF2B5EF4-FFF2-40B4-BE49-F238E27FC236}">
                  <a16:creationId xmlns:a16="http://schemas.microsoft.com/office/drawing/2014/main" id="{24E62219-7CCD-C64B-6C95-AB43533A3BDD}"/>
                </a:ext>
              </a:extLst>
            </p:cNvPr>
            <p:cNvSpPr txBox="1"/>
            <p:nvPr/>
          </p:nvSpPr>
          <p:spPr>
            <a:xfrm>
              <a:off x="-88743" y="2257905"/>
              <a:ext cx="4258354" cy="2749472"/>
            </a:xfrm>
            <a:prstGeom prst="rect">
              <a:avLst/>
            </a:prstGeom>
          </p:spPr>
          <p:txBody>
            <a:bodyPr lIns="0" tIns="0" rIns="0" bIns="0" rtlCol="0" anchor="t"/>
            <a:lstStyle/>
            <a:p>
              <a:pPr lvl="0">
                <a:buClr>
                  <a:srgbClr val="000000"/>
                </a:buClr>
                <a:defRPr/>
              </a:pPr>
              <a:r>
                <a:rPr lang="en-IN" sz="1400"/>
                <a:t>Formic Acid 85% (FA 85%)</a:t>
              </a:r>
              <a:endParaRPr kumimoji="0" lang="en-US" sz="1400" b="0" i="0" u="none" strike="noStrike" kern="0" cap="none" spc="30" normalizeH="0" baseline="0" noProof="0">
                <a:ln>
                  <a:noFill/>
                </a:ln>
                <a:solidFill>
                  <a:srgbClr val="191919"/>
                </a:solidFill>
                <a:effectLst/>
                <a:uLnTx/>
                <a:uFillTx/>
                <a:latin typeface="Calibri"/>
                <a:ea typeface="+mn-ea"/>
                <a:cs typeface="Calibri"/>
                <a:sym typeface="TT Rounds Condensed"/>
              </a:endParaRPr>
            </a:p>
          </p:txBody>
        </p:sp>
      </p:grpSp>
      <p:grpSp>
        <p:nvGrpSpPr>
          <p:cNvPr id="61" name="Group 61">
            <a:extLst>
              <a:ext uri="{FF2B5EF4-FFF2-40B4-BE49-F238E27FC236}">
                <a16:creationId xmlns:a16="http://schemas.microsoft.com/office/drawing/2014/main" id="{EA6BCCA5-CB23-B884-5484-6FEC325EFD3A}"/>
              </a:ext>
            </a:extLst>
          </p:cNvPr>
          <p:cNvGrpSpPr/>
          <p:nvPr/>
        </p:nvGrpSpPr>
        <p:grpSpPr>
          <a:xfrm>
            <a:off x="1633700" y="2657586"/>
            <a:ext cx="4205791" cy="1094896"/>
            <a:chOff x="0" y="0"/>
            <a:chExt cx="5632704" cy="1561688"/>
          </a:xfrm>
        </p:grpSpPr>
        <p:sp>
          <p:nvSpPr>
            <p:cNvPr id="62" name="Freeform 62">
              <a:extLst>
                <a:ext uri="{FF2B5EF4-FFF2-40B4-BE49-F238E27FC236}">
                  <a16:creationId xmlns:a16="http://schemas.microsoft.com/office/drawing/2014/main" id="{A6D8BC52-A33F-54A4-F784-CA4E885576B0}"/>
                </a:ext>
              </a:extLst>
            </p:cNvPr>
            <p:cNvSpPr/>
            <p:nvPr/>
          </p:nvSpPr>
          <p:spPr>
            <a:xfrm>
              <a:off x="0" y="0"/>
              <a:ext cx="5632704" cy="1561688"/>
            </a:xfrm>
            <a:custGeom>
              <a:avLst/>
              <a:gdLst/>
              <a:ahLst/>
              <a:cxnLst/>
              <a:rect l="l" t="t" r="r" b="b"/>
              <a:pathLst>
                <a:path w="5632704" h="5364353">
                  <a:moveTo>
                    <a:pt x="6350" y="0"/>
                  </a:moveTo>
                  <a:lnTo>
                    <a:pt x="5626354" y="0"/>
                  </a:lnTo>
                  <a:cubicBezTo>
                    <a:pt x="5629910" y="0"/>
                    <a:pt x="5632704" y="2794"/>
                    <a:pt x="5632704" y="6350"/>
                  </a:cubicBezTo>
                  <a:lnTo>
                    <a:pt x="5632704" y="5358003"/>
                  </a:lnTo>
                  <a:cubicBezTo>
                    <a:pt x="5632704" y="5361559"/>
                    <a:pt x="5629910" y="5364353"/>
                    <a:pt x="5626354" y="5364353"/>
                  </a:cubicBezTo>
                  <a:lnTo>
                    <a:pt x="6350" y="5364353"/>
                  </a:lnTo>
                  <a:cubicBezTo>
                    <a:pt x="2794" y="5364353"/>
                    <a:pt x="0" y="5361559"/>
                    <a:pt x="0" y="5358003"/>
                  </a:cubicBezTo>
                  <a:lnTo>
                    <a:pt x="0" y="6350"/>
                  </a:lnTo>
                  <a:cubicBezTo>
                    <a:pt x="0" y="2794"/>
                    <a:pt x="2794" y="0"/>
                    <a:pt x="6350" y="0"/>
                  </a:cubicBezTo>
                  <a:moveTo>
                    <a:pt x="6350" y="12700"/>
                  </a:moveTo>
                  <a:lnTo>
                    <a:pt x="6350" y="6350"/>
                  </a:lnTo>
                  <a:lnTo>
                    <a:pt x="12700" y="6350"/>
                  </a:lnTo>
                  <a:lnTo>
                    <a:pt x="12700" y="5358003"/>
                  </a:lnTo>
                  <a:lnTo>
                    <a:pt x="6350" y="5358003"/>
                  </a:lnTo>
                  <a:lnTo>
                    <a:pt x="6350" y="5351653"/>
                  </a:lnTo>
                  <a:lnTo>
                    <a:pt x="5626354" y="5351653"/>
                  </a:lnTo>
                  <a:lnTo>
                    <a:pt x="5626354" y="5358003"/>
                  </a:lnTo>
                  <a:lnTo>
                    <a:pt x="5620004" y="5358003"/>
                  </a:lnTo>
                  <a:lnTo>
                    <a:pt x="5620004" y="6350"/>
                  </a:lnTo>
                  <a:lnTo>
                    <a:pt x="5626354" y="6350"/>
                  </a:lnTo>
                  <a:lnTo>
                    <a:pt x="5626354" y="12700"/>
                  </a:lnTo>
                  <a:lnTo>
                    <a:pt x="6350" y="12700"/>
                  </a:lnTo>
                  <a:close/>
                </a:path>
              </a:pathLst>
            </a:custGeom>
            <a:solidFill>
              <a:srgbClr val="19191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Calibri"/>
                <a:cs typeface="Calibri"/>
              </a:endParaRPr>
            </a:p>
          </p:txBody>
        </p:sp>
      </p:grpSp>
      <p:grpSp>
        <p:nvGrpSpPr>
          <p:cNvPr id="63" name="Group 63">
            <a:extLst>
              <a:ext uri="{FF2B5EF4-FFF2-40B4-BE49-F238E27FC236}">
                <a16:creationId xmlns:a16="http://schemas.microsoft.com/office/drawing/2014/main" id="{BF1C87B2-E1F9-29C4-81D6-AA1254D2DE6B}"/>
              </a:ext>
            </a:extLst>
          </p:cNvPr>
          <p:cNvGrpSpPr/>
          <p:nvPr/>
        </p:nvGrpSpPr>
        <p:grpSpPr>
          <a:xfrm>
            <a:off x="6293536" y="2647159"/>
            <a:ext cx="4346829" cy="3880039"/>
            <a:chOff x="0" y="-1"/>
            <a:chExt cx="5795772" cy="5173387"/>
          </a:xfrm>
        </p:grpSpPr>
        <p:sp>
          <p:nvSpPr>
            <p:cNvPr id="64" name="Freeform 64">
              <a:extLst>
                <a:ext uri="{FF2B5EF4-FFF2-40B4-BE49-F238E27FC236}">
                  <a16:creationId xmlns:a16="http://schemas.microsoft.com/office/drawing/2014/main" id="{48A76977-31B1-A8AD-D158-C8E0DA44A3C3}"/>
                </a:ext>
              </a:extLst>
            </p:cNvPr>
            <p:cNvSpPr/>
            <p:nvPr/>
          </p:nvSpPr>
          <p:spPr>
            <a:xfrm>
              <a:off x="0" y="-1"/>
              <a:ext cx="5795772" cy="5173387"/>
            </a:xfrm>
            <a:custGeom>
              <a:avLst/>
              <a:gdLst/>
              <a:ahLst/>
              <a:cxnLst/>
              <a:rect l="l" t="t" r="r" b="b"/>
              <a:pathLst>
                <a:path w="5795772" h="2767203">
                  <a:moveTo>
                    <a:pt x="6350" y="0"/>
                  </a:moveTo>
                  <a:lnTo>
                    <a:pt x="5789422" y="0"/>
                  </a:lnTo>
                  <a:cubicBezTo>
                    <a:pt x="5792978" y="0"/>
                    <a:pt x="5795772" y="2794"/>
                    <a:pt x="5795772" y="6350"/>
                  </a:cubicBezTo>
                  <a:lnTo>
                    <a:pt x="5795772" y="2760853"/>
                  </a:lnTo>
                  <a:cubicBezTo>
                    <a:pt x="5795772" y="2764409"/>
                    <a:pt x="5792978" y="2767203"/>
                    <a:pt x="5789422" y="2767203"/>
                  </a:cubicBezTo>
                  <a:lnTo>
                    <a:pt x="6350" y="2767203"/>
                  </a:lnTo>
                  <a:cubicBezTo>
                    <a:pt x="2794" y="2767203"/>
                    <a:pt x="0" y="2764409"/>
                    <a:pt x="0" y="2760853"/>
                  </a:cubicBezTo>
                  <a:lnTo>
                    <a:pt x="0" y="6350"/>
                  </a:lnTo>
                  <a:cubicBezTo>
                    <a:pt x="0" y="2794"/>
                    <a:pt x="2794" y="0"/>
                    <a:pt x="6350" y="0"/>
                  </a:cubicBezTo>
                  <a:moveTo>
                    <a:pt x="6350" y="12700"/>
                  </a:moveTo>
                  <a:lnTo>
                    <a:pt x="6350" y="6350"/>
                  </a:lnTo>
                  <a:lnTo>
                    <a:pt x="12700" y="6350"/>
                  </a:lnTo>
                  <a:lnTo>
                    <a:pt x="12700" y="2760853"/>
                  </a:lnTo>
                  <a:lnTo>
                    <a:pt x="6350" y="2760853"/>
                  </a:lnTo>
                  <a:lnTo>
                    <a:pt x="6350" y="2754503"/>
                  </a:lnTo>
                  <a:lnTo>
                    <a:pt x="5789422" y="2754503"/>
                  </a:lnTo>
                  <a:lnTo>
                    <a:pt x="5789422" y="2760853"/>
                  </a:lnTo>
                  <a:lnTo>
                    <a:pt x="5783072" y="2760853"/>
                  </a:lnTo>
                  <a:lnTo>
                    <a:pt x="5783072" y="6350"/>
                  </a:lnTo>
                  <a:lnTo>
                    <a:pt x="5789422" y="6350"/>
                  </a:lnTo>
                  <a:lnTo>
                    <a:pt x="5789422" y="12700"/>
                  </a:lnTo>
                  <a:lnTo>
                    <a:pt x="6350" y="12700"/>
                  </a:lnTo>
                  <a:close/>
                </a:path>
              </a:pathLst>
            </a:custGeom>
            <a:solidFill>
              <a:srgbClr val="19191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Calibri"/>
                <a:cs typeface="Calibri"/>
              </a:endParaRPr>
            </a:p>
          </p:txBody>
        </p:sp>
      </p:grpSp>
      <p:grpSp>
        <p:nvGrpSpPr>
          <p:cNvPr id="104" name="Group 103">
            <a:extLst>
              <a:ext uri="{FF2B5EF4-FFF2-40B4-BE49-F238E27FC236}">
                <a16:creationId xmlns:a16="http://schemas.microsoft.com/office/drawing/2014/main" id="{4A997736-3E81-0148-B04A-FF5A6595FF1A}"/>
              </a:ext>
            </a:extLst>
          </p:cNvPr>
          <p:cNvGrpSpPr/>
          <p:nvPr/>
        </p:nvGrpSpPr>
        <p:grpSpPr>
          <a:xfrm>
            <a:off x="6271216" y="6610425"/>
            <a:ext cx="4432215" cy="1182456"/>
            <a:chOff x="5520858" y="7058405"/>
            <a:chExt cx="4432215" cy="1182456"/>
          </a:xfrm>
        </p:grpSpPr>
        <p:grpSp>
          <p:nvGrpSpPr>
            <p:cNvPr id="11" name="Group 11">
              <a:extLst>
                <a:ext uri="{FF2B5EF4-FFF2-40B4-BE49-F238E27FC236}">
                  <a16:creationId xmlns:a16="http://schemas.microsoft.com/office/drawing/2014/main" id="{FC62D970-250C-C192-9EB0-65377F41EAEB}"/>
                </a:ext>
              </a:extLst>
            </p:cNvPr>
            <p:cNvGrpSpPr/>
            <p:nvPr/>
          </p:nvGrpSpPr>
          <p:grpSpPr>
            <a:xfrm>
              <a:off x="5520858" y="7058405"/>
              <a:ext cx="4394549" cy="599152"/>
              <a:chOff x="0" y="26045"/>
              <a:chExt cx="5859399" cy="798869"/>
            </a:xfrm>
            <a:solidFill>
              <a:srgbClr val="038F01"/>
            </a:solidFill>
          </p:grpSpPr>
          <p:sp>
            <p:nvSpPr>
              <p:cNvPr id="12" name="Freeform 12">
                <a:extLst>
                  <a:ext uri="{FF2B5EF4-FFF2-40B4-BE49-F238E27FC236}">
                    <a16:creationId xmlns:a16="http://schemas.microsoft.com/office/drawing/2014/main" id="{EB6BFACB-8FCE-C24D-2F8D-434ED40F5808}"/>
                  </a:ext>
                </a:extLst>
              </p:cNvPr>
              <p:cNvSpPr/>
              <p:nvPr/>
            </p:nvSpPr>
            <p:spPr>
              <a:xfrm>
                <a:off x="5108" y="26045"/>
                <a:ext cx="5828104" cy="798869"/>
              </a:xfrm>
              <a:custGeom>
                <a:avLst/>
                <a:gdLst/>
                <a:ahLst/>
                <a:cxnLst/>
                <a:rect l="l" t="t" r="r" b="b"/>
                <a:pathLst>
                  <a:path w="5825617" h="788924">
                    <a:moveTo>
                      <a:pt x="0" y="0"/>
                    </a:moveTo>
                    <a:lnTo>
                      <a:pt x="5825617" y="0"/>
                    </a:lnTo>
                    <a:lnTo>
                      <a:pt x="5825617" y="788924"/>
                    </a:lnTo>
                    <a:lnTo>
                      <a:pt x="0" y="788924"/>
                    </a:lnTo>
                    <a:close/>
                  </a:path>
                </a:pathLst>
              </a:custGeom>
              <a:solidFill>
                <a:srgbClr val="2476B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4D2A9E6D-C01F-4133-2297-EF90A58FF36B}"/>
                  </a:ext>
                </a:extLst>
              </p:cNvPr>
              <p:cNvSpPr/>
              <p:nvPr/>
            </p:nvSpPr>
            <p:spPr>
              <a:xfrm>
                <a:off x="0" y="167779"/>
                <a:ext cx="5859399" cy="654927"/>
              </a:xfrm>
              <a:custGeom>
                <a:avLst/>
                <a:gdLst/>
                <a:ahLst/>
                <a:cxnLst/>
                <a:rect l="l" t="t" r="r" b="b"/>
                <a:pathLst>
                  <a:path w="5859399" h="822706">
                    <a:moveTo>
                      <a:pt x="16891" y="0"/>
                    </a:moveTo>
                    <a:lnTo>
                      <a:pt x="5842508" y="0"/>
                    </a:lnTo>
                    <a:cubicBezTo>
                      <a:pt x="5851906" y="0"/>
                      <a:pt x="5859399" y="7620"/>
                      <a:pt x="5859399" y="16891"/>
                    </a:cubicBezTo>
                    <a:lnTo>
                      <a:pt x="5859399" y="805815"/>
                    </a:lnTo>
                    <a:cubicBezTo>
                      <a:pt x="5859399" y="815213"/>
                      <a:pt x="5851779" y="822706"/>
                      <a:pt x="5842508" y="822706"/>
                    </a:cubicBezTo>
                    <a:lnTo>
                      <a:pt x="16891" y="822706"/>
                    </a:lnTo>
                    <a:cubicBezTo>
                      <a:pt x="7620" y="822706"/>
                      <a:pt x="0" y="815213"/>
                      <a:pt x="0" y="805815"/>
                    </a:cubicBezTo>
                    <a:lnTo>
                      <a:pt x="0" y="16891"/>
                    </a:lnTo>
                    <a:cubicBezTo>
                      <a:pt x="0" y="7620"/>
                      <a:pt x="7620" y="0"/>
                      <a:pt x="16891" y="0"/>
                    </a:cubicBezTo>
                    <a:moveTo>
                      <a:pt x="16891" y="33909"/>
                    </a:moveTo>
                    <a:lnTo>
                      <a:pt x="16891" y="16891"/>
                    </a:lnTo>
                    <a:lnTo>
                      <a:pt x="33909" y="16891"/>
                    </a:lnTo>
                    <a:lnTo>
                      <a:pt x="33909" y="805815"/>
                    </a:lnTo>
                    <a:lnTo>
                      <a:pt x="16891" y="805815"/>
                    </a:lnTo>
                    <a:lnTo>
                      <a:pt x="16891" y="788924"/>
                    </a:lnTo>
                    <a:lnTo>
                      <a:pt x="5842508" y="788924"/>
                    </a:lnTo>
                    <a:lnTo>
                      <a:pt x="5842508" y="805815"/>
                    </a:lnTo>
                    <a:lnTo>
                      <a:pt x="5825617" y="805815"/>
                    </a:lnTo>
                    <a:lnTo>
                      <a:pt x="5825617" y="16891"/>
                    </a:lnTo>
                    <a:lnTo>
                      <a:pt x="5842508" y="16891"/>
                    </a:lnTo>
                    <a:lnTo>
                      <a:pt x="5842508" y="33909"/>
                    </a:lnTo>
                    <a:lnTo>
                      <a:pt x="16891" y="33909"/>
                    </a:lnTo>
                    <a:close/>
                  </a:path>
                </a:pathLst>
              </a:custGeom>
              <a:solidFill>
                <a:srgbClr val="2476B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4" name="Group 44">
              <a:extLst>
                <a:ext uri="{FF2B5EF4-FFF2-40B4-BE49-F238E27FC236}">
                  <a16:creationId xmlns:a16="http://schemas.microsoft.com/office/drawing/2014/main" id="{DC64CEE1-1930-5B7F-9B75-A89D0E4C7F87}"/>
                </a:ext>
              </a:extLst>
            </p:cNvPr>
            <p:cNvGrpSpPr/>
            <p:nvPr/>
          </p:nvGrpSpPr>
          <p:grpSpPr>
            <a:xfrm>
              <a:off x="5598709" y="7146182"/>
              <a:ext cx="4354364" cy="63268"/>
              <a:chOff x="0" y="0"/>
              <a:chExt cx="5805818" cy="1147161"/>
            </a:xfrm>
          </p:grpSpPr>
          <p:sp>
            <p:nvSpPr>
              <p:cNvPr id="45" name="Freeform 45">
                <a:extLst>
                  <a:ext uri="{FF2B5EF4-FFF2-40B4-BE49-F238E27FC236}">
                    <a16:creationId xmlns:a16="http://schemas.microsoft.com/office/drawing/2014/main" id="{878D300C-1BE0-5622-F954-726DE3AF19F4}"/>
                  </a:ext>
                </a:extLst>
              </p:cNvPr>
              <p:cNvSpPr/>
              <p:nvPr/>
            </p:nvSpPr>
            <p:spPr>
              <a:xfrm>
                <a:off x="0" y="0"/>
                <a:ext cx="5718907" cy="492388"/>
              </a:xfrm>
              <a:custGeom>
                <a:avLst/>
                <a:gdLst/>
                <a:ahLst/>
                <a:cxnLst/>
                <a:rect l="l" t="t" r="r" b="b"/>
                <a:pathLst>
                  <a:path w="5718907" h="492388">
                    <a:moveTo>
                      <a:pt x="0" y="0"/>
                    </a:moveTo>
                    <a:lnTo>
                      <a:pt x="5718907" y="0"/>
                    </a:lnTo>
                    <a:lnTo>
                      <a:pt x="5718907" y="492388"/>
                    </a:lnTo>
                    <a:lnTo>
                      <a:pt x="0" y="492388"/>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Calibri"/>
                  <a:cs typeface="Calibri"/>
                </a:endParaRPr>
              </a:p>
            </p:txBody>
          </p:sp>
          <p:sp>
            <p:nvSpPr>
              <p:cNvPr id="46" name="TextBox 46">
                <a:extLst>
                  <a:ext uri="{FF2B5EF4-FFF2-40B4-BE49-F238E27FC236}">
                    <a16:creationId xmlns:a16="http://schemas.microsoft.com/office/drawing/2014/main" id="{E2933355-1C6E-3DD8-014D-EBE963C63F18}"/>
                  </a:ext>
                </a:extLst>
              </p:cNvPr>
              <p:cNvSpPr txBox="1"/>
              <p:nvPr/>
            </p:nvSpPr>
            <p:spPr>
              <a:xfrm>
                <a:off x="86911" y="654776"/>
                <a:ext cx="5718907" cy="492385"/>
              </a:xfrm>
              <a:prstGeom prst="rect">
                <a:avLst/>
              </a:prstGeom>
              <a:ln>
                <a:noFill/>
              </a:ln>
            </p:spPr>
            <p:txBody>
              <a:bodyPr lIns="0" tIns="0" rIns="0" bIns="0" rtlCol="0" anchor="t"/>
              <a:lstStyle/>
              <a:p>
                <a:pPr marL="0" marR="0" lvl="0" indent="0" algn="l" defTabSz="914400" rtl="0" eaLnBrk="1" fontAlgn="auto" latinLnBrk="0" hangingPunct="1">
                  <a:lnSpc>
                    <a:spcPts val="2160"/>
                  </a:lnSpc>
                  <a:spcBef>
                    <a:spcPts val="0"/>
                  </a:spcBef>
                  <a:spcAft>
                    <a:spcPts val="0"/>
                  </a:spcAft>
                  <a:buClrTx/>
                  <a:buSzTx/>
                  <a:buFontTx/>
                  <a:buNone/>
                  <a:tabLst/>
                  <a:defRPr/>
                </a:pPr>
                <a:r>
                  <a:rPr kumimoji="0" lang="en-US" sz="1800" b="1" i="0" u="none" strike="noStrike" kern="1200" cap="none" spc="16" normalizeH="0" baseline="0" noProof="0">
                    <a:ln>
                      <a:noFill/>
                    </a:ln>
                    <a:solidFill>
                      <a:srgbClr val="FFFFFF"/>
                    </a:solidFill>
                    <a:effectLst/>
                    <a:uLnTx/>
                    <a:uFillTx/>
                    <a:latin typeface="Calibri"/>
                    <a:ea typeface="Calibri"/>
                    <a:cs typeface="Calibri"/>
                    <a:sym typeface="TT Rounds Condensed Bold"/>
                  </a:rPr>
                  <a:t>Surfactants / Water Treatment Chemicals</a:t>
                </a:r>
                <a:endParaRPr kumimoji="0" lang="en-US" sz="1800" b="1" i="0" u="none" strike="noStrike" kern="1200" cap="none" spc="16" normalizeH="0" baseline="0" noProof="0">
                  <a:ln>
                    <a:noFill/>
                  </a:ln>
                  <a:solidFill>
                    <a:srgbClr val="FFFFFF"/>
                  </a:solidFill>
                  <a:effectLst/>
                  <a:uLnTx/>
                  <a:uFillTx/>
                  <a:latin typeface="Calibri"/>
                  <a:ea typeface="Calibri"/>
                  <a:cs typeface="Calibri"/>
                </a:endParaRPr>
              </a:p>
            </p:txBody>
          </p:sp>
        </p:grpSp>
        <p:grpSp>
          <p:nvGrpSpPr>
            <p:cNvPr id="65" name="Group 65">
              <a:extLst>
                <a:ext uri="{FF2B5EF4-FFF2-40B4-BE49-F238E27FC236}">
                  <a16:creationId xmlns:a16="http://schemas.microsoft.com/office/drawing/2014/main" id="{2433EE7E-60DF-A8B5-F64D-B8C32866F222}"/>
                </a:ext>
              </a:extLst>
            </p:cNvPr>
            <p:cNvGrpSpPr/>
            <p:nvPr/>
          </p:nvGrpSpPr>
          <p:grpSpPr>
            <a:xfrm>
              <a:off x="5533167" y="7709422"/>
              <a:ext cx="4369213" cy="531439"/>
              <a:chOff x="0" y="2502119"/>
              <a:chExt cx="5825617" cy="708585"/>
            </a:xfrm>
          </p:grpSpPr>
          <p:sp>
            <p:nvSpPr>
              <p:cNvPr id="66" name="Freeform 66">
                <a:extLst>
                  <a:ext uri="{FF2B5EF4-FFF2-40B4-BE49-F238E27FC236}">
                    <a16:creationId xmlns:a16="http://schemas.microsoft.com/office/drawing/2014/main" id="{45B15B4B-3A39-4799-CCC5-CE7A28001C57}"/>
                  </a:ext>
                </a:extLst>
              </p:cNvPr>
              <p:cNvSpPr/>
              <p:nvPr/>
            </p:nvSpPr>
            <p:spPr>
              <a:xfrm>
                <a:off x="0" y="2502119"/>
                <a:ext cx="5825617" cy="708585"/>
              </a:xfrm>
              <a:custGeom>
                <a:avLst/>
                <a:gdLst/>
                <a:ahLst/>
                <a:cxnLst/>
                <a:rect l="l" t="t" r="r" b="b"/>
                <a:pathLst>
                  <a:path w="5795772" h="3111119">
                    <a:moveTo>
                      <a:pt x="6350" y="0"/>
                    </a:moveTo>
                    <a:lnTo>
                      <a:pt x="5789422" y="0"/>
                    </a:lnTo>
                    <a:cubicBezTo>
                      <a:pt x="5792978" y="0"/>
                      <a:pt x="5795772" y="2794"/>
                      <a:pt x="5795772" y="6350"/>
                    </a:cubicBezTo>
                    <a:lnTo>
                      <a:pt x="5795772" y="3104769"/>
                    </a:lnTo>
                    <a:cubicBezTo>
                      <a:pt x="5795772" y="3108325"/>
                      <a:pt x="5792978" y="3111119"/>
                      <a:pt x="5789422" y="3111119"/>
                    </a:cubicBezTo>
                    <a:lnTo>
                      <a:pt x="6350" y="3111119"/>
                    </a:lnTo>
                    <a:cubicBezTo>
                      <a:pt x="2794" y="3111119"/>
                      <a:pt x="0" y="3108325"/>
                      <a:pt x="0" y="3104769"/>
                    </a:cubicBezTo>
                    <a:lnTo>
                      <a:pt x="0" y="6350"/>
                    </a:lnTo>
                    <a:cubicBezTo>
                      <a:pt x="0" y="2794"/>
                      <a:pt x="2794" y="0"/>
                      <a:pt x="6350" y="0"/>
                    </a:cubicBezTo>
                    <a:moveTo>
                      <a:pt x="6350" y="12700"/>
                    </a:moveTo>
                    <a:lnTo>
                      <a:pt x="6350" y="6350"/>
                    </a:lnTo>
                    <a:lnTo>
                      <a:pt x="12700" y="6350"/>
                    </a:lnTo>
                    <a:lnTo>
                      <a:pt x="12700" y="3104769"/>
                    </a:lnTo>
                    <a:lnTo>
                      <a:pt x="6350" y="3104769"/>
                    </a:lnTo>
                    <a:lnTo>
                      <a:pt x="6350" y="3098419"/>
                    </a:lnTo>
                    <a:lnTo>
                      <a:pt x="5789422" y="3098419"/>
                    </a:lnTo>
                    <a:lnTo>
                      <a:pt x="5789422" y="3104769"/>
                    </a:lnTo>
                    <a:lnTo>
                      <a:pt x="5783072" y="3104769"/>
                    </a:lnTo>
                    <a:lnTo>
                      <a:pt x="5783072" y="6350"/>
                    </a:lnTo>
                    <a:lnTo>
                      <a:pt x="5789422" y="6350"/>
                    </a:lnTo>
                    <a:lnTo>
                      <a:pt x="5789422" y="12700"/>
                    </a:lnTo>
                    <a:lnTo>
                      <a:pt x="6350" y="12700"/>
                    </a:lnTo>
                    <a:close/>
                  </a:path>
                </a:pathLst>
              </a:custGeom>
              <a:solidFill>
                <a:srgbClr val="19191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Calibri"/>
                  <a:cs typeface="Calibri"/>
                </a:endParaRPr>
              </a:p>
            </p:txBody>
          </p:sp>
        </p:grpSp>
      </p:grpSp>
      <p:grpSp>
        <p:nvGrpSpPr>
          <p:cNvPr id="16" name="Group 15">
            <a:extLst>
              <a:ext uri="{FF2B5EF4-FFF2-40B4-BE49-F238E27FC236}">
                <a16:creationId xmlns:a16="http://schemas.microsoft.com/office/drawing/2014/main" id="{0ED96D6F-29F9-B246-A443-441D2B73C2EE}"/>
              </a:ext>
            </a:extLst>
          </p:cNvPr>
          <p:cNvGrpSpPr/>
          <p:nvPr/>
        </p:nvGrpSpPr>
        <p:grpSpPr>
          <a:xfrm>
            <a:off x="508307" y="3611421"/>
            <a:ext cx="5341196" cy="1815882"/>
            <a:chOff x="-259616" y="6494284"/>
            <a:chExt cx="5341196" cy="1815882"/>
          </a:xfrm>
        </p:grpSpPr>
        <p:sp>
          <p:nvSpPr>
            <p:cNvPr id="18" name="Freeform 18">
              <a:extLst>
                <a:ext uri="{FF2B5EF4-FFF2-40B4-BE49-F238E27FC236}">
                  <a16:creationId xmlns:a16="http://schemas.microsoft.com/office/drawing/2014/main" id="{32D52C1D-8DD8-35F3-7782-0F3364518234}"/>
                </a:ext>
              </a:extLst>
            </p:cNvPr>
            <p:cNvSpPr/>
            <p:nvPr/>
          </p:nvSpPr>
          <p:spPr>
            <a:xfrm>
              <a:off x="837494" y="6730230"/>
              <a:ext cx="4226624" cy="591693"/>
            </a:xfrm>
            <a:custGeom>
              <a:avLst/>
              <a:gdLst/>
              <a:ahLst/>
              <a:cxnLst/>
              <a:rect l="l" t="t" r="r" b="b"/>
              <a:pathLst>
                <a:path w="5635498" h="788924">
                  <a:moveTo>
                    <a:pt x="0" y="0"/>
                  </a:moveTo>
                  <a:lnTo>
                    <a:pt x="5635498" y="0"/>
                  </a:lnTo>
                  <a:lnTo>
                    <a:pt x="5635498" y="788924"/>
                  </a:lnTo>
                  <a:lnTo>
                    <a:pt x="0" y="788924"/>
                  </a:lnTo>
                  <a:close/>
                </a:path>
              </a:pathLst>
            </a:custGeom>
            <a:solidFill>
              <a:srgbClr val="1A76B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2" name="Group 32">
              <a:extLst>
                <a:ext uri="{FF2B5EF4-FFF2-40B4-BE49-F238E27FC236}">
                  <a16:creationId xmlns:a16="http://schemas.microsoft.com/office/drawing/2014/main" id="{87489EB2-B65B-5685-4136-038D000CD833}"/>
                </a:ext>
              </a:extLst>
            </p:cNvPr>
            <p:cNvGrpSpPr/>
            <p:nvPr/>
          </p:nvGrpSpPr>
          <p:grpSpPr>
            <a:xfrm>
              <a:off x="1042293" y="6776125"/>
              <a:ext cx="3537988" cy="549943"/>
              <a:chOff x="-232161" y="0"/>
              <a:chExt cx="3812800" cy="672446"/>
            </a:xfrm>
          </p:grpSpPr>
          <p:sp>
            <p:nvSpPr>
              <p:cNvPr id="33" name="Freeform 33">
                <a:extLst>
                  <a:ext uri="{FF2B5EF4-FFF2-40B4-BE49-F238E27FC236}">
                    <a16:creationId xmlns:a16="http://schemas.microsoft.com/office/drawing/2014/main" id="{5543B7FA-936E-9010-77FB-2FAC2D662A09}"/>
                  </a:ext>
                </a:extLst>
              </p:cNvPr>
              <p:cNvSpPr/>
              <p:nvPr/>
            </p:nvSpPr>
            <p:spPr>
              <a:xfrm>
                <a:off x="0" y="0"/>
                <a:ext cx="3580639" cy="533480"/>
              </a:xfrm>
              <a:custGeom>
                <a:avLst/>
                <a:gdLst/>
                <a:ahLst/>
                <a:cxnLst/>
                <a:rect l="l" t="t" r="r" b="b"/>
                <a:pathLst>
                  <a:path w="3580639" h="533480">
                    <a:moveTo>
                      <a:pt x="0" y="0"/>
                    </a:moveTo>
                    <a:lnTo>
                      <a:pt x="3580639" y="0"/>
                    </a:lnTo>
                    <a:lnTo>
                      <a:pt x="3580639" y="533480"/>
                    </a:lnTo>
                    <a:lnTo>
                      <a:pt x="0" y="533480"/>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Calibri"/>
                  <a:cs typeface="Calibri"/>
                </a:endParaRPr>
              </a:p>
            </p:txBody>
          </p:sp>
          <p:sp>
            <p:nvSpPr>
              <p:cNvPr id="34" name="TextBox 34">
                <a:extLst>
                  <a:ext uri="{FF2B5EF4-FFF2-40B4-BE49-F238E27FC236}">
                    <a16:creationId xmlns:a16="http://schemas.microsoft.com/office/drawing/2014/main" id="{0AA309AF-24E4-596C-60C2-988E54952552}"/>
                  </a:ext>
                </a:extLst>
              </p:cNvPr>
              <p:cNvSpPr txBox="1"/>
              <p:nvPr/>
            </p:nvSpPr>
            <p:spPr>
              <a:xfrm>
                <a:off x="-232161" y="119916"/>
                <a:ext cx="3580640" cy="552530"/>
              </a:xfrm>
              <a:prstGeom prst="rect">
                <a:avLst/>
              </a:prstGeom>
            </p:spPr>
            <p:txBody>
              <a:bodyPr lIns="0" tIns="0" rIns="0" bIns="0" rtlCol="0" anchor="t"/>
              <a:lstStyle/>
              <a:p>
                <a:pPr lvl="0">
                  <a:lnSpc>
                    <a:spcPts val="2400"/>
                  </a:lnSpc>
                  <a:defRPr/>
                </a:pPr>
                <a:r>
                  <a:rPr lang="en-IN" sz="2000" b="1">
                    <a:solidFill>
                      <a:schemeClr val="bg1"/>
                    </a:solidFill>
                  </a:rPr>
                  <a:t>Performance Chemicals</a:t>
                </a:r>
                <a:endParaRPr kumimoji="0" lang="en-US" sz="2000" b="1" i="0" u="none" strike="noStrike" kern="1200" cap="none" spc="18" normalizeH="0" baseline="0" noProof="0">
                  <a:ln>
                    <a:noFill/>
                  </a:ln>
                  <a:solidFill>
                    <a:schemeClr val="bg1"/>
                  </a:solidFill>
                  <a:effectLst/>
                  <a:uLnTx/>
                  <a:uFillTx/>
                  <a:latin typeface="Calibri"/>
                  <a:ea typeface="Calibri"/>
                  <a:cs typeface="Calibri"/>
                  <a:sym typeface="TT Rounds Condensed Bold"/>
                </a:endParaRPr>
              </a:p>
            </p:txBody>
          </p:sp>
        </p:grpSp>
        <p:grpSp>
          <p:nvGrpSpPr>
            <p:cNvPr id="35" name="Group 35">
              <a:extLst>
                <a:ext uri="{FF2B5EF4-FFF2-40B4-BE49-F238E27FC236}">
                  <a16:creationId xmlns:a16="http://schemas.microsoft.com/office/drawing/2014/main" id="{D333BFAE-B944-A965-B641-B371626DE27B}"/>
                </a:ext>
              </a:extLst>
            </p:cNvPr>
            <p:cNvGrpSpPr/>
            <p:nvPr/>
          </p:nvGrpSpPr>
          <p:grpSpPr>
            <a:xfrm>
              <a:off x="-259616" y="6494284"/>
              <a:ext cx="4507750" cy="1815882"/>
              <a:chOff x="-1543249" y="-1575975"/>
              <a:chExt cx="6010335" cy="2421176"/>
            </a:xfrm>
          </p:grpSpPr>
          <p:sp>
            <p:nvSpPr>
              <p:cNvPr id="36" name="Freeform 36">
                <a:extLst>
                  <a:ext uri="{FF2B5EF4-FFF2-40B4-BE49-F238E27FC236}">
                    <a16:creationId xmlns:a16="http://schemas.microsoft.com/office/drawing/2014/main" id="{2444F73D-F95E-7143-809C-AD5B9E0A0488}"/>
                  </a:ext>
                </a:extLst>
              </p:cNvPr>
              <p:cNvSpPr/>
              <p:nvPr/>
            </p:nvSpPr>
            <p:spPr>
              <a:xfrm>
                <a:off x="-1543249" y="-1575975"/>
                <a:ext cx="4250179" cy="2421176"/>
              </a:xfrm>
              <a:custGeom>
                <a:avLst/>
                <a:gdLst/>
                <a:ahLst/>
                <a:cxnLst/>
                <a:rect l="l" t="t" r="r" b="b"/>
                <a:pathLst>
                  <a:path w="4250179" h="2421176">
                    <a:moveTo>
                      <a:pt x="0" y="0"/>
                    </a:moveTo>
                    <a:lnTo>
                      <a:pt x="4250179" y="0"/>
                    </a:lnTo>
                    <a:lnTo>
                      <a:pt x="4250179" y="2421176"/>
                    </a:lnTo>
                    <a:lnTo>
                      <a:pt x="0" y="2421176"/>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TextBox 37">
                <a:extLst>
                  <a:ext uri="{FF2B5EF4-FFF2-40B4-BE49-F238E27FC236}">
                    <a16:creationId xmlns:a16="http://schemas.microsoft.com/office/drawing/2014/main" id="{9AF90534-BBE4-EF66-6F40-9BA2057BD8D5}"/>
                  </a:ext>
                </a:extLst>
              </p:cNvPr>
              <p:cNvSpPr txBox="1"/>
              <p:nvPr/>
            </p:nvSpPr>
            <p:spPr>
              <a:xfrm>
                <a:off x="216906" y="-229168"/>
                <a:ext cx="4250180" cy="882485"/>
              </a:xfrm>
              <a:prstGeom prst="rect">
                <a:avLst/>
              </a:prstGeom>
            </p:spPr>
            <p:txBody>
              <a:bodyPr lIns="0" tIns="0" rIns="0" bIns="0" rtlCol="0" anchor="t"/>
              <a:lstStyle/>
              <a:p>
                <a:r>
                  <a:rPr lang="en-IN" sz="1400" dirty="0"/>
                  <a:t>Caustic Soda (Solution, Flakes &amp; Pearls)</a:t>
                </a:r>
              </a:p>
              <a:p>
                <a:r>
                  <a:rPr lang="en-IN" sz="1400" dirty="0"/>
                  <a:t>Propylene Carbonate (PC)</a:t>
                </a:r>
              </a:p>
            </p:txBody>
          </p:sp>
        </p:grpSp>
        <p:grpSp>
          <p:nvGrpSpPr>
            <p:cNvPr id="67" name="Group 67">
              <a:extLst>
                <a:ext uri="{FF2B5EF4-FFF2-40B4-BE49-F238E27FC236}">
                  <a16:creationId xmlns:a16="http://schemas.microsoft.com/office/drawing/2014/main" id="{78898889-AACD-05CE-4885-EB4D8E75E2D6}"/>
                </a:ext>
              </a:extLst>
            </p:cNvPr>
            <p:cNvGrpSpPr/>
            <p:nvPr/>
          </p:nvGrpSpPr>
          <p:grpSpPr>
            <a:xfrm>
              <a:off x="845432" y="7425182"/>
              <a:ext cx="4236148" cy="862905"/>
              <a:chOff x="0" y="0"/>
              <a:chExt cx="5648198" cy="1150540"/>
            </a:xfrm>
          </p:grpSpPr>
          <p:sp>
            <p:nvSpPr>
              <p:cNvPr id="68" name="Freeform 68">
                <a:extLst>
                  <a:ext uri="{FF2B5EF4-FFF2-40B4-BE49-F238E27FC236}">
                    <a16:creationId xmlns:a16="http://schemas.microsoft.com/office/drawing/2014/main" id="{A5920497-B03E-7E64-FA8C-3879C298AB13}"/>
                  </a:ext>
                </a:extLst>
              </p:cNvPr>
              <p:cNvSpPr/>
              <p:nvPr/>
            </p:nvSpPr>
            <p:spPr>
              <a:xfrm>
                <a:off x="0" y="0"/>
                <a:ext cx="5648198" cy="1150540"/>
              </a:xfrm>
              <a:custGeom>
                <a:avLst/>
                <a:gdLst/>
                <a:ahLst/>
                <a:cxnLst/>
                <a:rect l="l" t="t" r="r" b="b"/>
                <a:pathLst>
                  <a:path w="5648198" h="2622169">
                    <a:moveTo>
                      <a:pt x="6350" y="0"/>
                    </a:moveTo>
                    <a:lnTo>
                      <a:pt x="5641848" y="0"/>
                    </a:lnTo>
                    <a:cubicBezTo>
                      <a:pt x="5645404" y="0"/>
                      <a:pt x="5648198" y="2794"/>
                      <a:pt x="5648198" y="6350"/>
                    </a:cubicBezTo>
                    <a:lnTo>
                      <a:pt x="5648198" y="2615819"/>
                    </a:lnTo>
                    <a:cubicBezTo>
                      <a:pt x="5648198" y="2619375"/>
                      <a:pt x="5645404" y="2622169"/>
                      <a:pt x="5641848" y="2622169"/>
                    </a:cubicBezTo>
                    <a:lnTo>
                      <a:pt x="6350" y="2622169"/>
                    </a:lnTo>
                    <a:cubicBezTo>
                      <a:pt x="2794" y="2622169"/>
                      <a:pt x="0" y="2619375"/>
                      <a:pt x="0" y="2615819"/>
                    </a:cubicBezTo>
                    <a:lnTo>
                      <a:pt x="0" y="6350"/>
                    </a:lnTo>
                    <a:cubicBezTo>
                      <a:pt x="0" y="2794"/>
                      <a:pt x="2794" y="0"/>
                      <a:pt x="6350" y="0"/>
                    </a:cubicBezTo>
                    <a:moveTo>
                      <a:pt x="6350" y="12700"/>
                    </a:moveTo>
                    <a:lnTo>
                      <a:pt x="6350" y="6350"/>
                    </a:lnTo>
                    <a:lnTo>
                      <a:pt x="12700" y="6350"/>
                    </a:lnTo>
                    <a:lnTo>
                      <a:pt x="12700" y="2615819"/>
                    </a:lnTo>
                    <a:lnTo>
                      <a:pt x="6350" y="2615819"/>
                    </a:lnTo>
                    <a:lnTo>
                      <a:pt x="6350" y="2609469"/>
                    </a:lnTo>
                    <a:lnTo>
                      <a:pt x="5641848" y="2609469"/>
                    </a:lnTo>
                    <a:lnTo>
                      <a:pt x="5641848" y="2615819"/>
                    </a:lnTo>
                    <a:lnTo>
                      <a:pt x="5635498" y="2615819"/>
                    </a:lnTo>
                    <a:lnTo>
                      <a:pt x="5635498" y="6350"/>
                    </a:lnTo>
                    <a:lnTo>
                      <a:pt x="5641848" y="6350"/>
                    </a:lnTo>
                    <a:lnTo>
                      <a:pt x="5641848" y="12700"/>
                    </a:lnTo>
                    <a:lnTo>
                      <a:pt x="6350" y="12700"/>
                    </a:lnTo>
                    <a:close/>
                  </a:path>
                </a:pathLst>
              </a:custGeom>
              <a:solidFill>
                <a:srgbClr val="19191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Calibri"/>
                  <a:cs typeface="Calibri"/>
                </a:endParaRPr>
              </a:p>
            </p:txBody>
          </p:sp>
        </p:grpSp>
      </p:grpSp>
      <p:grpSp>
        <p:nvGrpSpPr>
          <p:cNvPr id="103" name="Group 102">
            <a:extLst>
              <a:ext uri="{FF2B5EF4-FFF2-40B4-BE49-F238E27FC236}">
                <a16:creationId xmlns:a16="http://schemas.microsoft.com/office/drawing/2014/main" id="{B6672B08-D19D-CA4E-096C-87E186BAD8BC}"/>
              </a:ext>
            </a:extLst>
          </p:cNvPr>
          <p:cNvGrpSpPr/>
          <p:nvPr/>
        </p:nvGrpSpPr>
        <p:grpSpPr>
          <a:xfrm>
            <a:off x="6277891" y="7982723"/>
            <a:ext cx="4378117" cy="2093432"/>
            <a:chOff x="5329643" y="7062936"/>
            <a:chExt cx="4378117" cy="2093432"/>
          </a:xfrm>
        </p:grpSpPr>
        <p:sp>
          <p:nvSpPr>
            <p:cNvPr id="52" name="TextBox 52">
              <a:extLst>
                <a:ext uri="{FF2B5EF4-FFF2-40B4-BE49-F238E27FC236}">
                  <a16:creationId xmlns:a16="http://schemas.microsoft.com/office/drawing/2014/main" id="{F9FB241D-B8C8-39A5-CCFC-F9154EB68FEF}"/>
                </a:ext>
              </a:extLst>
            </p:cNvPr>
            <p:cNvSpPr txBox="1"/>
            <p:nvPr/>
          </p:nvSpPr>
          <p:spPr>
            <a:xfrm>
              <a:off x="5400819" y="7062936"/>
              <a:ext cx="3796108" cy="414398"/>
            </a:xfrm>
            <a:prstGeom prst="rect">
              <a:avLst/>
            </a:prstGeom>
            <a:solidFill>
              <a:srgbClr val="038F01"/>
            </a:solidFill>
          </p:spPr>
          <p:txBody>
            <a:bodyPr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18" normalizeH="0" baseline="0" noProof="0">
                  <a:ln>
                    <a:noFill/>
                  </a:ln>
                  <a:solidFill>
                    <a:srgbClr val="FFFFFF"/>
                  </a:solidFill>
                  <a:effectLst/>
                  <a:uLnTx/>
                  <a:uFillTx/>
                  <a:latin typeface="Calibri"/>
                  <a:ea typeface="Calibri"/>
                  <a:cs typeface="Calibri"/>
                  <a:sym typeface="TT Rounds Condensed Bold"/>
                </a:rPr>
                <a:t>Personal Care And Cosmetics</a:t>
              </a:r>
            </a:p>
          </p:txBody>
        </p:sp>
        <p:grpSp>
          <p:nvGrpSpPr>
            <p:cNvPr id="53" name="Group 53">
              <a:extLst>
                <a:ext uri="{FF2B5EF4-FFF2-40B4-BE49-F238E27FC236}">
                  <a16:creationId xmlns:a16="http://schemas.microsoft.com/office/drawing/2014/main" id="{8ADB97C8-74D7-6963-5D21-187CCC1EFE0F}"/>
                </a:ext>
              </a:extLst>
            </p:cNvPr>
            <p:cNvGrpSpPr/>
            <p:nvPr/>
          </p:nvGrpSpPr>
          <p:grpSpPr>
            <a:xfrm>
              <a:off x="5435031" y="7736568"/>
              <a:ext cx="3399398" cy="1419800"/>
              <a:chOff x="-282352" y="-1441660"/>
              <a:chExt cx="4532531" cy="1893065"/>
            </a:xfrm>
          </p:grpSpPr>
          <p:sp>
            <p:nvSpPr>
              <p:cNvPr id="54" name="Freeform 54">
                <a:extLst>
                  <a:ext uri="{FF2B5EF4-FFF2-40B4-BE49-F238E27FC236}">
                    <a16:creationId xmlns:a16="http://schemas.microsoft.com/office/drawing/2014/main" id="{34F03D1B-AC2E-AC9A-EFFD-FF8AD8BB2E09}"/>
                  </a:ext>
                </a:extLst>
              </p:cNvPr>
              <p:cNvSpPr/>
              <p:nvPr/>
            </p:nvSpPr>
            <p:spPr>
              <a:xfrm>
                <a:off x="0" y="0"/>
                <a:ext cx="4250179" cy="451405"/>
              </a:xfrm>
              <a:custGeom>
                <a:avLst/>
                <a:gdLst/>
                <a:ahLst/>
                <a:cxnLst/>
                <a:rect l="l" t="t" r="r" b="b"/>
                <a:pathLst>
                  <a:path w="4250179" h="451405">
                    <a:moveTo>
                      <a:pt x="0" y="0"/>
                    </a:moveTo>
                    <a:lnTo>
                      <a:pt x="4250179" y="0"/>
                    </a:lnTo>
                    <a:lnTo>
                      <a:pt x="4250179" y="451405"/>
                    </a:lnTo>
                    <a:lnTo>
                      <a:pt x="0" y="451405"/>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TextBox 55">
                <a:extLst>
                  <a:ext uri="{FF2B5EF4-FFF2-40B4-BE49-F238E27FC236}">
                    <a16:creationId xmlns:a16="http://schemas.microsoft.com/office/drawing/2014/main" id="{1BC6A84D-0155-ADBC-7764-7D5F99F51C21}"/>
                  </a:ext>
                </a:extLst>
              </p:cNvPr>
              <p:cNvSpPr txBox="1"/>
              <p:nvPr/>
            </p:nvSpPr>
            <p:spPr>
              <a:xfrm>
                <a:off x="-282352" y="-1441660"/>
                <a:ext cx="4250179" cy="451405"/>
              </a:xfrm>
              <a:prstGeom prst="rect">
                <a:avLst/>
              </a:prstGeom>
            </p:spPr>
            <p:txBody>
              <a:bodyPr lIns="0" tIns="0" rIns="0" bIns="0" rtlCol="0" anchor="t"/>
              <a:lstStyle/>
              <a:p>
                <a:r>
                  <a:rPr lang="en-IN" sz="1400"/>
                  <a:t>Iso Propyl Alcohol (IPA)</a:t>
                </a:r>
              </a:p>
              <a:p>
                <a:r>
                  <a:rPr lang="en-IN" sz="1400"/>
                  <a:t>Sodium Benzoate</a:t>
                </a:r>
              </a:p>
            </p:txBody>
          </p:sp>
        </p:grpSp>
        <p:grpSp>
          <p:nvGrpSpPr>
            <p:cNvPr id="69" name="Group 69">
              <a:extLst>
                <a:ext uri="{FF2B5EF4-FFF2-40B4-BE49-F238E27FC236}">
                  <a16:creationId xmlns:a16="http://schemas.microsoft.com/office/drawing/2014/main" id="{36D50000-F5AA-B7DC-8C81-2A2C389B37C1}"/>
                </a:ext>
              </a:extLst>
            </p:cNvPr>
            <p:cNvGrpSpPr/>
            <p:nvPr/>
          </p:nvGrpSpPr>
          <p:grpSpPr>
            <a:xfrm>
              <a:off x="5329643" y="7667352"/>
              <a:ext cx="4378117" cy="617030"/>
              <a:chOff x="-276769" y="-1408933"/>
              <a:chExt cx="5837489" cy="822707"/>
            </a:xfrm>
          </p:grpSpPr>
          <p:sp>
            <p:nvSpPr>
              <p:cNvPr id="70" name="Freeform 70">
                <a:extLst>
                  <a:ext uri="{FF2B5EF4-FFF2-40B4-BE49-F238E27FC236}">
                    <a16:creationId xmlns:a16="http://schemas.microsoft.com/office/drawing/2014/main" id="{B505BB8B-4ED0-E98F-2AAC-D6AF81337D87}"/>
                  </a:ext>
                </a:extLst>
              </p:cNvPr>
              <p:cNvSpPr/>
              <p:nvPr/>
            </p:nvSpPr>
            <p:spPr>
              <a:xfrm>
                <a:off x="-276769" y="-1408933"/>
                <a:ext cx="5837489" cy="822707"/>
              </a:xfrm>
              <a:custGeom>
                <a:avLst/>
                <a:gdLst/>
                <a:ahLst/>
                <a:cxnLst/>
                <a:rect l="l" t="t" r="r" b="b"/>
                <a:pathLst>
                  <a:path w="5795772" h="816356">
                    <a:moveTo>
                      <a:pt x="6350" y="0"/>
                    </a:moveTo>
                    <a:lnTo>
                      <a:pt x="5789422" y="0"/>
                    </a:lnTo>
                    <a:cubicBezTo>
                      <a:pt x="5792978" y="0"/>
                      <a:pt x="5795772" y="2794"/>
                      <a:pt x="5795772" y="6350"/>
                    </a:cubicBezTo>
                    <a:lnTo>
                      <a:pt x="5795772" y="810006"/>
                    </a:lnTo>
                    <a:cubicBezTo>
                      <a:pt x="5795772" y="813562"/>
                      <a:pt x="5792978" y="816356"/>
                      <a:pt x="5789422" y="816356"/>
                    </a:cubicBezTo>
                    <a:lnTo>
                      <a:pt x="6350" y="816356"/>
                    </a:lnTo>
                    <a:cubicBezTo>
                      <a:pt x="2794" y="816356"/>
                      <a:pt x="0" y="813562"/>
                      <a:pt x="0" y="810006"/>
                    </a:cubicBezTo>
                    <a:lnTo>
                      <a:pt x="0" y="6350"/>
                    </a:lnTo>
                    <a:cubicBezTo>
                      <a:pt x="0" y="2794"/>
                      <a:pt x="2794" y="0"/>
                      <a:pt x="6350" y="0"/>
                    </a:cubicBezTo>
                    <a:moveTo>
                      <a:pt x="6350" y="12700"/>
                    </a:moveTo>
                    <a:lnTo>
                      <a:pt x="6350" y="6350"/>
                    </a:lnTo>
                    <a:lnTo>
                      <a:pt x="12700" y="6350"/>
                    </a:lnTo>
                    <a:lnTo>
                      <a:pt x="12700" y="810006"/>
                    </a:lnTo>
                    <a:lnTo>
                      <a:pt x="6350" y="810006"/>
                    </a:lnTo>
                    <a:lnTo>
                      <a:pt x="6350" y="803656"/>
                    </a:lnTo>
                    <a:lnTo>
                      <a:pt x="5789422" y="803656"/>
                    </a:lnTo>
                    <a:lnTo>
                      <a:pt x="5789422" y="810006"/>
                    </a:lnTo>
                    <a:lnTo>
                      <a:pt x="5783072" y="810006"/>
                    </a:lnTo>
                    <a:lnTo>
                      <a:pt x="5783072" y="6350"/>
                    </a:lnTo>
                    <a:lnTo>
                      <a:pt x="5789422" y="6350"/>
                    </a:lnTo>
                    <a:lnTo>
                      <a:pt x="5789422" y="12700"/>
                    </a:lnTo>
                    <a:lnTo>
                      <a:pt x="6350" y="12700"/>
                    </a:lnTo>
                    <a:close/>
                  </a:path>
                </a:pathLst>
              </a:custGeom>
              <a:solidFill>
                <a:srgbClr val="19191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Calibri"/>
                  <a:cs typeface="Calibri"/>
                </a:endParaRPr>
              </a:p>
            </p:txBody>
          </p:sp>
        </p:grpSp>
      </p:grpSp>
      <p:grpSp>
        <p:nvGrpSpPr>
          <p:cNvPr id="17" name="Group 16">
            <a:extLst>
              <a:ext uri="{FF2B5EF4-FFF2-40B4-BE49-F238E27FC236}">
                <a16:creationId xmlns:a16="http://schemas.microsoft.com/office/drawing/2014/main" id="{9BAEE83E-88EA-FF73-50DC-E2CF2229F019}"/>
              </a:ext>
            </a:extLst>
          </p:cNvPr>
          <p:cNvGrpSpPr/>
          <p:nvPr/>
        </p:nvGrpSpPr>
        <p:grpSpPr>
          <a:xfrm>
            <a:off x="1587955" y="5514987"/>
            <a:ext cx="4244086" cy="1294105"/>
            <a:chOff x="837494" y="6730230"/>
            <a:chExt cx="4244086" cy="1294105"/>
          </a:xfrm>
        </p:grpSpPr>
        <p:sp>
          <p:nvSpPr>
            <p:cNvPr id="19" name="Freeform 18">
              <a:extLst>
                <a:ext uri="{FF2B5EF4-FFF2-40B4-BE49-F238E27FC236}">
                  <a16:creationId xmlns:a16="http://schemas.microsoft.com/office/drawing/2014/main" id="{59A8580E-32CA-68C3-9851-749F93EA379C}"/>
                </a:ext>
              </a:extLst>
            </p:cNvPr>
            <p:cNvSpPr/>
            <p:nvPr/>
          </p:nvSpPr>
          <p:spPr>
            <a:xfrm>
              <a:off x="837494" y="6730230"/>
              <a:ext cx="4226624" cy="591693"/>
            </a:xfrm>
            <a:custGeom>
              <a:avLst/>
              <a:gdLst/>
              <a:ahLst/>
              <a:cxnLst/>
              <a:rect l="l" t="t" r="r" b="b"/>
              <a:pathLst>
                <a:path w="5635498" h="788924">
                  <a:moveTo>
                    <a:pt x="0" y="0"/>
                  </a:moveTo>
                  <a:lnTo>
                    <a:pt x="5635498" y="0"/>
                  </a:lnTo>
                  <a:lnTo>
                    <a:pt x="5635498" y="788924"/>
                  </a:lnTo>
                  <a:lnTo>
                    <a:pt x="0" y="788924"/>
                  </a:lnTo>
                  <a:close/>
                </a:path>
              </a:pathLst>
            </a:custGeom>
            <a:solidFill>
              <a:srgbClr val="038F0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6" name="Group 32">
              <a:extLst>
                <a:ext uri="{FF2B5EF4-FFF2-40B4-BE49-F238E27FC236}">
                  <a16:creationId xmlns:a16="http://schemas.microsoft.com/office/drawing/2014/main" id="{D92B5F4D-6871-3DE8-1F8F-A7E408CDCB5A}"/>
                </a:ext>
              </a:extLst>
            </p:cNvPr>
            <p:cNvGrpSpPr/>
            <p:nvPr/>
          </p:nvGrpSpPr>
          <p:grpSpPr>
            <a:xfrm>
              <a:off x="1100361" y="6776125"/>
              <a:ext cx="3479920" cy="539552"/>
              <a:chOff x="-169582" y="0"/>
              <a:chExt cx="3750221" cy="659740"/>
            </a:xfrm>
          </p:grpSpPr>
          <p:sp>
            <p:nvSpPr>
              <p:cNvPr id="81" name="Freeform 33">
                <a:extLst>
                  <a:ext uri="{FF2B5EF4-FFF2-40B4-BE49-F238E27FC236}">
                    <a16:creationId xmlns:a16="http://schemas.microsoft.com/office/drawing/2014/main" id="{868D6533-B33A-972D-B00F-A8739240F9A3}"/>
                  </a:ext>
                </a:extLst>
              </p:cNvPr>
              <p:cNvSpPr/>
              <p:nvPr/>
            </p:nvSpPr>
            <p:spPr>
              <a:xfrm>
                <a:off x="0" y="0"/>
                <a:ext cx="3580639" cy="533480"/>
              </a:xfrm>
              <a:custGeom>
                <a:avLst/>
                <a:gdLst/>
                <a:ahLst/>
                <a:cxnLst/>
                <a:rect l="l" t="t" r="r" b="b"/>
                <a:pathLst>
                  <a:path w="3580639" h="533480">
                    <a:moveTo>
                      <a:pt x="0" y="0"/>
                    </a:moveTo>
                    <a:lnTo>
                      <a:pt x="3580639" y="0"/>
                    </a:lnTo>
                    <a:lnTo>
                      <a:pt x="3580639" y="533480"/>
                    </a:lnTo>
                    <a:lnTo>
                      <a:pt x="0" y="533480"/>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Calibri"/>
                  <a:cs typeface="Calibri"/>
                </a:endParaRPr>
              </a:p>
            </p:txBody>
          </p:sp>
          <p:sp>
            <p:nvSpPr>
              <p:cNvPr id="82" name="TextBox 34">
                <a:extLst>
                  <a:ext uri="{FF2B5EF4-FFF2-40B4-BE49-F238E27FC236}">
                    <a16:creationId xmlns:a16="http://schemas.microsoft.com/office/drawing/2014/main" id="{17A1A2BC-0D95-B502-0C6F-EC616BC0CB8B}"/>
                  </a:ext>
                </a:extLst>
              </p:cNvPr>
              <p:cNvSpPr txBox="1"/>
              <p:nvPr/>
            </p:nvSpPr>
            <p:spPr>
              <a:xfrm>
                <a:off x="-169582" y="107210"/>
                <a:ext cx="3580640" cy="552530"/>
              </a:xfrm>
              <a:prstGeom prst="rect">
                <a:avLst/>
              </a:prstGeom>
            </p:spPr>
            <p:txBody>
              <a:bodyPr lIns="0" tIns="0" rIns="0" bIns="0" rtlCol="0" anchor="t"/>
              <a:lstStyle/>
              <a:p>
                <a:r>
                  <a:rPr lang="en-IN" sz="2000" b="1">
                    <a:solidFill>
                      <a:schemeClr val="bg1"/>
                    </a:solidFill>
                  </a:rPr>
                  <a:t>Rubber / Latex</a:t>
                </a:r>
              </a:p>
            </p:txBody>
          </p:sp>
        </p:grpSp>
        <p:sp>
          <p:nvSpPr>
            <p:cNvPr id="80" name="TextBox 37">
              <a:extLst>
                <a:ext uri="{FF2B5EF4-FFF2-40B4-BE49-F238E27FC236}">
                  <a16:creationId xmlns:a16="http://schemas.microsoft.com/office/drawing/2014/main" id="{A3417111-7F08-BFB5-8140-8A500454870C}"/>
                </a:ext>
              </a:extLst>
            </p:cNvPr>
            <p:cNvSpPr txBox="1"/>
            <p:nvPr/>
          </p:nvSpPr>
          <p:spPr>
            <a:xfrm>
              <a:off x="1100361" y="7510098"/>
              <a:ext cx="3187634" cy="407841"/>
            </a:xfrm>
            <a:prstGeom prst="rect">
              <a:avLst/>
            </a:prstGeom>
          </p:spPr>
          <p:txBody>
            <a:bodyPr lIns="0" tIns="0" rIns="0" bIns="0" rtlCol="0" anchor="t"/>
            <a:lstStyle/>
            <a:p>
              <a:r>
                <a:rPr lang="en-IN" sz="1400"/>
                <a:t>Methyl Methacrylate (MMA)</a:t>
              </a:r>
            </a:p>
            <a:p>
              <a:r>
                <a:rPr lang="en-IN" sz="1400"/>
                <a:t>Methyl Ethyl Ketone (MEK)</a:t>
              </a:r>
            </a:p>
          </p:txBody>
        </p:sp>
        <p:grpSp>
          <p:nvGrpSpPr>
            <p:cNvPr id="76" name="Group 67">
              <a:extLst>
                <a:ext uri="{FF2B5EF4-FFF2-40B4-BE49-F238E27FC236}">
                  <a16:creationId xmlns:a16="http://schemas.microsoft.com/office/drawing/2014/main" id="{70D7850D-A05E-8175-96BB-F54120EFFF77}"/>
                </a:ext>
              </a:extLst>
            </p:cNvPr>
            <p:cNvGrpSpPr/>
            <p:nvPr/>
          </p:nvGrpSpPr>
          <p:grpSpPr>
            <a:xfrm>
              <a:off x="845432" y="7425183"/>
              <a:ext cx="4236148" cy="599152"/>
              <a:chOff x="0" y="1"/>
              <a:chExt cx="5648198" cy="798869"/>
            </a:xfrm>
          </p:grpSpPr>
          <p:sp>
            <p:nvSpPr>
              <p:cNvPr id="78" name="Freeform 68">
                <a:extLst>
                  <a:ext uri="{FF2B5EF4-FFF2-40B4-BE49-F238E27FC236}">
                    <a16:creationId xmlns:a16="http://schemas.microsoft.com/office/drawing/2014/main" id="{D1F6B0E3-B414-C1EA-7538-EC92DC1B7A67}"/>
                  </a:ext>
                </a:extLst>
              </p:cNvPr>
              <p:cNvSpPr/>
              <p:nvPr/>
            </p:nvSpPr>
            <p:spPr>
              <a:xfrm>
                <a:off x="0" y="1"/>
                <a:ext cx="5648198" cy="798869"/>
              </a:xfrm>
              <a:custGeom>
                <a:avLst/>
                <a:gdLst/>
                <a:ahLst/>
                <a:cxnLst/>
                <a:rect l="l" t="t" r="r" b="b"/>
                <a:pathLst>
                  <a:path w="5648198" h="2622169">
                    <a:moveTo>
                      <a:pt x="6350" y="0"/>
                    </a:moveTo>
                    <a:lnTo>
                      <a:pt x="5641848" y="0"/>
                    </a:lnTo>
                    <a:cubicBezTo>
                      <a:pt x="5645404" y="0"/>
                      <a:pt x="5648198" y="2794"/>
                      <a:pt x="5648198" y="6350"/>
                    </a:cubicBezTo>
                    <a:lnTo>
                      <a:pt x="5648198" y="2615819"/>
                    </a:lnTo>
                    <a:cubicBezTo>
                      <a:pt x="5648198" y="2619375"/>
                      <a:pt x="5645404" y="2622169"/>
                      <a:pt x="5641848" y="2622169"/>
                    </a:cubicBezTo>
                    <a:lnTo>
                      <a:pt x="6350" y="2622169"/>
                    </a:lnTo>
                    <a:cubicBezTo>
                      <a:pt x="2794" y="2622169"/>
                      <a:pt x="0" y="2619375"/>
                      <a:pt x="0" y="2615819"/>
                    </a:cubicBezTo>
                    <a:lnTo>
                      <a:pt x="0" y="6350"/>
                    </a:lnTo>
                    <a:cubicBezTo>
                      <a:pt x="0" y="2794"/>
                      <a:pt x="2794" y="0"/>
                      <a:pt x="6350" y="0"/>
                    </a:cubicBezTo>
                    <a:moveTo>
                      <a:pt x="6350" y="12700"/>
                    </a:moveTo>
                    <a:lnTo>
                      <a:pt x="6350" y="6350"/>
                    </a:lnTo>
                    <a:lnTo>
                      <a:pt x="12700" y="6350"/>
                    </a:lnTo>
                    <a:lnTo>
                      <a:pt x="12700" y="2615819"/>
                    </a:lnTo>
                    <a:lnTo>
                      <a:pt x="6350" y="2615819"/>
                    </a:lnTo>
                    <a:lnTo>
                      <a:pt x="6350" y="2609469"/>
                    </a:lnTo>
                    <a:lnTo>
                      <a:pt x="5641848" y="2609469"/>
                    </a:lnTo>
                    <a:lnTo>
                      <a:pt x="5641848" y="2615819"/>
                    </a:lnTo>
                    <a:lnTo>
                      <a:pt x="5635498" y="2615819"/>
                    </a:lnTo>
                    <a:lnTo>
                      <a:pt x="5635498" y="6350"/>
                    </a:lnTo>
                    <a:lnTo>
                      <a:pt x="5641848" y="6350"/>
                    </a:lnTo>
                    <a:lnTo>
                      <a:pt x="5641848" y="12700"/>
                    </a:lnTo>
                    <a:lnTo>
                      <a:pt x="6350" y="12700"/>
                    </a:lnTo>
                    <a:close/>
                  </a:path>
                </a:pathLst>
              </a:custGeom>
              <a:solidFill>
                <a:srgbClr val="19191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Calibri"/>
                  <a:cs typeface="Calibri"/>
                </a:endParaRPr>
              </a:p>
            </p:txBody>
          </p:sp>
        </p:grpSp>
      </p:grpSp>
      <p:grpSp>
        <p:nvGrpSpPr>
          <p:cNvPr id="83" name="Group 82">
            <a:extLst>
              <a:ext uri="{FF2B5EF4-FFF2-40B4-BE49-F238E27FC236}">
                <a16:creationId xmlns:a16="http://schemas.microsoft.com/office/drawing/2014/main" id="{CCDB2621-36B7-A94D-08AE-3BBC7D917007}"/>
              </a:ext>
            </a:extLst>
          </p:cNvPr>
          <p:cNvGrpSpPr/>
          <p:nvPr/>
        </p:nvGrpSpPr>
        <p:grpSpPr>
          <a:xfrm>
            <a:off x="1589866" y="6912351"/>
            <a:ext cx="4244086" cy="1017663"/>
            <a:chOff x="837494" y="6730230"/>
            <a:chExt cx="4244086" cy="1017663"/>
          </a:xfrm>
        </p:grpSpPr>
        <p:sp>
          <p:nvSpPr>
            <p:cNvPr id="84" name="Freeform 18">
              <a:extLst>
                <a:ext uri="{FF2B5EF4-FFF2-40B4-BE49-F238E27FC236}">
                  <a16:creationId xmlns:a16="http://schemas.microsoft.com/office/drawing/2014/main" id="{21BDB90D-D354-464A-5ADC-43709D9D0EFF}"/>
                </a:ext>
              </a:extLst>
            </p:cNvPr>
            <p:cNvSpPr/>
            <p:nvPr/>
          </p:nvSpPr>
          <p:spPr>
            <a:xfrm>
              <a:off x="837494" y="6730230"/>
              <a:ext cx="4226624" cy="591693"/>
            </a:xfrm>
            <a:custGeom>
              <a:avLst/>
              <a:gdLst/>
              <a:ahLst/>
              <a:cxnLst/>
              <a:rect l="l" t="t" r="r" b="b"/>
              <a:pathLst>
                <a:path w="5635498" h="788924">
                  <a:moveTo>
                    <a:pt x="0" y="0"/>
                  </a:moveTo>
                  <a:lnTo>
                    <a:pt x="5635498" y="0"/>
                  </a:lnTo>
                  <a:lnTo>
                    <a:pt x="5635498" y="788924"/>
                  </a:lnTo>
                  <a:lnTo>
                    <a:pt x="0" y="788924"/>
                  </a:lnTo>
                  <a:close/>
                </a:path>
              </a:pathLst>
            </a:custGeom>
            <a:solidFill>
              <a:srgbClr val="1A76B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5" name="Group 32">
              <a:extLst>
                <a:ext uri="{FF2B5EF4-FFF2-40B4-BE49-F238E27FC236}">
                  <a16:creationId xmlns:a16="http://schemas.microsoft.com/office/drawing/2014/main" id="{7BD02922-8870-6D11-925C-565C48FF9A48}"/>
                </a:ext>
              </a:extLst>
            </p:cNvPr>
            <p:cNvGrpSpPr/>
            <p:nvPr/>
          </p:nvGrpSpPr>
          <p:grpSpPr>
            <a:xfrm>
              <a:off x="1093866" y="6776125"/>
              <a:ext cx="3486415" cy="529132"/>
              <a:chOff x="-176582" y="0"/>
              <a:chExt cx="3757221" cy="646999"/>
            </a:xfrm>
          </p:grpSpPr>
          <p:sp>
            <p:nvSpPr>
              <p:cNvPr id="92" name="Freeform 33">
                <a:extLst>
                  <a:ext uri="{FF2B5EF4-FFF2-40B4-BE49-F238E27FC236}">
                    <a16:creationId xmlns:a16="http://schemas.microsoft.com/office/drawing/2014/main" id="{4DF64E9F-512C-954E-8DBC-3D6FB3AE5F22}"/>
                  </a:ext>
                </a:extLst>
              </p:cNvPr>
              <p:cNvSpPr/>
              <p:nvPr/>
            </p:nvSpPr>
            <p:spPr>
              <a:xfrm>
                <a:off x="0" y="0"/>
                <a:ext cx="3580639" cy="533480"/>
              </a:xfrm>
              <a:custGeom>
                <a:avLst/>
                <a:gdLst/>
                <a:ahLst/>
                <a:cxnLst/>
                <a:rect l="l" t="t" r="r" b="b"/>
                <a:pathLst>
                  <a:path w="3580639" h="533480">
                    <a:moveTo>
                      <a:pt x="0" y="0"/>
                    </a:moveTo>
                    <a:lnTo>
                      <a:pt x="3580639" y="0"/>
                    </a:lnTo>
                    <a:lnTo>
                      <a:pt x="3580639" y="533480"/>
                    </a:lnTo>
                    <a:lnTo>
                      <a:pt x="0" y="533480"/>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Calibri"/>
                  <a:cs typeface="Calibri"/>
                </a:endParaRPr>
              </a:p>
            </p:txBody>
          </p:sp>
          <p:sp>
            <p:nvSpPr>
              <p:cNvPr id="93" name="TextBox 34">
                <a:extLst>
                  <a:ext uri="{FF2B5EF4-FFF2-40B4-BE49-F238E27FC236}">
                    <a16:creationId xmlns:a16="http://schemas.microsoft.com/office/drawing/2014/main" id="{2250F7F3-7306-3B9B-173C-CAA4F2FF5B0D}"/>
                  </a:ext>
                </a:extLst>
              </p:cNvPr>
              <p:cNvSpPr txBox="1"/>
              <p:nvPr/>
            </p:nvSpPr>
            <p:spPr>
              <a:xfrm>
                <a:off x="-176582" y="94469"/>
                <a:ext cx="3580640" cy="552530"/>
              </a:xfrm>
              <a:prstGeom prst="rect">
                <a:avLst/>
              </a:prstGeom>
            </p:spPr>
            <p:txBody>
              <a:bodyPr lIns="0" tIns="0" rIns="0" bIns="0" rtlCol="0" anchor="t"/>
              <a:lstStyle/>
              <a:p>
                <a:pPr lvl="0">
                  <a:lnSpc>
                    <a:spcPts val="2400"/>
                  </a:lnSpc>
                  <a:defRPr/>
                </a:pPr>
                <a:r>
                  <a:rPr lang="en-IN" sz="2000" b="1">
                    <a:solidFill>
                      <a:schemeClr val="bg1"/>
                    </a:solidFill>
                  </a:rPr>
                  <a:t>Plant Protection / Agriculture</a:t>
                </a:r>
                <a:endParaRPr kumimoji="0" lang="en-US" sz="2000" b="1" i="0" u="none" strike="noStrike" kern="1200" cap="none" spc="18" normalizeH="0" baseline="0" noProof="0">
                  <a:ln>
                    <a:noFill/>
                  </a:ln>
                  <a:solidFill>
                    <a:schemeClr val="bg1"/>
                  </a:solidFill>
                  <a:effectLst/>
                  <a:uLnTx/>
                  <a:uFillTx/>
                  <a:latin typeface="Calibri"/>
                  <a:ea typeface="Calibri"/>
                  <a:cs typeface="Calibri"/>
                  <a:sym typeface="TT Rounds Condensed Bold"/>
                </a:endParaRPr>
              </a:p>
            </p:txBody>
          </p:sp>
        </p:grpSp>
        <p:sp>
          <p:nvSpPr>
            <p:cNvPr id="91" name="TextBox 37">
              <a:extLst>
                <a:ext uri="{FF2B5EF4-FFF2-40B4-BE49-F238E27FC236}">
                  <a16:creationId xmlns:a16="http://schemas.microsoft.com/office/drawing/2014/main" id="{C2C9ABF9-FE82-60AF-80DB-362333F6F65F}"/>
                </a:ext>
              </a:extLst>
            </p:cNvPr>
            <p:cNvSpPr txBox="1"/>
            <p:nvPr/>
          </p:nvSpPr>
          <p:spPr>
            <a:xfrm>
              <a:off x="1098450" y="7489322"/>
              <a:ext cx="3187634" cy="242855"/>
            </a:xfrm>
            <a:prstGeom prst="rect">
              <a:avLst/>
            </a:prstGeom>
          </p:spPr>
          <p:txBody>
            <a:bodyPr lIns="0" tIns="0" rIns="0" bIns="0" rtlCol="0" anchor="t"/>
            <a:lstStyle/>
            <a:p>
              <a:r>
                <a:rPr lang="en-IN" sz="1400"/>
                <a:t>Tri-ethyl Amine</a:t>
              </a:r>
            </a:p>
          </p:txBody>
        </p:sp>
        <p:grpSp>
          <p:nvGrpSpPr>
            <p:cNvPr id="88" name="Group 67">
              <a:extLst>
                <a:ext uri="{FF2B5EF4-FFF2-40B4-BE49-F238E27FC236}">
                  <a16:creationId xmlns:a16="http://schemas.microsoft.com/office/drawing/2014/main" id="{73ED5F82-41BA-2627-63F2-00ECF9C1C702}"/>
                </a:ext>
              </a:extLst>
            </p:cNvPr>
            <p:cNvGrpSpPr/>
            <p:nvPr/>
          </p:nvGrpSpPr>
          <p:grpSpPr>
            <a:xfrm>
              <a:off x="845432" y="7425182"/>
              <a:ext cx="4236148" cy="322711"/>
              <a:chOff x="0" y="0"/>
              <a:chExt cx="5648198" cy="430281"/>
            </a:xfrm>
          </p:grpSpPr>
          <p:sp>
            <p:nvSpPr>
              <p:cNvPr id="89" name="Freeform 68">
                <a:extLst>
                  <a:ext uri="{FF2B5EF4-FFF2-40B4-BE49-F238E27FC236}">
                    <a16:creationId xmlns:a16="http://schemas.microsoft.com/office/drawing/2014/main" id="{C6186131-B1A4-4BA9-6A72-8DE185ECF647}"/>
                  </a:ext>
                </a:extLst>
              </p:cNvPr>
              <p:cNvSpPr/>
              <p:nvPr/>
            </p:nvSpPr>
            <p:spPr>
              <a:xfrm>
                <a:off x="0" y="0"/>
                <a:ext cx="5648198" cy="430281"/>
              </a:xfrm>
              <a:custGeom>
                <a:avLst/>
                <a:gdLst/>
                <a:ahLst/>
                <a:cxnLst/>
                <a:rect l="l" t="t" r="r" b="b"/>
                <a:pathLst>
                  <a:path w="5648198" h="2622169">
                    <a:moveTo>
                      <a:pt x="6350" y="0"/>
                    </a:moveTo>
                    <a:lnTo>
                      <a:pt x="5641848" y="0"/>
                    </a:lnTo>
                    <a:cubicBezTo>
                      <a:pt x="5645404" y="0"/>
                      <a:pt x="5648198" y="2794"/>
                      <a:pt x="5648198" y="6350"/>
                    </a:cubicBezTo>
                    <a:lnTo>
                      <a:pt x="5648198" y="2615819"/>
                    </a:lnTo>
                    <a:cubicBezTo>
                      <a:pt x="5648198" y="2619375"/>
                      <a:pt x="5645404" y="2622169"/>
                      <a:pt x="5641848" y="2622169"/>
                    </a:cubicBezTo>
                    <a:lnTo>
                      <a:pt x="6350" y="2622169"/>
                    </a:lnTo>
                    <a:cubicBezTo>
                      <a:pt x="2794" y="2622169"/>
                      <a:pt x="0" y="2619375"/>
                      <a:pt x="0" y="2615819"/>
                    </a:cubicBezTo>
                    <a:lnTo>
                      <a:pt x="0" y="6350"/>
                    </a:lnTo>
                    <a:cubicBezTo>
                      <a:pt x="0" y="2794"/>
                      <a:pt x="2794" y="0"/>
                      <a:pt x="6350" y="0"/>
                    </a:cubicBezTo>
                    <a:moveTo>
                      <a:pt x="6350" y="12700"/>
                    </a:moveTo>
                    <a:lnTo>
                      <a:pt x="6350" y="6350"/>
                    </a:lnTo>
                    <a:lnTo>
                      <a:pt x="12700" y="6350"/>
                    </a:lnTo>
                    <a:lnTo>
                      <a:pt x="12700" y="2615819"/>
                    </a:lnTo>
                    <a:lnTo>
                      <a:pt x="6350" y="2615819"/>
                    </a:lnTo>
                    <a:lnTo>
                      <a:pt x="6350" y="2609469"/>
                    </a:lnTo>
                    <a:lnTo>
                      <a:pt x="5641848" y="2609469"/>
                    </a:lnTo>
                    <a:lnTo>
                      <a:pt x="5641848" y="2615819"/>
                    </a:lnTo>
                    <a:lnTo>
                      <a:pt x="5635498" y="2615819"/>
                    </a:lnTo>
                    <a:lnTo>
                      <a:pt x="5635498" y="6350"/>
                    </a:lnTo>
                    <a:lnTo>
                      <a:pt x="5641848" y="6350"/>
                    </a:lnTo>
                    <a:lnTo>
                      <a:pt x="5641848" y="12700"/>
                    </a:lnTo>
                    <a:lnTo>
                      <a:pt x="6350" y="12700"/>
                    </a:lnTo>
                    <a:close/>
                  </a:path>
                </a:pathLst>
              </a:custGeom>
              <a:solidFill>
                <a:srgbClr val="19191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Calibri"/>
                  <a:cs typeface="Calibri"/>
                </a:endParaRPr>
              </a:p>
            </p:txBody>
          </p:sp>
        </p:grpSp>
      </p:grpSp>
      <p:grpSp>
        <p:nvGrpSpPr>
          <p:cNvPr id="94" name="Group 93">
            <a:extLst>
              <a:ext uri="{FF2B5EF4-FFF2-40B4-BE49-F238E27FC236}">
                <a16:creationId xmlns:a16="http://schemas.microsoft.com/office/drawing/2014/main" id="{5477032F-527C-E905-0A54-EBBBD46FE97D}"/>
              </a:ext>
            </a:extLst>
          </p:cNvPr>
          <p:cNvGrpSpPr/>
          <p:nvPr/>
        </p:nvGrpSpPr>
        <p:grpSpPr>
          <a:xfrm>
            <a:off x="1629699" y="8059913"/>
            <a:ext cx="4244086" cy="1146825"/>
            <a:chOff x="837494" y="6730230"/>
            <a:chExt cx="4244086" cy="1146825"/>
          </a:xfrm>
        </p:grpSpPr>
        <p:sp>
          <p:nvSpPr>
            <p:cNvPr id="95" name="Freeform 18">
              <a:extLst>
                <a:ext uri="{FF2B5EF4-FFF2-40B4-BE49-F238E27FC236}">
                  <a16:creationId xmlns:a16="http://schemas.microsoft.com/office/drawing/2014/main" id="{41018561-3EEF-0659-42A7-C478CD4D8296}"/>
                </a:ext>
              </a:extLst>
            </p:cNvPr>
            <p:cNvSpPr/>
            <p:nvPr/>
          </p:nvSpPr>
          <p:spPr>
            <a:xfrm>
              <a:off x="837494" y="6730230"/>
              <a:ext cx="4226624" cy="591693"/>
            </a:xfrm>
            <a:custGeom>
              <a:avLst/>
              <a:gdLst/>
              <a:ahLst/>
              <a:cxnLst/>
              <a:rect l="l" t="t" r="r" b="b"/>
              <a:pathLst>
                <a:path w="5635498" h="788924">
                  <a:moveTo>
                    <a:pt x="0" y="0"/>
                  </a:moveTo>
                  <a:lnTo>
                    <a:pt x="5635498" y="0"/>
                  </a:lnTo>
                  <a:lnTo>
                    <a:pt x="5635498" y="788924"/>
                  </a:lnTo>
                  <a:lnTo>
                    <a:pt x="0" y="788924"/>
                  </a:lnTo>
                  <a:close/>
                </a:path>
              </a:pathLst>
            </a:custGeom>
            <a:solidFill>
              <a:srgbClr val="038F0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6" name="Group 32">
              <a:extLst>
                <a:ext uri="{FF2B5EF4-FFF2-40B4-BE49-F238E27FC236}">
                  <a16:creationId xmlns:a16="http://schemas.microsoft.com/office/drawing/2014/main" id="{F5F0A45A-0B6C-290F-03A7-76F679E6E8DA}"/>
                </a:ext>
              </a:extLst>
            </p:cNvPr>
            <p:cNvGrpSpPr/>
            <p:nvPr/>
          </p:nvGrpSpPr>
          <p:grpSpPr>
            <a:xfrm>
              <a:off x="1048491" y="6776125"/>
              <a:ext cx="3531790" cy="539552"/>
              <a:chOff x="-225481" y="0"/>
              <a:chExt cx="3806120" cy="659740"/>
            </a:xfrm>
          </p:grpSpPr>
          <p:sp>
            <p:nvSpPr>
              <p:cNvPr id="101" name="Freeform 33">
                <a:extLst>
                  <a:ext uri="{FF2B5EF4-FFF2-40B4-BE49-F238E27FC236}">
                    <a16:creationId xmlns:a16="http://schemas.microsoft.com/office/drawing/2014/main" id="{1B985297-98F3-0A40-5875-795BE4754268}"/>
                  </a:ext>
                </a:extLst>
              </p:cNvPr>
              <p:cNvSpPr/>
              <p:nvPr/>
            </p:nvSpPr>
            <p:spPr>
              <a:xfrm>
                <a:off x="0" y="0"/>
                <a:ext cx="3580639" cy="533480"/>
              </a:xfrm>
              <a:custGeom>
                <a:avLst/>
                <a:gdLst/>
                <a:ahLst/>
                <a:cxnLst/>
                <a:rect l="l" t="t" r="r" b="b"/>
                <a:pathLst>
                  <a:path w="3580639" h="533480">
                    <a:moveTo>
                      <a:pt x="0" y="0"/>
                    </a:moveTo>
                    <a:lnTo>
                      <a:pt x="3580639" y="0"/>
                    </a:lnTo>
                    <a:lnTo>
                      <a:pt x="3580639" y="533480"/>
                    </a:lnTo>
                    <a:lnTo>
                      <a:pt x="0" y="533480"/>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Calibri"/>
                  <a:cs typeface="Calibri"/>
                </a:endParaRPr>
              </a:p>
            </p:txBody>
          </p:sp>
          <p:sp>
            <p:nvSpPr>
              <p:cNvPr id="102" name="TextBox 34">
                <a:extLst>
                  <a:ext uri="{FF2B5EF4-FFF2-40B4-BE49-F238E27FC236}">
                    <a16:creationId xmlns:a16="http://schemas.microsoft.com/office/drawing/2014/main" id="{B84B26DF-A8C2-114A-C9A3-B3B13C1CEFD2}"/>
                  </a:ext>
                </a:extLst>
              </p:cNvPr>
              <p:cNvSpPr txBox="1"/>
              <p:nvPr/>
            </p:nvSpPr>
            <p:spPr>
              <a:xfrm>
                <a:off x="-225481" y="107210"/>
                <a:ext cx="3580640" cy="552530"/>
              </a:xfrm>
              <a:prstGeom prst="rect">
                <a:avLst/>
              </a:prstGeom>
            </p:spPr>
            <p:txBody>
              <a:bodyPr lIns="0" tIns="0" rIns="0" bIns="0" rtlCol="0" anchor="t"/>
              <a:lstStyle/>
              <a:p>
                <a:pPr lvl="0">
                  <a:lnSpc>
                    <a:spcPts val="2400"/>
                  </a:lnSpc>
                  <a:defRPr/>
                </a:pPr>
                <a:r>
                  <a:rPr lang="en-IN" sz="2000" b="1">
                    <a:solidFill>
                      <a:schemeClr val="bg1"/>
                    </a:solidFill>
                  </a:rPr>
                  <a:t>Resins</a:t>
                </a:r>
                <a:endParaRPr kumimoji="0" lang="en-US" sz="2000" b="1" i="0" u="none" strike="noStrike" kern="1200" cap="none" spc="18" normalizeH="0" baseline="0" noProof="0">
                  <a:ln>
                    <a:noFill/>
                  </a:ln>
                  <a:solidFill>
                    <a:schemeClr val="bg1"/>
                  </a:solidFill>
                  <a:effectLst/>
                  <a:uLnTx/>
                  <a:uFillTx/>
                  <a:latin typeface="Calibri"/>
                  <a:ea typeface="Calibri"/>
                  <a:cs typeface="Calibri"/>
                  <a:sym typeface="TT Rounds Condensed Bold"/>
                </a:endParaRPr>
              </a:p>
            </p:txBody>
          </p:sp>
        </p:grpSp>
        <p:sp>
          <p:nvSpPr>
            <p:cNvPr id="97" name="TextBox 37">
              <a:extLst>
                <a:ext uri="{FF2B5EF4-FFF2-40B4-BE49-F238E27FC236}">
                  <a16:creationId xmlns:a16="http://schemas.microsoft.com/office/drawing/2014/main" id="{A8141BFB-EB3A-EE9D-C95D-49E7535B54B7}"/>
                </a:ext>
              </a:extLst>
            </p:cNvPr>
            <p:cNvSpPr txBox="1"/>
            <p:nvPr/>
          </p:nvSpPr>
          <p:spPr>
            <a:xfrm>
              <a:off x="1058617" y="7449251"/>
              <a:ext cx="3187634" cy="242855"/>
            </a:xfrm>
            <a:prstGeom prst="rect">
              <a:avLst/>
            </a:prstGeom>
          </p:spPr>
          <p:txBody>
            <a:bodyPr lIns="0" tIns="0" rIns="0" bIns="0" rtlCol="0" anchor="t"/>
            <a:lstStyle/>
            <a:p>
              <a:r>
                <a:rPr lang="en-IN" sz="1400"/>
                <a:t>Liquid Epoxy Resin</a:t>
              </a:r>
            </a:p>
            <a:p>
              <a:r>
                <a:rPr lang="en-IN" sz="1400"/>
                <a:t>Maleic Anhydride (Briquettes / Molten)</a:t>
              </a:r>
            </a:p>
          </p:txBody>
        </p:sp>
        <p:grpSp>
          <p:nvGrpSpPr>
            <p:cNvPr id="99" name="Group 67">
              <a:extLst>
                <a:ext uri="{FF2B5EF4-FFF2-40B4-BE49-F238E27FC236}">
                  <a16:creationId xmlns:a16="http://schemas.microsoft.com/office/drawing/2014/main" id="{0BF5A3BB-404F-BA9D-F623-95EBA3C44981}"/>
                </a:ext>
              </a:extLst>
            </p:cNvPr>
            <p:cNvGrpSpPr/>
            <p:nvPr/>
          </p:nvGrpSpPr>
          <p:grpSpPr>
            <a:xfrm>
              <a:off x="845432" y="7425182"/>
              <a:ext cx="4236148" cy="451873"/>
              <a:chOff x="0" y="0"/>
              <a:chExt cx="5648198" cy="602497"/>
            </a:xfrm>
          </p:grpSpPr>
          <p:sp>
            <p:nvSpPr>
              <p:cNvPr id="100" name="Freeform 68">
                <a:extLst>
                  <a:ext uri="{FF2B5EF4-FFF2-40B4-BE49-F238E27FC236}">
                    <a16:creationId xmlns:a16="http://schemas.microsoft.com/office/drawing/2014/main" id="{F728498A-12D5-AA07-39FC-0EAA06F3CE98}"/>
                  </a:ext>
                </a:extLst>
              </p:cNvPr>
              <p:cNvSpPr/>
              <p:nvPr/>
            </p:nvSpPr>
            <p:spPr>
              <a:xfrm>
                <a:off x="0" y="0"/>
                <a:ext cx="5648198" cy="602497"/>
              </a:xfrm>
              <a:custGeom>
                <a:avLst/>
                <a:gdLst/>
                <a:ahLst/>
                <a:cxnLst/>
                <a:rect l="l" t="t" r="r" b="b"/>
                <a:pathLst>
                  <a:path w="5648198" h="2622169">
                    <a:moveTo>
                      <a:pt x="6350" y="0"/>
                    </a:moveTo>
                    <a:lnTo>
                      <a:pt x="5641848" y="0"/>
                    </a:lnTo>
                    <a:cubicBezTo>
                      <a:pt x="5645404" y="0"/>
                      <a:pt x="5648198" y="2794"/>
                      <a:pt x="5648198" y="6350"/>
                    </a:cubicBezTo>
                    <a:lnTo>
                      <a:pt x="5648198" y="2615819"/>
                    </a:lnTo>
                    <a:cubicBezTo>
                      <a:pt x="5648198" y="2619375"/>
                      <a:pt x="5645404" y="2622169"/>
                      <a:pt x="5641848" y="2622169"/>
                    </a:cubicBezTo>
                    <a:lnTo>
                      <a:pt x="6350" y="2622169"/>
                    </a:lnTo>
                    <a:cubicBezTo>
                      <a:pt x="2794" y="2622169"/>
                      <a:pt x="0" y="2619375"/>
                      <a:pt x="0" y="2615819"/>
                    </a:cubicBezTo>
                    <a:lnTo>
                      <a:pt x="0" y="6350"/>
                    </a:lnTo>
                    <a:cubicBezTo>
                      <a:pt x="0" y="2794"/>
                      <a:pt x="2794" y="0"/>
                      <a:pt x="6350" y="0"/>
                    </a:cubicBezTo>
                    <a:moveTo>
                      <a:pt x="6350" y="12700"/>
                    </a:moveTo>
                    <a:lnTo>
                      <a:pt x="6350" y="6350"/>
                    </a:lnTo>
                    <a:lnTo>
                      <a:pt x="12700" y="6350"/>
                    </a:lnTo>
                    <a:lnTo>
                      <a:pt x="12700" y="2615819"/>
                    </a:lnTo>
                    <a:lnTo>
                      <a:pt x="6350" y="2615819"/>
                    </a:lnTo>
                    <a:lnTo>
                      <a:pt x="6350" y="2609469"/>
                    </a:lnTo>
                    <a:lnTo>
                      <a:pt x="5641848" y="2609469"/>
                    </a:lnTo>
                    <a:lnTo>
                      <a:pt x="5641848" y="2615819"/>
                    </a:lnTo>
                    <a:lnTo>
                      <a:pt x="5635498" y="2615819"/>
                    </a:lnTo>
                    <a:lnTo>
                      <a:pt x="5635498" y="6350"/>
                    </a:lnTo>
                    <a:lnTo>
                      <a:pt x="5641848" y="6350"/>
                    </a:lnTo>
                    <a:lnTo>
                      <a:pt x="5641848" y="12700"/>
                    </a:lnTo>
                    <a:lnTo>
                      <a:pt x="6350" y="12700"/>
                    </a:lnTo>
                    <a:close/>
                  </a:path>
                </a:pathLst>
              </a:custGeom>
              <a:solidFill>
                <a:srgbClr val="19191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Calibri"/>
                  <a:cs typeface="Calibri"/>
                </a:endParaRPr>
              </a:p>
            </p:txBody>
          </p:sp>
        </p:grpSp>
      </p:grpSp>
      <p:pic>
        <p:nvPicPr>
          <p:cNvPr id="1026" name="Picture 2">
            <a:extLst>
              <a:ext uri="{FF2B5EF4-FFF2-40B4-BE49-F238E27FC236}">
                <a16:creationId xmlns:a16="http://schemas.microsoft.com/office/drawing/2014/main" id="{F61A94A0-A8D1-0846-461C-FA87EEA1BE91}"/>
              </a:ext>
            </a:extLst>
          </p:cNvPr>
          <p:cNvPicPr>
            <a:picLocks noChangeAspect="1" noChangeArrowheads="1"/>
          </p:cNvPicPr>
          <p:nvPr/>
        </p:nvPicPr>
        <p:blipFill>
          <a:blip r:embed="rId3" cstate="print">
            <a:alphaModFix amt="85000"/>
            <a:extLst>
              <a:ext uri="{28A0092B-C50C-407E-A947-70E740481C1C}">
                <a14:useLocalDpi xmlns:a14="http://schemas.microsoft.com/office/drawing/2010/main" val="0"/>
              </a:ext>
            </a:extLst>
          </a:blip>
          <a:srcRect/>
          <a:stretch>
            <a:fillRect/>
          </a:stretch>
        </p:blipFill>
        <p:spPr bwMode="auto">
          <a:xfrm>
            <a:off x="11038359" y="1907384"/>
            <a:ext cx="5054344" cy="2521939"/>
          </a:xfrm>
          <a:prstGeom prst="round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1050752-B1A7-CDF0-5466-ED2DA4BB36B5}"/>
              </a:ext>
            </a:extLst>
          </p:cNvPr>
          <p:cNvPicPr>
            <a:picLocks noChangeAspect="1" noChangeArrowheads="1"/>
          </p:cNvPicPr>
          <p:nvPr/>
        </p:nvPicPr>
        <p:blipFill rotWithShape="1">
          <a:blip r:embed="rId4">
            <a:alphaModFix amt="85000"/>
            <a:extLst>
              <a:ext uri="{28A0092B-C50C-407E-A947-70E740481C1C}">
                <a14:useLocalDpi xmlns:a14="http://schemas.microsoft.com/office/drawing/2010/main" val="0"/>
              </a:ext>
            </a:extLst>
          </a:blip>
          <a:srcRect b="19428"/>
          <a:stretch>
            <a:fillRect/>
          </a:stretch>
        </p:blipFill>
        <p:spPr bwMode="auto">
          <a:xfrm>
            <a:off x="10972249" y="4622264"/>
            <a:ext cx="5120453" cy="2335982"/>
          </a:xfrm>
          <a:prstGeom prst="round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3E00DAF-8F8A-4008-BAA4-2115E2C7854B}"/>
              </a:ext>
            </a:extLst>
          </p:cNvPr>
          <p:cNvPicPr>
            <a:picLocks noChangeAspect="1" noChangeArrowheads="1"/>
          </p:cNvPicPr>
          <p:nvPr/>
        </p:nvPicPr>
        <p:blipFill>
          <a:blip r:embed="rId5">
            <a:alphaModFix amt="85000"/>
            <a:extLst>
              <a:ext uri="{28A0092B-C50C-407E-A947-70E740481C1C}">
                <a14:useLocalDpi xmlns:a14="http://schemas.microsoft.com/office/drawing/2010/main" val="0"/>
              </a:ext>
            </a:extLst>
          </a:blip>
          <a:srcRect/>
          <a:stretch>
            <a:fillRect/>
          </a:stretch>
        </p:blipFill>
        <p:spPr bwMode="auto">
          <a:xfrm>
            <a:off x="10968126" y="7159862"/>
            <a:ext cx="5126775" cy="2236295"/>
          </a:xfrm>
          <a:prstGeom prst="round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0" name="Title 49">
            <a:extLst>
              <a:ext uri="{FF2B5EF4-FFF2-40B4-BE49-F238E27FC236}">
                <a16:creationId xmlns:a16="http://schemas.microsoft.com/office/drawing/2014/main" id="{119F3EA5-2745-6660-5827-329CAFC2B523}"/>
              </a:ext>
            </a:extLst>
          </p:cNvPr>
          <p:cNvSpPr>
            <a:spLocks noGrp="1"/>
          </p:cNvSpPr>
          <p:nvPr>
            <p:ph type="title"/>
          </p:nvPr>
        </p:nvSpPr>
        <p:spPr/>
        <p:txBody>
          <a:bodyPr/>
          <a:lstStyle/>
          <a:p>
            <a:pPr>
              <a:buClr>
                <a:srgbClr val="000000"/>
              </a:buClr>
              <a:buSzPts val="4400"/>
            </a:pPr>
            <a:r>
              <a:rPr lang="en-US" sz="4400" spc="20" dirty="0">
                <a:solidFill>
                  <a:srgbClr val="FFFFFF"/>
                </a:solidFill>
                <a:latin typeface="+mn-lt"/>
                <a:sym typeface="Dosis Bold"/>
              </a:rPr>
              <a:t>UK REACH product portfolio: applications</a:t>
            </a:r>
            <a:endParaRPr lang="en-IN" sz="4400" spc="20" dirty="0">
              <a:solidFill>
                <a:srgbClr val="FFFFFF"/>
              </a:solidFill>
              <a:latin typeface="+mn-lt"/>
            </a:endParaRPr>
          </a:p>
        </p:txBody>
      </p:sp>
    </p:spTree>
    <p:extLst>
      <p:ext uri="{BB962C8B-B14F-4D97-AF65-F5344CB8AC3E}">
        <p14:creationId xmlns:p14="http://schemas.microsoft.com/office/powerpoint/2010/main" val="1608369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4" name="Google Shape;1134;p23"/>
          <p:cNvSpPr/>
          <p:nvPr/>
        </p:nvSpPr>
        <p:spPr>
          <a:xfrm>
            <a:off x="7264186" y="4823451"/>
            <a:ext cx="5423128" cy="591670"/>
          </a:xfrm>
          <a:prstGeom prst="rect">
            <a:avLst/>
          </a:prstGeom>
          <a:solidFill>
            <a:srgbClr val="038F01"/>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35" name="Google Shape;1135;p23"/>
          <p:cNvSpPr/>
          <p:nvPr/>
        </p:nvSpPr>
        <p:spPr>
          <a:xfrm>
            <a:off x="1626602" y="4811958"/>
            <a:ext cx="5378513" cy="591670"/>
          </a:xfrm>
          <a:prstGeom prst="rect">
            <a:avLst/>
          </a:prstGeom>
          <a:solidFill>
            <a:srgbClr val="1A76B1"/>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36" name="Google Shape;1136;p23"/>
          <p:cNvSpPr/>
          <p:nvPr/>
        </p:nvSpPr>
        <p:spPr>
          <a:xfrm>
            <a:off x="7280970" y="1853759"/>
            <a:ext cx="5406344" cy="591670"/>
          </a:xfrm>
          <a:prstGeom prst="rect">
            <a:avLst/>
          </a:prstGeom>
          <a:solidFill>
            <a:srgbClr val="038F01"/>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37" name="Google Shape;1137;p23"/>
          <p:cNvSpPr/>
          <p:nvPr/>
        </p:nvSpPr>
        <p:spPr>
          <a:xfrm>
            <a:off x="1585628" y="1837024"/>
            <a:ext cx="5378513" cy="591670"/>
          </a:xfrm>
          <a:prstGeom prst="rect">
            <a:avLst/>
          </a:prstGeom>
          <a:solidFill>
            <a:srgbClr val="1A76B1"/>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38" name="Google Shape;1138;p23"/>
          <p:cNvSpPr txBox="1">
            <a:spLocks noGrp="1"/>
          </p:cNvSpPr>
          <p:nvPr>
            <p:ph type="title"/>
          </p:nvPr>
        </p:nvSpPr>
        <p:spPr>
          <a:prstGeom prst="rect">
            <a:avLst/>
          </a:prstGeom>
          <a:noFill/>
          <a:ln>
            <a:noFill/>
          </a:ln>
        </p:spPr>
        <p:txBody>
          <a:bodyPr spcFirstLastPara="1" wrap="square" lIns="182850" tIns="182850" rIns="182850" bIns="182850" anchor="ctr" anchorCtr="0">
            <a:noAutofit/>
          </a:bodyPr>
          <a:lstStyle/>
          <a:p>
            <a:pPr marL="0" marR="0" lvl="0" indent="0">
              <a:lnSpc>
                <a:spcPct val="100000"/>
              </a:lnSpc>
              <a:spcAft>
                <a:spcPts val="0"/>
              </a:spcAft>
              <a:buClr>
                <a:srgbClr val="000000"/>
              </a:buClr>
              <a:buSzPts val="4400"/>
            </a:pPr>
            <a:r>
              <a:rPr lang="en-US" sz="4400" spc="20" dirty="0">
                <a:solidFill>
                  <a:srgbClr val="FFFFFF"/>
                </a:solidFill>
                <a:latin typeface="+mn-lt"/>
                <a:sym typeface="Dosis"/>
              </a:rPr>
              <a:t>EU REACH registered products: Indian-origin</a:t>
            </a:r>
            <a:endParaRPr lang="en-US" sz="4400" spc="20" dirty="0">
              <a:solidFill>
                <a:srgbClr val="FFFFFF"/>
              </a:solidFill>
              <a:latin typeface="+mn-lt"/>
              <a:sym typeface="Arial"/>
            </a:endParaRPr>
          </a:p>
        </p:txBody>
      </p:sp>
      <p:sp>
        <p:nvSpPr>
          <p:cNvPr id="1139" name="Google Shape;1139;p23"/>
          <p:cNvSpPr/>
          <p:nvPr/>
        </p:nvSpPr>
        <p:spPr>
          <a:xfrm>
            <a:off x="1913411" y="1951448"/>
            <a:ext cx="4382457"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1" i="0" u="none" strike="noStrike" kern="0" cap="none" spc="0" normalizeH="0" baseline="0" noProof="0" dirty="0">
                <a:ln>
                  <a:noFill/>
                </a:ln>
                <a:solidFill>
                  <a:srgbClr val="FFFFFF"/>
                </a:solidFill>
                <a:effectLst/>
                <a:uLnTx/>
                <a:uFillTx/>
                <a:latin typeface="Calibri"/>
                <a:ea typeface="Calibri"/>
                <a:cs typeface="Calibri"/>
                <a:sym typeface="Calibri"/>
              </a:rPr>
              <a:t>Printing Inks, Coating and Adhesives   </a:t>
            </a: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140" name="Google Shape;1140;p23"/>
          <p:cNvSpPr/>
          <p:nvPr/>
        </p:nvSpPr>
        <p:spPr>
          <a:xfrm>
            <a:off x="2010043" y="2708342"/>
            <a:ext cx="7687790" cy="1523484"/>
          </a:xfrm>
          <a:prstGeom prst="rect">
            <a:avLst/>
          </a:prstGeom>
          <a:noFill/>
          <a:ln>
            <a:noFill/>
          </a:ln>
        </p:spPr>
        <p:txBody>
          <a:bodyPr spcFirstLastPara="1" wrap="square" lIns="137150" tIns="68575" rIns="137150" bIns="685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30" normalizeH="0" baseline="0" noProof="0">
                <a:ln>
                  <a:noFill/>
                </a:ln>
                <a:solidFill>
                  <a:srgbClr val="191919"/>
                </a:solidFill>
                <a:effectLst/>
                <a:uLnTx/>
                <a:uFillTx/>
                <a:latin typeface="Calibri"/>
                <a:cs typeface="Calibri"/>
                <a:sym typeface="Calibri"/>
              </a:rPr>
              <a:t>2-Methyl Cyclohexyl Acetate</a:t>
            </a:r>
            <a:endParaRPr kumimoji="0" b="0" i="0" u="none" strike="noStrike" kern="0" cap="none" spc="30" normalizeH="0" baseline="0" noProof="0">
              <a:ln>
                <a:noFill/>
              </a:ln>
              <a:solidFill>
                <a:srgbClr val="191919"/>
              </a:solidFill>
              <a:effectLst/>
              <a:uLnTx/>
              <a:uFillTx/>
              <a:latin typeface="Calibri"/>
              <a:cs typeface="Calibri"/>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30" normalizeH="0" baseline="0" noProof="0">
                <a:ln>
                  <a:noFill/>
                </a:ln>
                <a:solidFill>
                  <a:srgbClr val="191919"/>
                </a:solidFill>
                <a:effectLst/>
                <a:uLnTx/>
                <a:uFillTx/>
                <a:latin typeface="Calibri"/>
                <a:cs typeface="Calibri"/>
                <a:sym typeface="Calibri"/>
              </a:rPr>
              <a:t>Acetonitrile</a:t>
            </a:r>
            <a:endParaRPr kumimoji="0" b="0" i="0" u="none" strike="noStrike" kern="0" cap="none" spc="30" normalizeH="0" baseline="0" noProof="0">
              <a:ln>
                <a:noFill/>
              </a:ln>
              <a:solidFill>
                <a:srgbClr val="191919"/>
              </a:solidFill>
              <a:effectLst/>
              <a:uLnTx/>
              <a:uFillTx/>
              <a:latin typeface="Calibri"/>
              <a:cs typeface="Calibri"/>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30" normalizeH="0" baseline="0" noProof="0">
                <a:ln>
                  <a:noFill/>
                </a:ln>
                <a:solidFill>
                  <a:srgbClr val="191919"/>
                </a:solidFill>
                <a:effectLst/>
                <a:uLnTx/>
                <a:uFillTx/>
                <a:latin typeface="Calibri"/>
                <a:cs typeface="Calibri"/>
                <a:sym typeface="Calibri"/>
              </a:rPr>
              <a:t>Diacetone Alcohol</a:t>
            </a:r>
            <a:endParaRPr kumimoji="0" b="0" i="0" u="none" strike="noStrike" kern="0" cap="none" spc="30" normalizeH="0" baseline="0" noProof="0">
              <a:ln>
                <a:noFill/>
              </a:ln>
              <a:solidFill>
                <a:srgbClr val="191919"/>
              </a:solidFill>
              <a:effectLst/>
              <a:uLnTx/>
              <a:uFillTx/>
              <a:latin typeface="Calibri"/>
              <a:cs typeface="Calibri"/>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30" normalizeH="0" baseline="0" noProof="0">
                <a:ln>
                  <a:noFill/>
                </a:ln>
                <a:solidFill>
                  <a:srgbClr val="191919"/>
                </a:solidFill>
                <a:effectLst/>
                <a:uLnTx/>
                <a:uFillTx/>
                <a:latin typeface="Calibri"/>
                <a:cs typeface="Calibri"/>
                <a:sym typeface="Calibri"/>
              </a:rPr>
              <a:t>Dimethylformamide</a:t>
            </a:r>
            <a:endParaRPr kumimoji="0" b="0" i="0" u="none" strike="noStrike" kern="0" cap="none" spc="30" normalizeH="0" baseline="0" noProof="0">
              <a:ln>
                <a:noFill/>
              </a:ln>
              <a:solidFill>
                <a:srgbClr val="191919"/>
              </a:solidFill>
              <a:effectLst/>
              <a:uLnTx/>
              <a:uFillTx/>
              <a:latin typeface="Calibri"/>
              <a:cs typeface="Calibri"/>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30" normalizeH="0" baseline="0" noProof="0">
                <a:ln>
                  <a:noFill/>
                </a:ln>
                <a:solidFill>
                  <a:srgbClr val="191919"/>
                </a:solidFill>
                <a:effectLst/>
                <a:uLnTx/>
                <a:uFillTx/>
                <a:latin typeface="Calibri"/>
                <a:cs typeface="Calibri"/>
                <a:sym typeface="Calibri"/>
              </a:rPr>
              <a:t>Phenoxy Ethanol</a:t>
            </a:r>
            <a:endParaRPr kumimoji="0" b="0" i="0" u="none" strike="noStrike" kern="0" cap="none" spc="30" normalizeH="0" baseline="0" noProof="0">
              <a:ln>
                <a:noFill/>
              </a:ln>
              <a:solidFill>
                <a:srgbClr val="191919"/>
              </a:solidFill>
              <a:effectLst/>
              <a:uLnTx/>
              <a:uFillTx/>
              <a:latin typeface="Calibri"/>
              <a:cs typeface="Calibri"/>
              <a:sym typeface="Arial"/>
            </a:endParaRPr>
          </a:p>
        </p:txBody>
      </p:sp>
      <p:sp>
        <p:nvSpPr>
          <p:cNvPr id="1141" name="Google Shape;1141;p23"/>
          <p:cNvSpPr/>
          <p:nvPr/>
        </p:nvSpPr>
        <p:spPr>
          <a:xfrm>
            <a:off x="2025754" y="4907738"/>
            <a:ext cx="3382482"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1" i="0" u="none" strike="noStrike" kern="0" cap="none" spc="0" normalizeH="0" baseline="0" noProof="0" dirty="0">
                <a:ln>
                  <a:noFill/>
                </a:ln>
                <a:solidFill>
                  <a:srgbClr val="FFFFFF"/>
                </a:solidFill>
                <a:effectLst/>
                <a:uLnTx/>
                <a:uFillTx/>
                <a:latin typeface="Calibri"/>
                <a:ea typeface="Calibri"/>
                <a:cs typeface="Calibri"/>
                <a:sym typeface="Calibri"/>
              </a:rPr>
              <a:t>Personal care and cosmetics</a:t>
            </a: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142" name="Google Shape;1142;p23"/>
          <p:cNvSpPr/>
          <p:nvPr/>
        </p:nvSpPr>
        <p:spPr>
          <a:xfrm>
            <a:off x="2009441" y="5737464"/>
            <a:ext cx="4764212" cy="1523484"/>
          </a:xfrm>
          <a:prstGeom prst="rect">
            <a:avLst/>
          </a:prstGeom>
          <a:noFill/>
          <a:ln>
            <a:noFill/>
          </a:ln>
        </p:spPr>
        <p:txBody>
          <a:bodyPr spcFirstLastPara="1" wrap="square" lIns="137150" tIns="68575" rIns="137150" bIns="685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30" normalizeH="0" baseline="0" noProof="0">
                <a:ln>
                  <a:noFill/>
                </a:ln>
                <a:solidFill>
                  <a:srgbClr val="191919"/>
                </a:solidFill>
                <a:effectLst/>
                <a:uLnTx/>
                <a:uFillTx/>
                <a:latin typeface="Calibri"/>
                <a:cs typeface="Calibri"/>
                <a:sym typeface="Calibri"/>
              </a:rPr>
              <a:t>2-Methoxy Naphthalene</a:t>
            </a:r>
            <a:endParaRPr kumimoji="0" b="0" i="0" u="none" strike="noStrike" kern="0" cap="none" spc="30" normalizeH="0" baseline="0" noProof="0">
              <a:ln>
                <a:noFill/>
              </a:ln>
              <a:solidFill>
                <a:srgbClr val="191919"/>
              </a:solidFill>
              <a:effectLst/>
              <a:uLnTx/>
              <a:uFillTx/>
              <a:latin typeface="Calibri"/>
              <a:cs typeface="Calibri"/>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30" normalizeH="0" baseline="0" noProof="0">
                <a:ln>
                  <a:noFill/>
                </a:ln>
                <a:solidFill>
                  <a:srgbClr val="191919"/>
                </a:solidFill>
                <a:effectLst/>
                <a:uLnTx/>
                <a:uFillTx/>
                <a:latin typeface="Calibri"/>
                <a:cs typeface="Calibri"/>
                <a:sym typeface="Calibri"/>
              </a:rPr>
              <a:t>Castor Oil</a:t>
            </a:r>
            <a:endParaRPr kumimoji="0" b="0" i="0" u="none" strike="noStrike" kern="0" cap="none" spc="30" normalizeH="0" baseline="0" noProof="0">
              <a:ln>
                <a:noFill/>
              </a:ln>
              <a:solidFill>
                <a:srgbClr val="191919"/>
              </a:solidFill>
              <a:effectLst/>
              <a:uLnTx/>
              <a:uFillTx/>
              <a:latin typeface="Calibri"/>
              <a:cs typeface="Calibri"/>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30" normalizeH="0" baseline="0" noProof="0">
                <a:ln>
                  <a:noFill/>
                </a:ln>
                <a:solidFill>
                  <a:srgbClr val="191919"/>
                </a:solidFill>
                <a:effectLst/>
                <a:uLnTx/>
                <a:uFillTx/>
                <a:latin typeface="Calibri"/>
                <a:cs typeface="Calibri"/>
                <a:sym typeface="Calibri"/>
              </a:rPr>
              <a:t>Linseed Oil Fatty Acid</a:t>
            </a:r>
            <a:endParaRPr kumimoji="0" b="0" i="0" u="none" strike="noStrike" kern="0" cap="none" spc="30" normalizeH="0" baseline="0" noProof="0">
              <a:ln>
                <a:noFill/>
              </a:ln>
              <a:solidFill>
                <a:srgbClr val="191919"/>
              </a:solidFill>
              <a:effectLst/>
              <a:uLnTx/>
              <a:uFillTx/>
              <a:latin typeface="Calibri"/>
              <a:cs typeface="Calibri"/>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30" normalizeH="0" baseline="0" noProof="0">
                <a:ln>
                  <a:noFill/>
                </a:ln>
                <a:solidFill>
                  <a:srgbClr val="191919"/>
                </a:solidFill>
                <a:effectLst/>
                <a:uLnTx/>
                <a:uFillTx/>
                <a:latin typeface="Calibri"/>
                <a:cs typeface="Calibri"/>
                <a:sym typeface="Calibri"/>
              </a:rPr>
              <a:t>Oleic Acid</a:t>
            </a:r>
            <a:endParaRPr kumimoji="0" b="0" i="0" u="none" strike="noStrike" kern="0" cap="none" spc="30" normalizeH="0" baseline="0" noProof="0">
              <a:ln>
                <a:noFill/>
              </a:ln>
              <a:solidFill>
                <a:srgbClr val="191919"/>
              </a:solidFill>
              <a:effectLst/>
              <a:uLnTx/>
              <a:uFillTx/>
              <a:latin typeface="Calibri"/>
              <a:cs typeface="Calibri"/>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30" normalizeH="0" baseline="0" noProof="0">
                <a:ln>
                  <a:noFill/>
                </a:ln>
                <a:solidFill>
                  <a:srgbClr val="191919"/>
                </a:solidFill>
                <a:effectLst/>
                <a:uLnTx/>
                <a:uFillTx/>
                <a:latin typeface="Calibri"/>
                <a:cs typeface="Calibri"/>
                <a:sym typeface="Calibri"/>
              </a:rPr>
              <a:t>Rape Oil Fatty Acid</a:t>
            </a:r>
            <a:endParaRPr kumimoji="0" b="0" i="0" u="none" strike="noStrike" kern="0" cap="none" spc="30" normalizeH="0" baseline="0" noProof="0">
              <a:ln>
                <a:noFill/>
              </a:ln>
              <a:solidFill>
                <a:srgbClr val="191919"/>
              </a:solidFill>
              <a:effectLst/>
              <a:uLnTx/>
              <a:uFillTx/>
              <a:latin typeface="Calibri"/>
              <a:cs typeface="Calibri"/>
              <a:sym typeface="Arial"/>
            </a:endParaRPr>
          </a:p>
        </p:txBody>
      </p:sp>
      <p:sp>
        <p:nvSpPr>
          <p:cNvPr id="1143" name="Google Shape;1143;p23"/>
          <p:cNvSpPr/>
          <p:nvPr/>
        </p:nvSpPr>
        <p:spPr>
          <a:xfrm>
            <a:off x="7580199" y="1976070"/>
            <a:ext cx="304992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1" i="0" u="none" strike="noStrike" kern="0" cap="none" spc="0" normalizeH="0" baseline="0" noProof="0" dirty="0">
                <a:ln>
                  <a:noFill/>
                </a:ln>
                <a:solidFill>
                  <a:srgbClr val="FFFFFF"/>
                </a:solidFill>
                <a:effectLst/>
                <a:uLnTx/>
                <a:uFillTx/>
                <a:latin typeface="Calibri"/>
                <a:ea typeface="Calibri"/>
                <a:cs typeface="Calibri"/>
                <a:sym typeface="Calibri"/>
              </a:rPr>
              <a:t>Flame Retardants</a:t>
            </a: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144" name="Google Shape;1144;p23"/>
          <p:cNvSpPr/>
          <p:nvPr/>
        </p:nvSpPr>
        <p:spPr>
          <a:xfrm>
            <a:off x="7580199" y="2936867"/>
            <a:ext cx="6150232" cy="969486"/>
          </a:xfrm>
          <a:prstGeom prst="rect">
            <a:avLst/>
          </a:prstGeom>
          <a:noFill/>
          <a:ln>
            <a:noFill/>
          </a:ln>
        </p:spPr>
        <p:txBody>
          <a:bodyPr spcFirstLastPara="1" wrap="square" lIns="137150" tIns="68575" rIns="137150" bIns="685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30" normalizeH="0" baseline="0" noProof="0">
                <a:ln>
                  <a:noFill/>
                </a:ln>
                <a:solidFill>
                  <a:srgbClr val="191919"/>
                </a:solidFill>
                <a:effectLst/>
                <a:uLnTx/>
                <a:uFillTx/>
                <a:latin typeface="Calibri"/>
                <a:cs typeface="Calibri"/>
                <a:sym typeface="Calibri"/>
              </a:rPr>
              <a:t>Triethyl Phosphite (TEP)</a:t>
            </a:r>
            <a:br>
              <a:rPr kumimoji="0" lang="en-US" b="0" i="0" u="none" strike="noStrike" kern="0" cap="none" spc="30" normalizeH="0" baseline="0" noProof="0">
                <a:ln>
                  <a:noFill/>
                </a:ln>
                <a:solidFill>
                  <a:srgbClr val="191919"/>
                </a:solidFill>
                <a:effectLst/>
                <a:uLnTx/>
                <a:uFillTx/>
                <a:latin typeface="Calibri"/>
                <a:cs typeface="Calibri"/>
                <a:sym typeface="Calibri"/>
              </a:rPr>
            </a:br>
            <a:r>
              <a:rPr kumimoji="0" lang="en-US" b="0" i="0" u="none" strike="noStrike" kern="0" cap="none" spc="30" normalizeH="0" baseline="0" noProof="0">
                <a:ln>
                  <a:noFill/>
                </a:ln>
                <a:solidFill>
                  <a:srgbClr val="191919"/>
                </a:solidFill>
                <a:effectLst/>
                <a:uLnTx/>
                <a:uFillTx/>
                <a:latin typeface="Calibri"/>
                <a:cs typeface="Calibri"/>
                <a:sym typeface="Calibri"/>
              </a:rPr>
              <a:t>Trimethyl Phosphite</a:t>
            </a:r>
            <a:endParaRPr kumimoji="0" b="0" i="0" u="none" strike="noStrike" kern="0" cap="none" spc="30" normalizeH="0" baseline="0" noProof="0">
              <a:ln>
                <a:noFill/>
              </a:ln>
              <a:solidFill>
                <a:srgbClr val="191919"/>
              </a:solidFill>
              <a:effectLst/>
              <a:uLnTx/>
              <a:uFillTx/>
              <a:latin typeface="Calibri"/>
              <a:cs typeface="Calibri"/>
              <a:sym typeface="Arial"/>
            </a:endParaRPr>
          </a:p>
          <a:p>
            <a:pPr lvl="0">
              <a:buClr>
                <a:srgbClr val="000000"/>
              </a:buClr>
              <a:defRPr/>
            </a:pPr>
            <a:r>
              <a:rPr lang="en-US" kern="0" spc="30">
                <a:solidFill>
                  <a:srgbClr val="191919"/>
                </a:solidFill>
                <a:latin typeface="Calibri"/>
                <a:cs typeface="Calibri"/>
                <a:sym typeface="Calibri"/>
              </a:rPr>
              <a:t>⁠Triphenylphosphine</a:t>
            </a:r>
            <a:endParaRPr kumimoji="0" b="0" i="0" u="none" strike="noStrike" kern="0" cap="none" spc="30" normalizeH="0" baseline="0" noProof="0">
              <a:ln>
                <a:noFill/>
              </a:ln>
              <a:solidFill>
                <a:srgbClr val="191919"/>
              </a:solidFill>
              <a:effectLst/>
              <a:uLnTx/>
              <a:uFillTx/>
              <a:latin typeface="Calibri"/>
              <a:cs typeface="Calibri"/>
              <a:sym typeface="Arial"/>
            </a:endParaRPr>
          </a:p>
        </p:txBody>
      </p:sp>
      <p:sp>
        <p:nvSpPr>
          <p:cNvPr id="1145" name="Google Shape;1145;p23"/>
          <p:cNvSpPr/>
          <p:nvPr/>
        </p:nvSpPr>
        <p:spPr>
          <a:xfrm>
            <a:off x="7391594" y="4907738"/>
            <a:ext cx="347022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1" i="0" u="none" strike="noStrike" kern="0" cap="none" spc="0" normalizeH="0" baseline="0" noProof="0" dirty="0">
                <a:ln>
                  <a:noFill/>
                </a:ln>
                <a:solidFill>
                  <a:srgbClr val="FFFFFF"/>
                </a:solidFill>
                <a:effectLst/>
                <a:uLnTx/>
                <a:uFillTx/>
                <a:latin typeface="Calibri"/>
                <a:ea typeface="Calibri"/>
                <a:cs typeface="Calibri"/>
                <a:sym typeface="Calibri"/>
              </a:rPr>
              <a:t>Pharma, food and feed</a:t>
            </a: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146" name="Google Shape;1146;p23"/>
          <p:cNvSpPr/>
          <p:nvPr/>
        </p:nvSpPr>
        <p:spPr>
          <a:xfrm>
            <a:off x="7580199" y="5563416"/>
            <a:ext cx="5097602" cy="3185477"/>
          </a:xfrm>
          <a:prstGeom prst="rect">
            <a:avLst/>
          </a:prstGeom>
          <a:noFill/>
          <a:ln>
            <a:noFill/>
          </a:ln>
        </p:spPr>
        <p:txBody>
          <a:bodyPr spcFirstLastPara="1" wrap="square" lIns="137150" tIns="68575" rIns="137150" bIns="685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30" normalizeH="0" baseline="0" noProof="0">
                <a:ln>
                  <a:noFill/>
                </a:ln>
                <a:solidFill>
                  <a:srgbClr val="191919"/>
                </a:solidFill>
                <a:effectLst/>
                <a:uLnTx/>
                <a:uFillTx/>
                <a:latin typeface="Calibri"/>
                <a:cs typeface="Calibri"/>
                <a:sym typeface="Calibri"/>
              </a:rPr>
              <a:t>1-Acetyl Naphthalene</a:t>
            </a:r>
            <a:endParaRPr kumimoji="0" b="0" i="0" u="none" strike="noStrike" kern="0" cap="none" spc="30" normalizeH="0" baseline="0" noProof="0">
              <a:ln>
                <a:noFill/>
              </a:ln>
              <a:solidFill>
                <a:srgbClr val="191919"/>
              </a:solidFill>
              <a:effectLst/>
              <a:uLnTx/>
              <a:uFillTx/>
              <a:latin typeface="Calibri"/>
              <a:cs typeface="Calibri"/>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30" normalizeH="0" baseline="0" noProof="0">
                <a:ln>
                  <a:noFill/>
                </a:ln>
                <a:solidFill>
                  <a:srgbClr val="191919"/>
                </a:solidFill>
                <a:effectLst/>
                <a:uLnTx/>
                <a:uFillTx/>
                <a:latin typeface="Calibri"/>
                <a:cs typeface="Calibri"/>
                <a:sym typeface="Calibri"/>
              </a:rPr>
              <a:t>2-Acetyl Naphthalene</a:t>
            </a:r>
            <a:endParaRPr kumimoji="0" b="0" i="0" u="none" strike="noStrike" kern="0" cap="none" spc="30" normalizeH="0" baseline="0" noProof="0">
              <a:ln>
                <a:noFill/>
              </a:ln>
              <a:solidFill>
                <a:srgbClr val="191919"/>
              </a:solidFill>
              <a:effectLst/>
              <a:uLnTx/>
              <a:uFillTx/>
              <a:latin typeface="Calibri"/>
              <a:cs typeface="Calibri"/>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30" normalizeH="0" baseline="0" noProof="0">
                <a:ln>
                  <a:noFill/>
                </a:ln>
                <a:solidFill>
                  <a:srgbClr val="191919"/>
                </a:solidFill>
                <a:effectLst/>
                <a:uLnTx/>
                <a:uFillTx/>
                <a:latin typeface="Calibri"/>
                <a:cs typeface="Calibri"/>
                <a:sym typeface="Calibri"/>
              </a:rPr>
              <a:t>Acetic Anhydride (AAH)</a:t>
            </a:r>
            <a:endParaRPr kumimoji="0" b="0" i="0" u="none" strike="noStrike" kern="0" cap="none" spc="30" normalizeH="0" baseline="0" noProof="0">
              <a:ln>
                <a:noFill/>
              </a:ln>
              <a:solidFill>
                <a:srgbClr val="191919"/>
              </a:solidFill>
              <a:effectLst/>
              <a:uLnTx/>
              <a:uFillTx/>
              <a:latin typeface="Calibri"/>
              <a:cs typeface="Calibri"/>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30" normalizeH="0" baseline="0" noProof="0">
                <a:ln>
                  <a:noFill/>
                </a:ln>
                <a:solidFill>
                  <a:srgbClr val="191919"/>
                </a:solidFill>
                <a:effectLst/>
                <a:uLnTx/>
                <a:uFillTx/>
                <a:latin typeface="Calibri"/>
                <a:cs typeface="Calibri"/>
                <a:sym typeface="Calibri"/>
              </a:rPr>
              <a:t>Ethyl Acetate (ETAC) - Normal &amp; Bio-Based</a:t>
            </a:r>
            <a:br>
              <a:rPr kumimoji="0" lang="en-US" b="0" i="0" u="none" strike="noStrike" kern="0" cap="none" spc="30" normalizeH="0" baseline="0" noProof="0">
                <a:ln>
                  <a:noFill/>
                </a:ln>
                <a:solidFill>
                  <a:srgbClr val="191919"/>
                </a:solidFill>
                <a:effectLst/>
                <a:uLnTx/>
                <a:uFillTx/>
                <a:latin typeface="Calibri"/>
                <a:cs typeface="Calibri"/>
                <a:sym typeface="Calibri"/>
              </a:rPr>
            </a:br>
            <a:r>
              <a:rPr kumimoji="0" lang="en-US" b="0" i="0" u="none" strike="noStrike" kern="0" cap="none" spc="30" normalizeH="0" baseline="0" noProof="0">
                <a:ln>
                  <a:noFill/>
                </a:ln>
                <a:solidFill>
                  <a:srgbClr val="191919"/>
                </a:solidFill>
                <a:effectLst/>
                <a:uLnTx/>
                <a:uFillTx/>
                <a:latin typeface="Calibri"/>
                <a:cs typeface="Calibri"/>
                <a:sym typeface="Calibri"/>
              </a:rPr>
              <a:t>Ethyl Amine (Mono &amp; Tri)</a:t>
            </a:r>
            <a:endParaRPr kumimoji="0" b="0" i="0" u="none" strike="noStrike" kern="0" cap="none" spc="30" normalizeH="0" baseline="0" noProof="0">
              <a:ln>
                <a:noFill/>
              </a:ln>
              <a:solidFill>
                <a:srgbClr val="191919"/>
              </a:solidFill>
              <a:effectLst/>
              <a:uLnTx/>
              <a:uFillTx/>
              <a:latin typeface="Calibri"/>
              <a:cs typeface="Calibri"/>
              <a:sym typeface="Arial"/>
            </a:endParaRPr>
          </a:p>
          <a:p>
            <a:pPr lvl="0">
              <a:buClr>
                <a:srgbClr val="000000"/>
              </a:buClr>
              <a:defRPr/>
            </a:pPr>
            <a:r>
              <a:rPr lang="en-US" kern="0" spc="30">
                <a:solidFill>
                  <a:srgbClr val="191919"/>
                </a:solidFill>
                <a:latin typeface="Calibri"/>
                <a:cs typeface="Calibri"/>
                <a:sym typeface="Calibri"/>
              </a:rPr>
              <a:t>Ethylenediamine (EDA) </a:t>
            </a:r>
            <a:endParaRPr kumimoji="0" b="0" i="0" u="none" strike="noStrike" kern="0" cap="none" spc="30" normalizeH="0" baseline="0" noProof="0">
              <a:ln>
                <a:noFill/>
              </a:ln>
              <a:solidFill>
                <a:srgbClr val="191919"/>
              </a:solidFill>
              <a:effectLst/>
              <a:uLnTx/>
              <a:uFillTx/>
              <a:latin typeface="Calibri"/>
              <a:cs typeface="Calibri"/>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30" normalizeH="0" baseline="0" noProof="0">
                <a:ln>
                  <a:noFill/>
                </a:ln>
                <a:solidFill>
                  <a:srgbClr val="191919"/>
                </a:solidFill>
                <a:effectLst/>
                <a:uLnTx/>
                <a:uFillTx/>
                <a:latin typeface="Calibri"/>
                <a:cs typeface="Calibri"/>
                <a:sym typeface="Calibri"/>
              </a:rPr>
              <a:t>Phosphoric Acid (Food Grade)</a:t>
            </a:r>
            <a:endParaRPr kumimoji="0" b="0" i="0" u="none" strike="noStrike" kern="0" cap="none" spc="30" normalizeH="0" baseline="0" noProof="0">
              <a:ln>
                <a:noFill/>
              </a:ln>
              <a:solidFill>
                <a:srgbClr val="191919"/>
              </a:solidFill>
              <a:effectLst/>
              <a:uLnTx/>
              <a:uFillTx/>
              <a:latin typeface="Calibri"/>
              <a:cs typeface="Calibri"/>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30" normalizeH="0" baseline="0" noProof="0">
                <a:ln>
                  <a:noFill/>
                </a:ln>
                <a:solidFill>
                  <a:srgbClr val="191919"/>
                </a:solidFill>
                <a:effectLst/>
                <a:uLnTx/>
                <a:uFillTx/>
                <a:latin typeface="Calibri"/>
                <a:cs typeface="Calibri"/>
                <a:sym typeface="Calibri"/>
              </a:rPr>
              <a:t>Phosphorus Pentachloride</a:t>
            </a:r>
            <a:br>
              <a:rPr lang="en-US" kern="0" spc="30">
                <a:solidFill>
                  <a:srgbClr val="191919"/>
                </a:solidFill>
                <a:latin typeface="Calibri"/>
                <a:cs typeface="Calibri"/>
                <a:sym typeface="Calibri"/>
              </a:rPr>
            </a:br>
            <a:r>
              <a:rPr kumimoji="0" lang="en-US" b="0" i="0" u="none" strike="noStrike" kern="0" cap="none" spc="30" normalizeH="0" baseline="0" noProof="0">
                <a:ln>
                  <a:noFill/>
                </a:ln>
                <a:solidFill>
                  <a:srgbClr val="191919"/>
                </a:solidFill>
                <a:effectLst/>
                <a:uLnTx/>
                <a:uFillTx/>
                <a:latin typeface="Calibri"/>
                <a:cs typeface="Calibri"/>
                <a:sym typeface="Calibri"/>
              </a:rPr>
              <a:t>Polysorbate</a:t>
            </a:r>
            <a:endParaRPr kumimoji="0" b="0" i="0" u="none" strike="noStrike" kern="0" cap="none" spc="30" normalizeH="0" baseline="0" noProof="0">
              <a:ln>
                <a:noFill/>
              </a:ln>
              <a:solidFill>
                <a:srgbClr val="191919"/>
              </a:solidFill>
              <a:effectLst/>
              <a:uLnTx/>
              <a:uFillTx/>
              <a:latin typeface="Calibri"/>
              <a:cs typeface="Calibri"/>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30" normalizeH="0" baseline="0" noProof="0">
                <a:ln>
                  <a:noFill/>
                </a:ln>
                <a:solidFill>
                  <a:srgbClr val="191919"/>
                </a:solidFill>
                <a:effectLst/>
                <a:uLnTx/>
                <a:uFillTx/>
                <a:latin typeface="Calibri"/>
                <a:cs typeface="Calibri"/>
                <a:sym typeface="Calibri"/>
              </a:rPr>
              <a:t>Sorbitol Liquid 70%</a:t>
            </a:r>
            <a:endParaRPr kumimoji="0" b="0" i="0" u="none" strike="noStrike" kern="0" cap="none" spc="30" normalizeH="0" baseline="0" noProof="0">
              <a:ln>
                <a:noFill/>
              </a:ln>
              <a:solidFill>
                <a:srgbClr val="191919"/>
              </a:solidFill>
              <a:effectLst/>
              <a:uLnTx/>
              <a:uFillTx/>
              <a:latin typeface="Calibri"/>
              <a:cs typeface="Calibri"/>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30" normalizeH="0" baseline="0" noProof="0">
                <a:ln>
                  <a:noFill/>
                </a:ln>
                <a:solidFill>
                  <a:srgbClr val="191919"/>
                </a:solidFill>
                <a:effectLst/>
                <a:uLnTx/>
                <a:uFillTx/>
                <a:latin typeface="Calibri"/>
                <a:cs typeface="Calibri"/>
                <a:sym typeface="Calibri"/>
              </a:rPr>
              <a:t>Sunflower - Oil fatty acid</a:t>
            </a:r>
            <a:endParaRPr kumimoji="0" b="0" i="0" u="none" strike="noStrike" kern="0" cap="none" spc="30" normalizeH="0" baseline="0" noProof="0">
              <a:ln>
                <a:noFill/>
              </a:ln>
              <a:solidFill>
                <a:srgbClr val="191919"/>
              </a:solidFill>
              <a:effectLst/>
              <a:uLnTx/>
              <a:uFillTx/>
              <a:latin typeface="Calibri"/>
              <a:cs typeface="Calibri"/>
              <a:sym typeface="Calibri"/>
            </a:endParaRPr>
          </a:p>
        </p:txBody>
      </p:sp>
      <p:cxnSp>
        <p:nvCxnSpPr>
          <p:cNvPr id="1147" name="Google Shape;1147;p23"/>
          <p:cNvCxnSpPr/>
          <p:nvPr/>
        </p:nvCxnSpPr>
        <p:spPr>
          <a:xfrm>
            <a:off x="2059330" y="2544024"/>
            <a:ext cx="3410952" cy="0"/>
          </a:xfrm>
          <a:prstGeom prst="straightConnector1">
            <a:avLst/>
          </a:prstGeom>
          <a:noFill/>
          <a:ln w="9525" cap="flat" cmpd="sng">
            <a:solidFill>
              <a:schemeClr val="lt1"/>
            </a:solidFill>
            <a:prstDash val="solid"/>
            <a:round/>
            <a:headEnd type="none" w="sm" len="sm"/>
            <a:tailEnd type="none" w="sm" len="sm"/>
          </a:ln>
        </p:spPr>
      </p:cxnSp>
      <p:cxnSp>
        <p:nvCxnSpPr>
          <p:cNvPr id="1148" name="Google Shape;1148;p23"/>
          <p:cNvCxnSpPr/>
          <p:nvPr/>
        </p:nvCxnSpPr>
        <p:spPr>
          <a:xfrm>
            <a:off x="2059330" y="5487158"/>
            <a:ext cx="3410952" cy="0"/>
          </a:xfrm>
          <a:prstGeom prst="straightConnector1">
            <a:avLst/>
          </a:prstGeom>
          <a:noFill/>
          <a:ln w="9525" cap="flat" cmpd="sng">
            <a:solidFill>
              <a:schemeClr val="lt1"/>
            </a:solidFill>
            <a:prstDash val="solid"/>
            <a:round/>
            <a:headEnd type="none" w="sm" len="sm"/>
            <a:tailEnd type="none" w="sm" len="sm"/>
          </a:ln>
        </p:spPr>
      </p:cxnSp>
      <p:sp>
        <p:nvSpPr>
          <p:cNvPr id="1149" name="Google Shape;1149;p23"/>
          <p:cNvSpPr/>
          <p:nvPr/>
        </p:nvSpPr>
        <p:spPr>
          <a:xfrm>
            <a:off x="1603115" y="2544024"/>
            <a:ext cx="5395339" cy="2020356"/>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150" name="Google Shape;1150;p23"/>
          <p:cNvSpPr/>
          <p:nvPr/>
        </p:nvSpPr>
        <p:spPr>
          <a:xfrm>
            <a:off x="1638822" y="5584054"/>
            <a:ext cx="5378513" cy="3185473"/>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151" name="Google Shape;1151;p23"/>
          <p:cNvSpPr/>
          <p:nvPr/>
        </p:nvSpPr>
        <p:spPr>
          <a:xfrm>
            <a:off x="7273669" y="5563416"/>
            <a:ext cx="5413645" cy="3185477"/>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152" name="Google Shape;1152;p23"/>
          <p:cNvSpPr/>
          <p:nvPr/>
        </p:nvSpPr>
        <p:spPr>
          <a:xfrm>
            <a:off x="7291973" y="2575416"/>
            <a:ext cx="5395341" cy="1947607"/>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153" name="Google Shape;1153;p23" descr="Paints, Inks and Adhesives - Applications - Tata Chemicals Limited"/>
          <p:cNvPicPr preferRelativeResize="0"/>
          <p:nvPr/>
        </p:nvPicPr>
        <p:blipFill rotWithShape="1">
          <a:blip r:embed="rId3">
            <a:alphaModFix amt="85000"/>
          </a:blip>
          <a:srcRect/>
          <a:stretch/>
        </p:blipFill>
        <p:spPr>
          <a:xfrm>
            <a:off x="13088455" y="3492479"/>
            <a:ext cx="3116503" cy="1804279"/>
          </a:xfrm>
          <a:prstGeom prst="roundRect">
            <a:avLst/>
          </a:prstGeom>
          <a:noFill/>
          <a:ln>
            <a:solidFill>
              <a:schemeClr val="bg1">
                <a:lumMod val="75000"/>
              </a:schemeClr>
            </a:solidFill>
          </a:ln>
          <a:effectLst>
            <a:outerShdw blurRad="50800" dist="38100" dir="2700000" algn="tl" rotWithShape="0">
              <a:prstClr val="black">
                <a:alpha val="40000"/>
              </a:prstClr>
            </a:outerShdw>
          </a:effectLst>
        </p:spPr>
      </p:pic>
      <p:pic>
        <p:nvPicPr>
          <p:cNvPr id="1154" name="Google Shape;1154;p23" descr="Global Trimethyl Phosphite (TMPI) Market Is Changing Drastically? What If  History Is Any Guide 2023-2030"/>
          <p:cNvPicPr preferRelativeResize="0"/>
          <p:nvPr/>
        </p:nvPicPr>
        <p:blipFill rotWithShape="1">
          <a:blip r:embed="rId4">
            <a:alphaModFix amt="85000"/>
          </a:blip>
          <a:srcRect/>
          <a:stretch/>
        </p:blipFill>
        <p:spPr>
          <a:xfrm>
            <a:off x="13088455" y="1831580"/>
            <a:ext cx="3116503" cy="1511813"/>
          </a:xfrm>
          <a:prstGeom prst="roundRect">
            <a:avLst/>
          </a:prstGeom>
          <a:noFill/>
          <a:ln>
            <a:solidFill>
              <a:schemeClr val="bg1">
                <a:lumMod val="75000"/>
              </a:schemeClr>
            </a:solidFill>
          </a:ln>
          <a:effectLst>
            <a:outerShdw blurRad="50800" dist="38100" dir="2700000" algn="tl" rotWithShape="0">
              <a:prstClr val="black">
                <a:alpha val="40000"/>
              </a:prstClr>
            </a:outerShdw>
          </a:effectLst>
        </p:spPr>
      </p:pic>
      <p:pic>
        <p:nvPicPr>
          <p:cNvPr id="1155" name="Google Shape;1155;p23" descr="98,053 Personal Care Products Images, Stock Photos, 3D objects, &amp; Vectors |  Shutterstock"/>
          <p:cNvPicPr preferRelativeResize="0"/>
          <p:nvPr/>
        </p:nvPicPr>
        <p:blipFill rotWithShape="1">
          <a:blip r:embed="rId5">
            <a:alphaModFix amt="85000"/>
          </a:blip>
          <a:srcRect b="5928"/>
          <a:stretch/>
        </p:blipFill>
        <p:spPr>
          <a:xfrm>
            <a:off x="13063985" y="5445844"/>
            <a:ext cx="3151375" cy="1511813"/>
          </a:xfrm>
          <a:prstGeom prst="roundRect">
            <a:avLst/>
          </a:prstGeom>
          <a:noFill/>
          <a:ln>
            <a:solidFill>
              <a:schemeClr val="bg1">
                <a:lumMod val="75000"/>
              </a:schemeClr>
            </a:solidFill>
          </a:ln>
          <a:effectLst>
            <a:outerShdw blurRad="50800" dist="38100" dir="2700000" algn="tl" rotWithShape="0">
              <a:prstClr val="black">
                <a:alpha val="40000"/>
              </a:prstClr>
            </a:outerShdw>
          </a:effectLst>
        </p:spPr>
      </p:pic>
      <p:pic>
        <p:nvPicPr>
          <p:cNvPr id="1156" name="Google Shape;1156;p23" descr="Food, Feed and Pharma | Surfactant for Home and Personal Care | Corofy LLC"/>
          <p:cNvPicPr preferRelativeResize="0"/>
          <p:nvPr/>
        </p:nvPicPr>
        <p:blipFill rotWithShape="1">
          <a:blip r:embed="rId6">
            <a:alphaModFix amt="85000"/>
          </a:blip>
          <a:srcRect t="29228"/>
          <a:stretch/>
        </p:blipFill>
        <p:spPr>
          <a:xfrm>
            <a:off x="13088455" y="7106744"/>
            <a:ext cx="3151376" cy="1662783"/>
          </a:xfrm>
          <a:prstGeom prst="roundRect">
            <a:avLst/>
          </a:prstGeom>
          <a:noFill/>
          <a:ln>
            <a:solidFill>
              <a:schemeClr val="bg1">
                <a:lumMod val="75000"/>
              </a:schemeClr>
            </a:solidFill>
          </a:ln>
          <a:effectLst>
            <a:outerShdw blurRad="50800" dist="38100" dir="2700000" algn="tl" rotWithShape="0">
              <a:prstClr val="black">
                <a:alpha val="40000"/>
              </a:prst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652658" y="3730635"/>
            <a:ext cx="14080524" cy="769441"/>
            <a:chOff x="0" y="0"/>
            <a:chExt cx="18774032" cy="1025921"/>
          </a:xfrm>
        </p:grpSpPr>
        <p:sp>
          <p:nvSpPr>
            <p:cNvPr id="4" name="Freeform 4"/>
            <p:cNvSpPr/>
            <p:nvPr/>
          </p:nvSpPr>
          <p:spPr>
            <a:xfrm>
              <a:off x="0" y="0"/>
              <a:ext cx="18774032" cy="1025921"/>
            </a:xfrm>
            <a:custGeom>
              <a:avLst/>
              <a:gdLst/>
              <a:ahLst/>
              <a:cxnLst/>
              <a:rect l="l" t="t" r="r" b="b"/>
              <a:pathLst>
                <a:path w="18774032" h="1025921">
                  <a:moveTo>
                    <a:pt x="0" y="0"/>
                  </a:moveTo>
                  <a:lnTo>
                    <a:pt x="18774032" y="0"/>
                  </a:lnTo>
                  <a:lnTo>
                    <a:pt x="18774032" y="1025921"/>
                  </a:lnTo>
                  <a:lnTo>
                    <a:pt x="0" y="1025921"/>
                  </a:lnTo>
                  <a:close/>
                </a:path>
              </a:pathLst>
            </a:custGeom>
            <a:solidFill>
              <a:srgbClr val="000000">
                <a:alpha val="0"/>
              </a:srgbClr>
            </a:solidFill>
          </p:spPr>
          <p:txBody>
            <a:bodyPr/>
            <a:lstStyle/>
            <a:p>
              <a:endParaRPr lang="en-US"/>
            </a:p>
          </p:txBody>
        </p:sp>
        <p:sp>
          <p:nvSpPr>
            <p:cNvPr id="5" name="TextBox 5"/>
            <p:cNvSpPr txBox="1"/>
            <p:nvPr/>
          </p:nvSpPr>
          <p:spPr>
            <a:xfrm>
              <a:off x="0" y="-9525"/>
              <a:ext cx="18774032" cy="1035446"/>
            </a:xfrm>
            <a:prstGeom prst="rect">
              <a:avLst/>
            </a:prstGeom>
          </p:spPr>
          <p:txBody>
            <a:bodyPr lIns="0" tIns="0" rIns="0" bIns="0" rtlCol="0" anchor="t"/>
            <a:lstStyle/>
            <a:p>
              <a:pPr algn="l">
                <a:lnSpc>
                  <a:spcPts val="5280"/>
                </a:lnSpc>
              </a:pPr>
              <a:r>
                <a:rPr lang="en-US" sz="4400" b="1" spc="41" dirty="0">
                  <a:solidFill>
                    <a:srgbClr val="25567E"/>
                  </a:solidFill>
                  <a:latin typeface="Calibri" panose="020F0502020204030204" pitchFamily="34" charset="0"/>
                  <a:ea typeface="TT Rounds Condensed"/>
                  <a:cs typeface="Calibri" panose="020F0502020204030204" pitchFamily="34" charset="0"/>
                  <a:sym typeface="TT Rounds Condensed"/>
                </a:rPr>
                <a:t>Partnering Global Chemicals and Life Science Companies</a:t>
              </a:r>
            </a:p>
          </p:txBody>
        </p:sp>
      </p:grpSp>
      <p:sp>
        <p:nvSpPr>
          <p:cNvPr id="11" name="Freeform 22">
            <a:extLst>
              <a:ext uri="{FF2B5EF4-FFF2-40B4-BE49-F238E27FC236}">
                <a16:creationId xmlns:a16="http://schemas.microsoft.com/office/drawing/2014/main" id="{9AE22D2D-53E5-3E61-7B26-EA395CE739A1}"/>
              </a:ext>
            </a:extLst>
          </p:cNvPr>
          <p:cNvSpPr/>
          <p:nvPr/>
        </p:nvSpPr>
        <p:spPr>
          <a:xfrm>
            <a:off x="2209018" y="1760591"/>
            <a:ext cx="9296400" cy="2083768"/>
          </a:xfrm>
          <a:custGeom>
            <a:avLst/>
            <a:gdLst/>
            <a:ahLst/>
            <a:cxnLst/>
            <a:rect l="l" t="t" r="r" b="b"/>
            <a:pathLst>
              <a:path w="8495046" h="1866003">
                <a:moveTo>
                  <a:pt x="0" y="0"/>
                </a:moveTo>
                <a:lnTo>
                  <a:pt x="8495046" y="0"/>
                </a:lnTo>
                <a:lnTo>
                  <a:pt x="8495046" y="1866003"/>
                </a:lnTo>
                <a:lnTo>
                  <a:pt x="0" y="1866003"/>
                </a:lnTo>
                <a:lnTo>
                  <a:pt x="0" y="0"/>
                </a:lnTo>
                <a:close/>
              </a:path>
            </a:pathLst>
          </a:custGeom>
          <a:blipFill>
            <a:blip r:embed="rId3"/>
            <a:stretch>
              <a:fillRect r="-850"/>
            </a:stretch>
          </a:blipFill>
        </p:spPr>
        <p:txBody>
          <a:bodyPr/>
          <a:lstStyle/>
          <a:p>
            <a:endParaRPr lang="en-US"/>
          </a:p>
        </p:txBody>
      </p:sp>
      <p:sp>
        <p:nvSpPr>
          <p:cNvPr id="9" name="TextBox 8">
            <a:extLst>
              <a:ext uri="{FF2B5EF4-FFF2-40B4-BE49-F238E27FC236}">
                <a16:creationId xmlns:a16="http://schemas.microsoft.com/office/drawing/2014/main" id="{BB10F55C-973E-04F5-08C6-69E3E8F7AF0A}"/>
              </a:ext>
            </a:extLst>
          </p:cNvPr>
          <p:cNvSpPr txBox="1"/>
          <p:nvPr/>
        </p:nvSpPr>
        <p:spPr>
          <a:xfrm>
            <a:off x="8341213" y="5308015"/>
            <a:ext cx="7882890" cy="2878352"/>
          </a:xfrm>
          <a:prstGeom prst="rect">
            <a:avLst/>
          </a:prstGeom>
        </p:spPr>
        <p:txBody>
          <a:bodyPr wrap="square" lIns="0" tIns="0" rIns="0" bIns="0" rtlCol="0" anchor="t">
            <a:spAutoFit/>
          </a:bodyPr>
          <a:lstStyle>
            <a:defPPr>
              <a:defRPr lang="en-US"/>
            </a:defPPr>
            <a:lvl1pPr lvl="0" indent="0">
              <a:defRPr sz="3200" u="none" strike="noStrike">
                <a:solidFill>
                  <a:srgbClr val="000000"/>
                </a:solidFill>
                <a:latin typeface="+mj-lt"/>
                <a:ea typeface="Poppins"/>
                <a:cs typeface="Poppins"/>
              </a:defRPr>
            </a:lvl1pPr>
          </a:lstStyle>
          <a:p>
            <a:pPr>
              <a:lnSpc>
                <a:spcPct val="150000"/>
              </a:lnSpc>
            </a:pPr>
            <a:r>
              <a:rPr lang="en-IN" dirty="0" err="1">
                <a:ea typeface="Calibri" panose="020F0502020204030204" pitchFamily="34" charset="0"/>
                <a:cs typeface="Calibri" panose="020F0502020204030204" pitchFamily="34" charset="0"/>
                <a:sym typeface="DejaVu Sans Bold Italics"/>
              </a:rPr>
              <a:t>BloomchemAG</a:t>
            </a:r>
            <a:r>
              <a:rPr lang="en-US" dirty="0">
                <a:ea typeface="Calibri" panose="020F0502020204030204" pitchFamily="34" charset="0"/>
                <a:cs typeface="Calibri" panose="020F0502020204030204" pitchFamily="34" charset="0"/>
              </a:rPr>
              <a:t> bridges the gap between global chemical producers and end-users, </a:t>
            </a:r>
            <a:r>
              <a:rPr lang="en-US" b="1" dirty="0">
                <a:ea typeface="Calibri" panose="020F0502020204030204" pitchFamily="34" charset="0"/>
                <a:cs typeface="Calibri" panose="020F0502020204030204" pitchFamily="34" charset="0"/>
              </a:rPr>
              <a:t>delivering expertise, reliability, and market-driven solutions </a:t>
            </a:r>
            <a:r>
              <a:rPr lang="en-US" dirty="0">
                <a:ea typeface="Calibri" panose="020F0502020204030204" pitchFamily="34" charset="0"/>
                <a:cs typeface="Calibri" panose="020F0502020204030204" pitchFamily="34" charset="0"/>
              </a:rPr>
              <a:t>at every step of the supply chain.</a:t>
            </a:r>
            <a:endParaRPr lang="en-IN" dirty="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E9C4139C-8E09-C23F-D601-C9A5E0D103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2137" y="4854212"/>
            <a:ext cx="3815081" cy="3785957"/>
          </a:xfrm>
          <a:prstGeom prst="flowChartConnector">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3A5CD-7EA4-10FA-23FF-07D7584A17D6}"/>
            </a:ext>
          </a:extLst>
        </p:cNvPr>
        <p:cNvGrpSpPr/>
        <p:nvPr/>
      </p:nvGrpSpPr>
      <p:grpSpPr>
        <a:xfrm>
          <a:off x="0" y="0"/>
          <a:ext cx="0" cy="0"/>
          <a:chOff x="0" y="0"/>
          <a:chExt cx="0" cy="0"/>
        </a:xfrm>
      </p:grpSpPr>
      <p:grpSp>
        <p:nvGrpSpPr>
          <p:cNvPr id="8" name="Group 8">
            <a:extLst>
              <a:ext uri="{FF2B5EF4-FFF2-40B4-BE49-F238E27FC236}">
                <a16:creationId xmlns:a16="http://schemas.microsoft.com/office/drawing/2014/main" id="{00BEDE5C-4D60-ECAB-EF47-A6875CFC3A2A}"/>
              </a:ext>
            </a:extLst>
          </p:cNvPr>
          <p:cNvGrpSpPr/>
          <p:nvPr/>
        </p:nvGrpSpPr>
        <p:grpSpPr>
          <a:xfrm>
            <a:off x="6411730" y="8010049"/>
            <a:ext cx="4394622" cy="617070"/>
            <a:chOff x="0" y="0"/>
            <a:chExt cx="5859496" cy="822760"/>
          </a:xfrm>
        </p:grpSpPr>
        <p:sp>
          <p:nvSpPr>
            <p:cNvPr id="9" name="Freeform 9">
              <a:extLst>
                <a:ext uri="{FF2B5EF4-FFF2-40B4-BE49-F238E27FC236}">
                  <a16:creationId xmlns:a16="http://schemas.microsoft.com/office/drawing/2014/main" id="{DC471B6F-AEF0-98AD-49B1-DC2C4C83E4F2}"/>
                </a:ext>
              </a:extLst>
            </p:cNvPr>
            <p:cNvSpPr/>
            <p:nvPr/>
          </p:nvSpPr>
          <p:spPr>
            <a:xfrm>
              <a:off x="16891" y="16891"/>
              <a:ext cx="5825617" cy="788924"/>
            </a:xfrm>
            <a:custGeom>
              <a:avLst/>
              <a:gdLst/>
              <a:ahLst/>
              <a:cxnLst/>
              <a:rect l="l" t="t" r="r" b="b"/>
              <a:pathLst>
                <a:path w="5825617" h="788924">
                  <a:moveTo>
                    <a:pt x="0" y="0"/>
                  </a:moveTo>
                  <a:lnTo>
                    <a:pt x="5825617" y="0"/>
                  </a:lnTo>
                  <a:lnTo>
                    <a:pt x="5825617" y="788924"/>
                  </a:lnTo>
                  <a:lnTo>
                    <a:pt x="0" y="788924"/>
                  </a:lnTo>
                  <a:close/>
                </a:path>
              </a:pathLst>
            </a:custGeom>
            <a:solidFill>
              <a:srgbClr val="038F0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AF5DEC1A-2CDC-8340-E91B-008BE4ADCA1A}"/>
                </a:ext>
              </a:extLst>
            </p:cNvPr>
            <p:cNvSpPr/>
            <p:nvPr/>
          </p:nvSpPr>
          <p:spPr>
            <a:xfrm>
              <a:off x="0" y="0"/>
              <a:ext cx="5859399" cy="822706"/>
            </a:xfrm>
            <a:custGeom>
              <a:avLst/>
              <a:gdLst/>
              <a:ahLst/>
              <a:cxnLst/>
              <a:rect l="l" t="t" r="r" b="b"/>
              <a:pathLst>
                <a:path w="5859399" h="822706">
                  <a:moveTo>
                    <a:pt x="16891" y="0"/>
                  </a:moveTo>
                  <a:lnTo>
                    <a:pt x="5842508" y="0"/>
                  </a:lnTo>
                  <a:cubicBezTo>
                    <a:pt x="5851906" y="0"/>
                    <a:pt x="5859399" y="7620"/>
                    <a:pt x="5859399" y="16891"/>
                  </a:cubicBezTo>
                  <a:lnTo>
                    <a:pt x="5859399" y="805815"/>
                  </a:lnTo>
                  <a:cubicBezTo>
                    <a:pt x="5859399" y="815213"/>
                    <a:pt x="5851779" y="822706"/>
                    <a:pt x="5842508" y="822706"/>
                  </a:cubicBezTo>
                  <a:lnTo>
                    <a:pt x="16891" y="822706"/>
                  </a:lnTo>
                  <a:cubicBezTo>
                    <a:pt x="7620" y="822706"/>
                    <a:pt x="0" y="815213"/>
                    <a:pt x="0" y="805815"/>
                  </a:cubicBezTo>
                  <a:lnTo>
                    <a:pt x="0" y="16891"/>
                  </a:lnTo>
                  <a:cubicBezTo>
                    <a:pt x="0" y="7620"/>
                    <a:pt x="7620" y="0"/>
                    <a:pt x="16891" y="0"/>
                  </a:cubicBezTo>
                  <a:moveTo>
                    <a:pt x="16891" y="33909"/>
                  </a:moveTo>
                  <a:lnTo>
                    <a:pt x="16891" y="16891"/>
                  </a:lnTo>
                  <a:lnTo>
                    <a:pt x="33909" y="16891"/>
                  </a:lnTo>
                  <a:lnTo>
                    <a:pt x="33909" y="805815"/>
                  </a:lnTo>
                  <a:lnTo>
                    <a:pt x="16891" y="805815"/>
                  </a:lnTo>
                  <a:lnTo>
                    <a:pt x="16891" y="788924"/>
                  </a:lnTo>
                  <a:lnTo>
                    <a:pt x="5842508" y="788924"/>
                  </a:lnTo>
                  <a:lnTo>
                    <a:pt x="5842508" y="805815"/>
                  </a:lnTo>
                  <a:lnTo>
                    <a:pt x="5825617" y="805815"/>
                  </a:lnTo>
                  <a:lnTo>
                    <a:pt x="5825617" y="16891"/>
                  </a:lnTo>
                  <a:lnTo>
                    <a:pt x="5842508" y="16891"/>
                  </a:lnTo>
                  <a:lnTo>
                    <a:pt x="5842508" y="33909"/>
                  </a:lnTo>
                  <a:lnTo>
                    <a:pt x="16891" y="33909"/>
                  </a:lnTo>
                  <a:close/>
                </a:path>
              </a:pathLst>
            </a:custGeom>
            <a:solidFill>
              <a:srgbClr val="8BA5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a:extLst>
              <a:ext uri="{FF2B5EF4-FFF2-40B4-BE49-F238E27FC236}">
                <a16:creationId xmlns:a16="http://schemas.microsoft.com/office/drawing/2014/main" id="{AF2E3E47-B36B-BBEA-E905-9F04E5638D74}"/>
              </a:ext>
            </a:extLst>
          </p:cNvPr>
          <p:cNvGrpSpPr/>
          <p:nvPr/>
        </p:nvGrpSpPr>
        <p:grpSpPr>
          <a:xfrm>
            <a:off x="6411730" y="4845198"/>
            <a:ext cx="4394622" cy="617070"/>
            <a:chOff x="0" y="0"/>
            <a:chExt cx="5859496" cy="822760"/>
          </a:xfrm>
          <a:solidFill>
            <a:srgbClr val="038F01"/>
          </a:solidFill>
        </p:grpSpPr>
        <p:sp>
          <p:nvSpPr>
            <p:cNvPr id="12" name="Freeform 12">
              <a:extLst>
                <a:ext uri="{FF2B5EF4-FFF2-40B4-BE49-F238E27FC236}">
                  <a16:creationId xmlns:a16="http://schemas.microsoft.com/office/drawing/2014/main" id="{E44E5454-2D42-009A-9406-B03C849D26A6}"/>
                </a:ext>
              </a:extLst>
            </p:cNvPr>
            <p:cNvSpPr/>
            <p:nvPr/>
          </p:nvSpPr>
          <p:spPr>
            <a:xfrm>
              <a:off x="16891" y="16891"/>
              <a:ext cx="5825617" cy="788924"/>
            </a:xfrm>
            <a:custGeom>
              <a:avLst/>
              <a:gdLst/>
              <a:ahLst/>
              <a:cxnLst/>
              <a:rect l="l" t="t" r="r" b="b"/>
              <a:pathLst>
                <a:path w="5825617" h="788924">
                  <a:moveTo>
                    <a:pt x="0" y="0"/>
                  </a:moveTo>
                  <a:lnTo>
                    <a:pt x="5825617" y="0"/>
                  </a:lnTo>
                  <a:lnTo>
                    <a:pt x="5825617" y="788924"/>
                  </a:lnTo>
                  <a:lnTo>
                    <a:pt x="0" y="788924"/>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D0F64CA2-DE14-1449-39BC-79AC1C2694F1}"/>
                </a:ext>
              </a:extLst>
            </p:cNvPr>
            <p:cNvSpPr/>
            <p:nvPr/>
          </p:nvSpPr>
          <p:spPr>
            <a:xfrm>
              <a:off x="0" y="0"/>
              <a:ext cx="5859399" cy="822706"/>
            </a:xfrm>
            <a:custGeom>
              <a:avLst/>
              <a:gdLst/>
              <a:ahLst/>
              <a:cxnLst/>
              <a:rect l="l" t="t" r="r" b="b"/>
              <a:pathLst>
                <a:path w="5859399" h="822706">
                  <a:moveTo>
                    <a:pt x="16891" y="0"/>
                  </a:moveTo>
                  <a:lnTo>
                    <a:pt x="5842508" y="0"/>
                  </a:lnTo>
                  <a:cubicBezTo>
                    <a:pt x="5851906" y="0"/>
                    <a:pt x="5859399" y="7620"/>
                    <a:pt x="5859399" y="16891"/>
                  </a:cubicBezTo>
                  <a:lnTo>
                    <a:pt x="5859399" y="805815"/>
                  </a:lnTo>
                  <a:cubicBezTo>
                    <a:pt x="5859399" y="815213"/>
                    <a:pt x="5851779" y="822706"/>
                    <a:pt x="5842508" y="822706"/>
                  </a:cubicBezTo>
                  <a:lnTo>
                    <a:pt x="16891" y="822706"/>
                  </a:lnTo>
                  <a:cubicBezTo>
                    <a:pt x="7620" y="822706"/>
                    <a:pt x="0" y="815213"/>
                    <a:pt x="0" y="805815"/>
                  </a:cubicBezTo>
                  <a:lnTo>
                    <a:pt x="0" y="16891"/>
                  </a:lnTo>
                  <a:cubicBezTo>
                    <a:pt x="0" y="7620"/>
                    <a:pt x="7620" y="0"/>
                    <a:pt x="16891" y="0"/>
                  </a:cubicBezTo>
                  <a:moveTo>
                    <a:pt x="16891" y="33909"/>
                  </a:moveTo>
                  <a:lnTo>
                    <a:pt x="16891" y="16891"/>
                  </a:lnTo>
                  <a:lnTo>
                    <a:pt x="33909" y="16891"/>
                  </a:lnTo>
                  <a:lnTo>
                    <a:pt x="33909" y="805815"/>
                  </a:lnTo>
                  <a:lnTo>
                    <a:pt x="16891" y="805815"/>
                  </a:lnTo>
                  <a:lnTo>
                    <a:pt x="16891" y="788924"/>
                  </a:lnTo>
                  <a:lnTo>
                    <a:pt x="5842508" y="788924"/>
                  </a:lnTo>
                  <a:lnTo>
                    <a:pt x="5842508" y="805815"/>
                  </a:lnTo>
                  <a:lnTo>
                    <a:pt x="5825617" y="805815"/>
                  </a:lnTo>
                  <a:lnTo>
                    <a:pt x="5825617" y="16891"/>
                  </a:lnTo>
                  <a:lnTo>
                    <a:pt x="5842508" y="16891"/>
                  </a:lnTo>
                  <a:lnTo>
                    <a:pt x="5842508" y="33909"/>
                  </a:lnTo>
                  <a:lnTo>
                    <a:pt x="16891" y="33909"/>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a:extLst>
              <a:ext uri="{FF2B5EF4-FFF2-40B4-BE49-F238E27FC236}">
                <a16:creationId xmlns:a16="http://schemas.microsoft.com/office/drawing/2014/main" id="{BB5F6C60-526C-549C-7C1C-5A0C74DE3C59}"/>
              </a:ext>
            </a:extLst>
          </p:cNvPr>
          <p:cNvSpPr/>
          <p:nvPr/>
        </p:nvSpPr>
        <p:spPr>
          <a:xfrm>
            <a:off x="6397348" y="1911131"/>
            <a:ext cx="4369213" cy="591693"/>
          </a:xfrm>
          <a:custGeom>
            <a:avLst/>
            <a:gdLst/>
            <a:ahLst/>
            <a:cxnLst/>
            <a:rect l="l" t="t" r="r" b="b"/>
            <a:pathLst>
              <a:path w="5825617" h="788924">
                <a:moveTo>
                  <a:pt x="0" y="0"/>
                </a:moveTo>
                <a:lnTo>
                  <a:pt x="5825617" y="0"/>
                </a:lnTo>
                <a:lnTo>
                  <a:pt x="5825617" y="788924"/>
                </a:lnTo>
                <a:lnTo>
                  <a:pt x="0" y="788924"/>
                </a:lnTo>
                <a:close/>
              </a:path>
            </a:pathLst>
          </a:custGeom>
          <a:solidFill>
            <a:srgbClr val="038F0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a:extLst>
              <a:ext uri="{FF2B5EF4-FFF2-40B4-BE49-F238E27FC236}">
                <a16:creationId xmlns:a16="http://schemas.microsoft.com/office/drawing/2014/main" id="{70E5FF4C-9D46-4D24-75F0-25D58C10E002}"/>
              </a:ext>
            </a:extLst>
          </p:cNvPr>
          <p:cNvSpPr/>
          <p:nvPr/>
        </p:nvSpPr>
        <p:spPr>
          <a:xfrm>
            <a:off x="1751894" y="6730230"/>
            <a:ext cx="4226624" cy="591693"/>
          </a:xfrm>
          <a:custGeom>
            <a:avLst/>
            <a:gdLst/>
            <a:ahLst/>
            <a:cxnLst/>
            <a:rect l="l" t="t" r="r" b="b"/>
            <a:pathLst>
              <a:path w="5635498" h="788924">
                <a:moveTo>
                  <a:pt x="0" y="0"/>
                </a:moveTo>
                <a:lnTo>
                  <a:pt x="5635498" y="0"/>
                </a:lnTo>
                <a:lnTo>
                  <a:pt x="5635498" y="788924"/>
                </a:lnTo>
                <a:lnTo>
                  <a:pt x="0" y="788924"/>
                </a:lnTo>
                <a:close/>
              </a:path>
            </a:pathLst>
          </a:custGeom>
          <a:solidFill>
            <a:srgbClr val="1A76B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0" name="Group 20">
            <a:extLst>
              <a:ext uri="{FF2B5EF4-FFF2-40B4-BE49-F238E27FC236}">
                <a16:creationId xmlns:a16="http://schemas.microsoft.com/office/drawing/2014/main" id="{33335E36-8BF8-8ABA-6D13-A732130273B4}"/>
              </a:ext>
            </a:extLst>
          </p:cNvPr>
          <p:cNvGrpSpPr/>
          <p:nvPr/>
        </p:nvGrpSpPr>
        <p:grpSpPr>
          <a:xfrm>
            <a:off x="1751894" y="1894717"/>
            <a:ext cx="4252027" cy="617070"/>
            <a:chOff x="0" y="0"/>
            <a:chExt cx="5669369" cy="822760"/>
          </a:xfrm>
          <a:solidFill>
            <a:srgbClr val="1A76B1"/>
          </a:solidFill>
        </p:grpSpPr>
        <p:sp>
          <p:nvSpPr>
            <p:cNvPr id="21" name="Freeform 21">
              <a:extLst>
                <a:ext uri="{FF2B5EF4-FFF2-40B4-BE49-F238E27FC236}">
                  <a16:creationId xmlns:a16="http://schemas.microsoft.com/office/drawing/2014/main" id="{005C10E8-F4E2-5DBF-7630-94280E05284F}"/>
                </a:ext>
              </a:extLst>
            </p:cNvPr>
            <p:cNvSpPr/>
            <p:nvPr/>
          </p:nvSpPr>
          <p:spPr>
            <a:xfrm>
              <a:off x="16891" y="16891"/>
              <a:ext cx="5635498" cy="788924"/>
            </a:xfrm>
            <a:custGeom>
              <a:avLst/>
              <a:gdLst/>
              <a:ahLst/>
              <a:cxnLst/>
              <a:rect l="l" t="t" r="r" b="b"/>
              <a:pathLst>
                <a:path w="5635498" h="788924">
                  <a:moveTo>
                    <a:pt x="0" y="0"/>
                  </a:moveTo>
                  <a:lnTo>
                    <a:pt x="5635498" y="0"/>
                  </a:lnTo>
                  <a:lnTo>
                    <a:pt x="5635498" y="788924"/>
                  </a:lnTo>
                  <a:lnTo>
                    <a:pt x="0" y="788924"/>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a:extLst>
                <a:ext uri="{FF2B5EF4-FFF2-40B4-BE49-F238E27FC236}">
                  <a16:creationId xmlns:a16="http://schemas.microsoft.com/office/drawing/2014/main" id="{6392468E-1445-6748-BA29-77E3D0B4B28D}"/>
                </a:ext>
              </a:extLst>
            </p:cNvPr>
            <p:cNvSpPr/>
            <p:nvPr/>
          </p:nvSpPr>
          <p:spPr>
            <a:xfrm>
              <a:off x="0" y="0"/>
              <a:ext cx="5669280" cy="822706"/>
            </a:xfrm>
            <a:custGeom>
              <a:avLst/>
              <a:gdLst/>
              <a:ahLst/>
              <a:cxnLst/>
              <a:rect l="l" t="t" r="r" b="b"/>
              <a:pathLst>
                <a:path w="5669280" h="822706">
                  <a:moveTo>
                    <a:pt x="16891" y="0"/>
                  </a:moveTo>
                  <a:lnTo>
                    <a:pt x="5652389" y="0"/>
                  </a:lnTo>
                  <a:cubicBezTo>
                    <a:pt x="5661787" y="0"/>
                    <a:pt x="5669280" y="7620"/>
                    <a:pt x="5669280" y="16891"/>
                  </a:cubicBezTo>
                  <a:lnTo>
                    <a:pt x="5669280" y="805815"/>
                  </a:lnTo>
                  <a:cubicBezTo>
                    <a:pt x="5669280" y="815213"/>
                    <a:pt x="5661660" y="822706"/>
                    <a:pt x="5652389" y="822706"/>
                  </a:cubicBezTo>
                  <a:lnTo>
                    <a:pt x="16891" y="822706"/>
                  </a:lnTo>
                  <a:cubicBezTo>
                    <a:pt x="7620" y="822706"/>
                    <a:pt x="0" y="815213"/>
                    <a:pt x="0" y="805815"/>
                  </a:cubicBezTo>
                  <a:lnTo>
                    <a:pt x="0" y="16891"/>
                  </a:lnTo>
                  <a:cubicBezTo>
                    <a:pt x="0" y="7620"/>
                    <a:pt x="7620" y="0"/>
                    <a:pt x="16891" y="0"/>
                  </a:cubicBezTo>
                  <a:moveTo>
                    <a:pt x="16891" y="33909"/>
                  </a:moveTo>
                  <a:lnTo>
                    <a:pt x="16891" y="16891"/>
                  </a:lnTo>
                  <a:lnTo>
                    <a:pt x="33909" y="16891"/>
                  </a:lnTo>
                  <a:lnTo>
                    <a:pt x="33909" y="805815"/>
                  </a:lnTo>
                  <a:lnTo>
                    <a:pt x="16891" y="805815"/>
                  </a:lnTo>
                  <a:lnTo>
                    <a:pt x="16891" y="788924"/>
                  </a:lnTo>
                  <a:lnTo>
                    <a:pt x="5652389" y="788924"/>
                  </a:lnTo>
                  <a:lnTo>
                    <a:pt x="5652389" y="805815"/>
                  </a:lnTo>
                  <a:lnTo>
                    <a:pt x="5635498" y="805815"/>
                  </a:lnTo>
                  <a:lnTo>
                    <a:pt x="5635498" y="16891"/>
                  </a:lnTo>
                  <a:lnTo>
                    <a:pt x="5652389" y="16891"/>
                  </a:lnTo>
                  <a:lnTo>
                    <a:pt x="5652389" y="33909"/>
                  </a:lnTo>
                  <a:lnTo>
                    <a:pt x="16891" y="33909"/>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36E3E759-06AC-25B3-1963-8C9B5EE6DBED}"/>
              </a:ext>
            </a:extLst>
          </p:cNvPr>
          <p:cNvGrpSpPr/>
          <p:nvPr/>
        </p:nvGrpSpPr>
        <p:grpSpPr>
          <a:xfrm>
            <a:off x="2133931" y="2077003"/>
            <a:ext cx="3169611" cy="451301"/>
            <a:chOff x="-32167" y="98408"/>
            <a:chExt cx="4226148" cy="601734"/>
          </a:xfrm>
        </p:grpSpPr>
        <p:sp>
          <p:nvSpPr>
            <p:cNvPr id="27" name="Freeform 27">
              <a:extLst>
                <a:ext uri="{FF2B5EF4-FFF2-40B4-BE49-F238E27FC236}">
                  <a16:creationId xmlns:a16="http://schemas.microsoft.com/office/drawing/2014/main" id="{059CAF99-7D6C-EDCE-BA80-BE6D92C568AD}"/>
                </a:ext>
              </a:extLst>
            </p:cNvPr>
            <p:cNvSpPr/>
            <p:nvPr/>
          </p:nvSpPr>
          <p:spPr>
            <a:xfrm>
              <a:off x="0" y="166664"/>
              <a:ext cx="4193981" cy="533478"/>
            </a:xfrm>
            <a:custGeom>
              <a:avLst/>
              <a:gdLst/>
              <a:ahLst/>
              <a:cxnLst/>
              <a:rect l="l" t="t" r="r" b="b"/>
              <a:pathLst>
                <a:path w="4193981" h="533480">
                  <a:moveTo>
                    <a:pt x="0" y="0"/>
                  </a:moveTo>
                  <a:lnTo>
                    <a:pt x="4193981" y="0"/>
                  </a:lnTo>
                  <a:lnTo>
                    <a:pt x="4193981" y="533480"/>
                  </a:lnTo>
                  <a:lnTo>
                    <a:pt x="0" y="533480"/>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Calibri"/>
                <a:cs typeface="Calibri"/>
              </a:endParaRPr>
            </a:p>
          </p:txBody>
        </p:sp>
        <p:sp>
          <p:nvSpPr>
            <p:cNvPr id="28" name="TextBox 28">
              <a:extLst>
                <a:ext uri="{FF2B5EF4-FFF2-40B4-BE49-F238E27FC236}">
                  <a16:creationId xmlns:a16="http://schemas.microsoft.com/office/drawing/2014/main" id="{8ECC9C06-508E-D199-E43F-7BE0AF1A909E}"/>
                </a:ext>
              </a:extLst>
            </p:cNvPr>
            <p:cNvSpPr txBox="1"/>
            <p:nvPr/>
          </p:nvSpPr>
          <p:spPr>
            <a:xfrm>
              <a:off x="-32167" y="98408"/>
              <a:ext cx="4193981" cy="552530"/>
            </a:xfrm>
            <a:prstGeom prst="rect">
              <a:avLst/>
            </a:prstGeom>
          </p:spPr>
          <p:txBody>
            <a:bodyPr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18" normalizeH="0" baseline="0" noProof="0">
                  <a:ln>
                    <a:noFill/>
                  </a:ln>
                  <a:solidFill>
                    <a:srgbClr val="FFFFFF"/>
                  </a:solidFill>
                  <a:effectLst/>
                  <a:uLnTx/>
                  <a:uFillTx/>
                  <a:latin typeface="Calibri"/>
                  <a:ea typeface="Calibri"/>
                  <a:cs typeface="Calibri"/>
                  <a:sym typeface="TT Rounds Condensed Bold"/>
                </a:rPr>
                <a:t>Flavors and Fragrances</a:t>
              </a:r>
            </a:p>
          </p:txBody>
        </p:sp>
      </p:grpSp>
      <p:grpSp>
        <p:nvGrpSpPr>
          <p:cNvPr id="29" name="Group 29">
            <a:extLst>
              <a:ext uri="{FF2B5EF4-FFF2-40B4-BE49-F238E27FC236}">
                <a16:creationId xmlns:a16="http://schemas.microsoft.com/office/drawing/2014/main" id="{709CF725-6182-A700-845C-D130EE7B66BF}"/>
              </a:ext>
            </a:extLst>
          </p:cNvPr>
          <p:cNvGrpSpPr/>
          <p:nvPr/>
        </p:nvGrpSpPr>
        <p:grpSpPr>
          <a:xfrm>
            <a:off x="2071922" y="2735034"/>
            <a:ext cx="3927941" cy="3891802"/>
            <a:chOff x="0" y="0"/>
            <a:chExt cx="5237254" cy="5189069"/>
          </a:xfrm>
        </p:grpSpPr>
        <p:sp>
          <p:nvSpPr>
            <p:cNvPr id="30" name="Freeform 30">
              <a:extLst>
                <a:ext uri="{FF2B5EF4-FFF2-40B4-BE49-F238E27FC236}">
                  <a16:creationId xmlns:a16="http://schemas.microsoft.com/office/drawing/2014/main" id="{0043C568-E2D7-563B-2E5A-1F7E5C718E62}"/>
                </a:ext>
              </a:extLst>
            </p:cNvPr>
            <p:cNvSpPr/>
            <p:nvPr/>
          </p:nvSpPr>
          <p:spPr>
            <a:xfrm>
              <a:off x="0" y="0"/>
              <a:ext cx="5123493" cy="5047536"/>
            </a:xfrm>
            <a:custGeom>
              <a:avLst/>
              <a:gdLst/>
              <a:ahLst/>
              <a:cxnLst/>
              <a:rect l="l" t="t" r="r" b="b"/>
              <a:pathLst>
                <a:path w="5123493" h="5047536">
                  <a:moveTo>
                    <a:pt x="0" y="0"/>
                  </a:moveTo>
                  <a:lnTo>
                    <a:pt x="5123493" y="0"/>
                  </a:lnTo>
                  <a:lnTo>
                    <a:pt x="5123493" y="5047536"/>
                  </a:lnTo>
                  <a:lnTo>
                    <a:pt x="0" y="5047536"/>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E4964565-0273-26F3-7442-B9A62D797FCC}"/>
                </a:ext>
              </a:extLst>
            </p:cNvPr>
            <p:cNvSpPr txBox="1"/>
            <p:nvPr/>
          </p:nvSpPr>
          <p:spPr>
            <a:xfrm>
              <a:off x="113761" y="141533"/>
              <a:ext cx="5123493" cy="5047536"/>
            </a:xfrm>
            <a:prstGeom prst="rect">
              <a:avLst/>
            </a:prstGeom>
          </p:spPr>
          <p:txBody>
            <a:bodyPr lIns="0" tIns="0" rIns="0" bIns="0" rtlCol="0" anchor="t"/>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a:ln>
                    <a:noFill/>
                  </a:ln>
                  <a:solidFill>
                    <a:srgbClr val="191919"/>
                  </a:solidFill>
                  <a:effectLst/>
                  <a:uLnTx/>
                  <a:uFillTx/>
                  <a:latin typeface="Calibri"/>
                  <a:ea typeface="+mn-ea"/>
                  <a:cs typeface="Calibri"/>
                  <a:sym typeface="TT Rounds Condensed"/>
                </a:rPr>
                <a:t>Aldehyde C16 (Strawberry Aldehyde)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a:ln>
                    <a:noFill/>
                  </a:ln>
                  <a:solidFill>
                    <a:srgbClr val="191919"/>
                  </a:solidFill>
                  <a:effectLst/>
                  <a:uLnTx/>
                  <a:uFillTx/>
                  <a:latin typeface="Calibri"/>
                  <a:ea typeface="+mn-ea"/>
                  <a:cs typeface="Calibri"/>
                  <a:sym typeface="TT Rounds Condensed"/>
                </a:rPr>
                <a:t>4-Methyl Acetophenone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a:ln>
                    <a:noFill/>
                  </a:ln>
                  <a:solidFill>
                    <a:srgbClr val="191919"/>
                  </a:solidFill>
                  <a:effectLst/>
                  <a:uLnTx/>
                  <a:uFillTx/>
                  <a:latin typeface="Calibri"/>
                  <a:ea typeface="+mn-ea"/>
                  <a:cs typeface="Calibri"/>
                  <a:sym typeface="TT Rounds Condensed"/>
                </a:rPr>
                <a:t>Benzyl Alcohol (Tech Grade)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a:ln>
                    <a:noFill/>
                  </a:ln>
                  <a:solidFill>
                    <a:srgbClr val="191919"/>
                  </a:solidFill>
                  <a:effectLst/>
                  <a:uLnTx/>
                  <a:uFillTx/>
                  <a:latin typeface="Calibri"/>
                  <a:ea typeface="+mn-ea"/>
                  <a:cs typeface="Calibri"/>
                  <a:sym typeface="TT Rounds Condensed"/>
                </a:rPr>
                <a:t>Benzyl Salicylate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a:ln>
                    <a:noFill/>
                  </a:ln>
                  <a:solidFill>
                    <a:srgbClr val="191919"/>
                  </a:solidFill>
                  <a:effectLst/>
                  <a:uLnTx/>
                  <a:uFillTx/>
                  <a:latin typeface="Calibri"/>
                  <a:ea typeface="+mn-ea"/>
                  <a:cs typeface="Calibri"/>
                  <a:sym typeface="TT Rounds Condensed"/>
                </a:rPr>
                <a:t>Benzaldehyde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a:ln>
                    <a:noFill/>
                  </a:ln>
                  <a:solidFill>
                    <a:srgbClr val="191919"/>
                  </a:solidFill>
                  <a:effectLst/>
                  <a:uLnTx/>
                  <a:uFillTx/>
                  <a:latin typeface="Calibri"/>
                  <a:ea typeface="+mn-ea"/>
                  <a:cs typeface="Calibri"/>
                  <a:sym typeface="TT Rounds Condensed"/>
                </a:rPr>
                <a:t>Cinnamic Alcohol</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a:ln>
                    <a:noFill/>
                  </a:ln>
                  <a:solidFill>
                    <a:srgbClr val="191919"/>
                  </a:solidFill>
                  <a:effectLst/>
                  <a:uLnTx/>
                  <a:uFillTx/>
                  <a:latin typeface="Calibri"/>
                  <a:ea typeface="+mn-ea"/>
                  <a:cs typeface="Calibri"/>
                  <a:sym typeface="TT Rounds Condensed"/>
                </a:rPr>
                <a:t>Cinnamic Aldehyde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a:ln>
                    <a:noFill/>
                  </a:ln>
                  <a:solidFill>
                    <a:srgbClr val="191919"/>
                  </a:solidFill>
                  <a:effectLst/>
                  <a:uLnTx/>
                  <a:uFillTx/>
                  <a:latin typeface="Calibri"/>
                  <a:ea typeface="+mn-ea"/>
                  <a:cs typeface="Calibri"/>
                  <a:sym typeface="TT Rounds Condensed"/>
                </a:rPr>
                <a:t>Iso Propyl Alcohol (Food Grade)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a:ln>
                    <a:noFill/>
                  </a:ln>
                  <a:solidFill>
                    <a:srgbClr val="191919"/>
                  </a:solidFill>
                  <a:effectLst/>
                  <a:uLnTx/>
                  <a:uFillTx/>
                  <a:latin typeface="Calibri"/>
                  <a:ea typeface="+mn-ea"/>
                  <a:cs typeface="Calibri"/>
                  <a:sym typeface="TT Rounds Condensed"/>
                </a:rPr>
                <a:t>Phenoxy Ethyl Iso Butyrate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a:ln>
                    <a:noFill/>
                  </a:ln>
                  <a:solidFill>
                    <a:srgbClr val="191919"/>
                  </a:solidFill>
                  <a:effectLst/>
                  <a:uLnTx/>
                  <a:uFillTx/>
                  <a:latin typeface="Calibri"/>
                  <a:ea typeface="+mn-ea"/>
                  <a:cs typeface="Calibri"/>
                  <a:sym typeface="TT Rounds Condensed"/>
                </a:rPr>
                <a:t>Phenyl Ethyl Acetate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a:ln>
                    <a:noFill/>
                  </a:ln>
                  <a:solidFill>
                    <a:srgbClr val="191919"/>
                  </a:solidFill>
                  <a:effectLst/>
                  <a:uLnTx/>
                  <a:uFillTx/>
                  <a:latin typeface="Calibri"/>
                  <a:ea typeface="+mn-ea"/>
                  <a:cs typeface="Calibri"/>
                  <a:sym typeface="TT Rounds Condensed"/>
                </a:rPr>
                <a:t>Phenyl Ethyl Alcohol</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a:ln>
                    <a:noFill/>
                  </a:ln>
                  <a:solidFill>
                    <a:srgbClr val="191919"/>
                  </a:solidFill>
                  <a:effectLst/>
                  <a:uLnTx/>
                  <a:uFillTx/>
                  <a:latin typeface="Calibri"/>
                  <a:ea typeface="+mn-ea"/>
                  <a:cs typeface="Calibri"/>
                  <a:sym typeface="TT Rounds Condensed"/>
                </a:rPr>
                <a:t>Phenyl Ethyl Methyl Ether</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a:ln>
                    <a:noFill/>
                  </a:ln>
                  <a:solidFill>
                    <a:srgbClr val="191919"/>
                  </a:solidFill>
                  <a:effectLst/>
                  <a:uLnTx/>
                  <a:uFillTx/>
                  <a:latin typeface="Calibri"/>
                  <a:ea typeface="+mn-ea"/>
                  <a:cs typeface="Calibri"/>
                  <a:sym typeface="TT Rounds Condensed"/>
                </a:rPr>
                <a:t>Phenyl Ethyl Phenyl Acetate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a:ln>
                    <a:noFill/>
                  </a:ln>
                  <a:solidFill>
                    <a:srgbClr val="191919"/>
                  </a:solidFill>
                  <a:effectLst/>
                  <a:uLnTx/>
                  <a:uFillTx/>
                  <a:latin typeface="Calibri"/>
                  <a:ea typeface="+mn-ea"/>
                  <a:cs typeface="Calibri"/>
                  <a:sym typeface="TT Rounds Condensed"/>
                </a:rPr>
                <a:t>Styrallyl Acetate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a:ln>
                    <a:noFill/>
                  </a:ln>
                  <a:solidFill>
                    <a:srgbClr val="191919"/>
                  </a:solidFill>
                  <a:effectLst/>
                  <a:uLnTx/>
                  <a:uFillTx/>
                  <a:latin typeface="Calibri"/>
                  <a:ea typeface="+mn-ea"/>
                  <a:cs typeface="Calibri"/>
                  <a:sym typeface="TT Rounds Condensed"/>
                </a:rPr>
                <a:t>Styrene Oxide</a:t>
              </a:r>
            </a:p>
          </p:txBody>
        </p:sp>
      </p:grpSp>
      <p:grpSp>
        <p:nvGrpSpPr>
          <p:cNvPr id="32" name="Group 32">
            <a:extLst>
              <a:ext uri="{FF2B5EF4-FFF2-40B4-BE49-F238E27FC236}">
                <a16:creationId xmlns:a16="http://schemas.microsoft.com/office/drawing/2014/main" id="{F69FBDE1-EFA7-0870-2604-C057DFB9C50B}"/>
              </a:ext>
            </a:extLst>
          </p:cNvPr>
          <p:cNvGrpSpPr/>
          <p:nvPr/>
        </p:nvGrpSpPr>
        <p:grpSpPr>
          <a:xfrm>
            <a:off x="2153383" y="6776125"/>
            <a:ext cx="3341298" cy="548719"/>
            <a:chOff x="-20193" y="0"/>
            <a:chExt cx="3600832" cy="670949"/>
          </a:xfrm>
        </p:grpSpPr>
        <p:sp>
          <p:nvSpPr>
            <p:cNvPr id="33" name="Freeform 33">
              <a:extLst>
                <a:ext uri="{FF2B5EF4-FFF2-40B4-BE49-F238E27FC236}">
                  <a16:creationId xmlns:a16="http://schemas.microsoft.com/office/drawing/2014/main" id="{2F1511D5-6939-5534-55D1-2368CE392A63}"/>
                </a:ext>
              </a:extLst>
            </p:cNvPr>
            <p:cNvSpPr/>
            <p:nvPr/>
          </p:nvSpPr>
          <p:spPr>
            <a:xfrm>
              <a:off x="0" y="0"/>
              <a:ext cx="3580639" cy="533480"/>
            </a:xfrm>
            <a:custGeom>
              <a:avLst/>
              <a:gdLst/>
              <a:ahLst/>
              <a:cxnLst/>
              <a:rect l="l" t="t" r="r" b="b"/>
              <a:pathLst>
                <a:path w="3580639" h="533480">
                  <a:moveTo>
                    <a:pt x="0" y="0"/>
                  </a:moveTo>
                  <a:lnTo>
                    <a:pt x="3580639" y="0"/>
                  </a:lnTo>
                  <a:lnTo>
                    <a:pt x="3580639" y="533480"/>
                  </a:lnTo>
                  <a:lnTo>
                    <a:pt x="0" y="533480"/>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Calibri"/>
                <a:cs typeface="Calibri"/>
              </a:endParaRPr>
            </a:p>
          </p:txBody>
        </p:sp>
        <p:sp>
          <p:nvSpPr>
            <p:cNvPr id="34" name="TextBox 34">
              <a:extLst>
                <a:ext uri="{FF2B5EF4-FFF2-40B4-BE49-F238E27FC236}">
                  <a16:creationId xmlns:a16="http://schemas.microsoft.com/office/drawing/2014/main" id="{CFA7CBCD-7840-FDF0-2623-63094A1D9B56}"/>
                </a:ext>
              </a:extLst>
            </p:cNvPr>
            <p:cNvSpPr txBox="1"/>
            <p:nvPr/>
          </p:nvSpPr>
          <p:spPr>
            <a:xfrm>
              <a:off x="-20193" y="118419"/>
              <a:ext cx="3580640" cy="552530"/>
            </a:xfrm>
            <a:prstGeom prst="rect">
              <a:avLst/>
            </a:prstGeom>
          </p:spPr>
          <p:txBody>
            <a:bodyPr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18" normalizeH="0" baseline="0" noProof="0">
                  <a:ln>
                    <a:noFill/>
                  </a:ln>
                  <a:solidFill>
                    <a:srgbClr val="FFFFFF"/>
                  </a:solidFill>
                  <a:effectLst/>
                  <a:uLnTx/>
                  <a:uFillTx/>
                  <a:latin typeface="Calibri"/>
                  <a:ea typeface="Calibri"/>
                  <a:cs typeface="Calibri"/>
                  <a:sym typeface="TT Rounds Condensed Bold"/>
                </a:rPr>
                <a:t>Performance Chemicals</a:t>
              </a:r>
            </a:p>
          </p:txBody>
        </p:sp>
      </p:grpSp>
      <p:grpSp>
        <p:nvGrpSpPr>
          <p:cNvPr id="35" name="Group 35">
            <a:extLst>
              <a:ext uri="{FF2B5EF4-FFF2-40B4-BE49-F238E27FC236}">
                <a16:creationId xmlns:a16="http://schemas.microsoft.com/office/drawing/2014/main" id="{3FD94A03-B4A3-1C98-8AE0-830F36DE83A2}"/>
              </a:ext>
            </a:extLst>
          </p:cNvPr>
          <p:cNvGrpSpPr/>
          <p:nvPr/>
        </p:nvGrpSpPr>
        <p:grpSpPr>
          <a:xfrm>
            <a:off x="1812220" y="7578404"/>
            <a:ext cx="3509345" cy="1913743"/>
            <a:chOff x="0" y="-130481"/>
            <a:chExt cx="4679127" cy="2551657"/>
          </a:xfrm>
        </p:grpSpPr>
        <p:sp>
          <p:nvSpPr>
            <p:cNvPr id="36" name="Freeform 36">
              <a:extLst>
                <a:ext uri="{FF2B5EF4-FFF2-40B4-BE49-F238E27FC236}">
                  <a16:creationId xmlns:a16="http://schemas.microsoft.com/office/drawing/2014/main" id="{BAF66EB0-8C57-0D46-D1EA-D86DE8A14C9C}"/>
                </a:ext>
              </a:extLst>
            </p:cNvPr>
            <p:cNvSpPr/>
            <p:nvPr/>
          </p:nvSpPr>
          <p:spPr>
            <a:xfrm>
              <a:off x="0" y="0"/>
              <a:ext cx="4250179" cy="2421176"/>
            </a:xfrm>
            <a:custGeom>
              <a:avLst/>
              <a:gdLst/>
              <a:ahLst/>
              <a:cxnLst/>
              <a:rect l="l" t="t" r="r" b="b"/>
              <a:pathLst>
                <a:path w="4250179" h="2421176">
                  <a:moveTo>
                    <a:pt x="0" y="0"/>
                  </a:moveTo>
                  <a:lnTo>
                    <a:pt x="4250179" y="0"/>
                  </a:lnTo>
                  <a:lnTo>
                    <a:pt x="4250179" y="2421176"/>
                  </a:lnTo>
                  <a:lnTo>
                    <a:pt x="0" y="2421176"/>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TextBox 37">
              <a:extLst>
                <a:ext uri="{FF2B5EF4-FFF2-40B4-BE49-F238E27FC236}">
                  <a16:creationId xmlns:a16="http://schemas.microsoft.com/office/drawing/2014/main" id="{FF3E4118-5F35-FC50-563D-C0846134679A}"/>
                </a:ext>
              </a:extLst>
            </p:cNvPr>
            <p:cNvSpPr txBox="1"/>
            <p:nvPr/>
          </p:nvSpPr>
          <p:spPr>
            <a:xfrm>
              <a:off x="428948" y="-130481"/>
              <a:ext cx="4250179" cy="2421176"/>
            </a:xfrm>
            <a:prstGeom prst="rect">
              <a:avLst/>
            </a:prstGeom>
          </p:spPr>
          <p:txBody>
            <a:bodyPr lIns="0" tIns="0" rIns="0" bIns="0" rtlCol="0" anchor="t"/>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a:ln>
                    <a:noFill/>
                  </a:ln>
                  <a:solidFill>
                    <a:srgbClr val="191919"/>
                  </a:solidFill>
                  <a:effectLst/>
                  <a:uLnTx/>
                  <a:uFillTx/>
                  <a:latin typeface="Calibri"/>
                  <a:ea typeface="+mn-ea"/>
                  <a:cs typeface="Calibri"/>
                  <a:sym typeface="TT Rounds Condensed"/>
                </a:rPr>
                <a:t>2-Ethylhexyl Nitrate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a:ln>
                    <a:noFill/>
                  </a:ln>
                  <a:solidFill>
                    <a:srgbClr val="191919"/>
                  </a:solidFill>
                  <a:effectLst/>
                  <a:uLnTx/>
                  <a:uFillTx/>
                  <a:latin typeface="Calibri"/>
                  <a:ea typeface="+mn-ea"/>
                  <a:cs typeface="Calibri"/>
                  <a:sym typeface="TT Rounds Condensed"/>
                </a:rPr>
                <a:t>3,3,5-Trimethyl Cyclohexanone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a:ln>
                    <a:noFill/>
                  </a:ln>
                  <a:solidFill>
                    <a:srgbClr val="191919"/>
                  </a:solidFill>
                  <a:effectLst/>
                  <a:uLnTx/>
                  <a:uFillTx/>
                  <a:latin typeface="Calibri"/>
                  <a:ea typeface="+mn-ea"/>
                  <a:cs typeface="Calibri"/>
                  <a:sym typeface="TT Rounds Condensed"/>
                </a:rPr>
                <a:t>Caustic Soda (Flakes)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a:ln>
                    <a:noFill/>
                  </a:ln>
                  <a:solidFill>
                    <a:srgbClr val="191919"/>
                  </a:solidFill>
                  <a:effectLst/>
                  <a:uLnTx/>
                  <a:uFillTx/>
                  <a:latin typeface="Calibri"/>
                  <a:ea typeface="+mn-ea"/>
                  <a:cs typeface="Calibri"/>
                  <a:sym typeface="TT Rounds Condensed"/>
                </a:rPr>
                <a:t>Gamma-Butyrolactone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err="1">
                  <a:ln>
                    <a:noFill/>
                  </a:ln>
                  <a:solidFill>
                    <a:srgbClr val="191919"/>
                  </a:solidFill>
                  <a:effectLst/>
                  <a:uLnTx/>
                  <a:uFillTx/>
                  <a:latin typeface="Calibri"/>
                  <a:ea typeface="+mn-ea"/>
                  <a:cs typeface="Calibri"/>
                  <a:sym typeface="TT Rounds Condensed"/>
                </a:rPr>
                <a:t>Hexylene</a:t>
              </a:r>
              <a:r>
                <a:rPr kumimoji="0" lang="en-US" sz="1400" b="0" i="0" u="none" strike="noStrike" kern="0" cap="none" spc="30" normalizeH="0" baseline="0" noProof="0">
                  <a:ln>
                    <a:noFill/>
                  </a:ln>
                  <a:solidFill>
                    <a:srgbClr val="191919"/>
                  </a:solidFill>
                  <a:effectLst/>
                  <a:uLnTx/>
                  <a:uFillTx/>
                  <a:latin typeface="Calibri"/>
                  <a:ea typeface="+mn-ea"/>
                  <a:cs typeface="Calibri"/>
                  <a:sym typeface="TT Rounds Condensed"/>
                </a:rPr>
                <a:t> Glycol</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a:ln>
                    <a:noFill/>
                  </a:ln>
                  <a:solidFill>
                    <a:srgbClr val="191919"/>
                  </a:solidFill>
                  <a:effectLst/>
                  <a:uLnTx/>
                  <a:uFillTx/>
                  <a:latin typeface="Calibri"/>
                  <a:ea typeface="+mn-ea"/>
                  <a:cs typeface="Calibri"/>
                  <a:sym typeface="TT Rounds Condensed"/>
                </a:rPr>
                <a:t>N-Ethyl-2-Pyrrolidone (NEP)</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a:ln>
                    <a:noFill/>
                  </a:ln>
                  <a:solidFill>
                    <a:srgbClr val="191919"/>
                  </a:solidFill>
                  <a:effectLst/>
                  <a:uLnTx/>
                  <a:uFillTx/>
                  <a:latin typeface="Calibri"/>
                  <a:ea typeface="+mn-ea"/>
                  <a:cs typeface="Calibri"/>
                  <a:sym typeface="TT Rounds Condensed"/>
                </a:rPr>
                <a:t>N-Methyl-2-Pyrrolidone (NMP)</a:t>
              </a:r>
            </a:p>
          </p:txBody>
        </p:sp>
      </p:grpSp>
      <p:grpSp>
        <p:nvGrpSpPr>
          <p:cNvPr id="38" name="Group 38">
            <a:extLst>
              <a:ext uri="{FF2B5EF4-FFF2-40B4-BE49-F238E27FC236}">
                <a16:creationId xmlns:a16="http://schemas.microsoft.com/office/drawing/2014/main" id="{05320EEA-6077-3840-E5EB-3E8BC98146AB}"/>
              </a:ext>
            </a:extLst>
          </p:cNvPr>
          <p:cNvGrpSpPr/>
          <p:nvPr/>
        </p:nvGrpSpPr>
        <p:grpSpPr>
          <a:xfrm>
            <a:off x="6595609" y="2034331"/>
            <a:ext cx="3894563" cy="414544"/>
            <a:chOff x="0" y="0"/>
            <a:chExt cx="5192751" cy="552725"/>
          </a:xfrm>
        </p:grpSpPr>
        <p:sp>
          <p:nvSpPr>
            <p:cNvPr id="39" name="Freeform 39">
              <a:extLst>
                <a:ext uri="{FF2B5EF4-FFF2-40B4-BE49-F238E27FC236}">
                  <a16:creationId xmlns:a16="http://schemas.microsoft.com/office/drawing/2014/main" id="{B39DBFB9-A998-870D-656A-0D3BDA5CF9C8}"/>
                </a:ext>
              </a:extLst>
            </p:cNvPr>
            <p:cNvSpPr/>
            <p:nvPr/>
          </p:nvSpPr>
          <p:spPr>
            <a:xfrm>
              <a:off x="0" y="0"/>
              <a:ext cx="4496873" cy="533480"/>
            </a:xfrm>
            <a:custGeom>
              <a:avLst/>
              <a:gdLst/>
              <a:ahLst/>
              <a:cxnLst/>
              <a:rect l="l" t="t" r="r" b="b"/>
              <a:pathLst>
                <a:path w="4496873" h="533480">
                  <a:moveTo>
                    <a:pt x="0" y="0"/>
                  </a:moveTo>
                  <a:lnTo>
                    <a:pt x="4496873" y="0"/>
                  </a:lnTo>
                  <a:lnTo>
                    <a:pt x="4496873" y="533480"/>
                  </a:lnTo>
                  <a:lnTo>
                    <a:pt x="0" y="533480"/>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Calibri"/>
                <a:cs typeface="Calibri"/>
              </a:endParaRPr>
            </a:p>
          </p:txBody>
        </p:sp>
        <p:sp>
          <p:nvSpPr>
            <p:cNvPr id="40" name="TextBox 40">
              <a:extLst>
                <a:ext uri="{FF2B5EF4-FFF2-40B4-BE49-F238E27FC236}">
                  <a16:creationId xmlns:a16="http://schemas.microsoft.com/office/drawing/2014/main" id="{C920465E-DA2C-CF34-7935-F50CB459186A}"/>
                </a:ext>
              </a:extLst>
            </p:cNvPr>
            <p:cNvSpPr txBox="1"/>
            <p:nvPr/>
          </p:nvSpPr>
          <p:spPr>
            <a:xfrm>
              <a:off x="21321" y="195"/>
              <a:ext cx="5171430" cy="552530"/>
            </a:xfrm>
            <a:prstGeom prst="rect">
              <a:avLst/>
            </a:prstGeom>
          </p:spPr>
          <p:txBody>
            <a:bodyPr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18" normalizeH="0" baseline="0" noProof="0">
                  <a:ln>
                    <a:noFill/>
                  </a:ln>
                  <a:solidFill>
                    <a:srgbClr val="FFFFFF"/>
                  </a:solidFill>
                  <a:effectLst/>
                  <a:uLnTx/>
                  <a:uFillTx/>
                  <a:latin typeface="Calibri"/>
                  <a:ea typeface="Calibri"/>
                  <a:cs typeface="Calibri"/>
                  <a:sym typeface="TT Rounds Condensed Bold"/>
                </a:rPr>
                <a:t>Plant Production / Agriculture</a:t>
              </a:r>
            </a:p>
          </p:txBody>
        </p:sp>
      </p:grpSp>
      <p:grpSp>
        <p:nvGrpSpPr>
          <p:cNvPr id="41" name="Group 41">
            <a:extLst>
              <a:ext uri="{FF2B5EF4-FFF2-40B4-BE49-F238E27FC236}">
                <a16:creationId xmlns:a16="http://schemas.microsoft.com/office/drawing/2014/main" id="{FCA09545-B7EE-6FD4-5EA2-F5D8D4075E59}"/>
              </a:ext>
            </a:extLst>
          </p:cNvPr>
          <p:cNvGrpSpPr/>
          <p:nvPr/>
        </p:nvGrpSpPr>
        <p:grpSpPr>
          <a:xfrm>
            <a:off x="6595609" y="2745189"/>
            <a:ext cx="4177794" cy="2075549"/>
            <a:chOff x="0" y="124355"/>
            <a:chExt cx="5570392" cy="2767399"/>
          </a:xfrm>
        </p:grpSpPr>
        <p:sp>
          <p:nvSpPr>
            <p:cNvPr id="42" name="Freeform 42">
              <a:extLst>
                <a:ext uri="{FF2B5EF4-FFF2-40B4-BE49-F238E27FC236}">
                  <a16:creationId xmlns:a16="http://schemas.microsoft.com/office/drawing/2014/main" id="{2E467934-6351-EB4B-5F81-B1F2CF7053C3}"/>
                </a:ext>
              </a:extLst>
            </p:cNvPr>
            <p:cNvSpPr/>
            <p:nvPr/>
          </p:nvSpPr>
          <p:spPr>
            <a:xfrm>
              <a:off x="0" y="142283"/>
              <a:ext cx="5549071" cy="2749471"/>
            </a:xfrm>
            <a:custGeom>
              <a:avLst/>
              <a:gdLst/>
              <a:ahLst/>
              <a:cxnLst/>
              <a:rect l="l" t="t" r="r" b="b"/>
              <a:pathLst>
                <a:path w="5549071" h="2749471">
                  <a:moveTo>
                    <a:pt x="0" y="0"/>
                  </a:moveTo>
                  <a:lnTo>
                    <a:pt x="5549071" y="0"/>
                  </a:lnTo>
                  <a:lnTo>
                    <a:pt x="5549071" y="2749471"/>
                  </a:lnTo>
                  <a:lnTo>
                    <a:pt x="0" y="2749471"/>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TextBox 43">
              <a:extLst>
                <a:ext uri="{FF2B5EF4-FFF2-40B4-BE49-F238E27FC236}">
                  <a16:creationId xmlns:a16="http://schemas.microsoft.com/office/drawing/2014/main" id="{21700D88-BC45-B257-6C6D-136F3ADC7EE7}"/>
                </a:ext>
              </a:extLst>
            </p:cNvPr>
            <p:cNvSpPr txBox="1"/>
            <p:nvPr/>
          </p:nvSpPr>
          <p:spPr>
            <a:xfrm>
              <a:off x="21321" y="124355"/>
              <a:ext cx="5549071" cy="2749471"/>
            </a:xfrm>
            <a:prstGeom prst="rect">
              <a:avLst/>
            </a:prstGeom>
          </p:spPr>
          <p:txBody>
            <a:bodyPr lIns="0" tIns="0" rIns="0" bIns="0" rtlCol="0" anchor="t"/>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dirty="0">
                  <a:ln>
                    <a:noFill/>
                  </a:ln>
                  <a:solidFill>
                    <a:srgbClr val="191919"/>
                  </a:solidFill>
                  <a:effectLst/>
                  <a:uLnTx/>
                  <a:uFillTx/>
                  <a:latin typeface="Calibri"/>
                  <a:ea typeface="+mn-ea"/>
                  <a:cs typeface="Calibri"/>
                  <a:sym typeface="TT Rounds Condensed"/>
                </a:rPr>
                <a:t>Acrolein (Propenal)</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dirty="0">
                  <a:ln>
                    <a:noFill/>
                  </a:ln>
                  <a:solidFill>
                    <a:srgbClr val="191919"/>
                  </a:solidFill>
                  <a:effectLst/>
                  <a:uLnTx/>
                  <a:uFillTx/>
                  <a:latin typeface="Calibri"/>
                  <a:ea typeface="+mn-ea"/>
                  <a:cs typeface="Calibri"/>
                  <a:sym typeface="TT Rounds Condensed"/>
                </a:rPr>
                <a:t>Benzyl Amine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dirty="0">
                  <a:ln>
                    <a:noFill/>
                  </a:ln>
                  <a:solidFill>
                    <a:srgbClr val="191919"/>
                  </a:solidFill>
                  <a:effectLst/>
                  <a:uLnTx/>
                  <a:uFillTx/>
                  <a:latin typeface="Calibri"/>
                  <a:ea typeface="+mn-ea"/>
                  <a:cs typeface="Calibri"/>
                  <a:sym typeface="TT Rounds Condensed"/>
                </a:rPr>
                <a:t>Diethyl Amino Ethanol (DEAE)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dirty="0">
                  <a:ln>
                    <a:noFill/>
                  </a:ln>
                  <a:solidFill>
                    <a:srgbClr val="191919"/>
                  </a:solidFill>
                  <a:effectLst/>
                  <a:uLnTx/>
                  <a:uFillTx/>
                  <a:latin typeface="Calibri"/>
                  <a:ea typeface="+mn-ea"/>
                  <a:cs typeface="Calibri"/>
                  <a:sym typeface="TT Rounds Condensed"/>
                </a:rPr>
                <a:t>Diethyl hydroxylamine (DEHA)</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dirty="0">
                  <a:ln>
                    <a:noFill/>
                  </a:ln>
                  <a:solidFill>
                    <a:srgbClr val="191919"/>
                  </a:solidFill>
                  <a:effectLst/>
                  <a:uLnTx/>
                  <a:uFillTx/>
                  <a:latin typeface="Calibri"/>
                  <a:ea typeface="+mn-ea"/>
                  <a:cs typeface="Calibri"/>
                  <a:sym typeface="TT Rounds Condensed"/>
                </a:rPr>
                <a:t>Gamma-Butyrolactone (GBL)</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dirty="0">
                  <a:ln>
                    <a:noFill/>
                  </a:ln>
                  <a:solidFill>
                    <a:srgbClr val="191919"/>
                  </a:solidFill>
                  <a:effectLst/>
                  <a:uLnTx/>
                  <a:uFillTx/>
                  <a:latin typeface="Calibri"/>
                  <a:ea typeface="+mn-ea"/>
                  <a:cs typeface="Calibri"/>
                  <a:sym typeface="TT Rounds Condensed"/>
                </a:rPr>
                <a:t>Methylene Chloride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dirty="0">
                  <a:ln>
                    <a:noFill/>
                  </a:ln>
                  <a:solidFill>
                    <a:srgbClr val="191919"/>
                  </a:solidFill>
                  <a:effectLst/>
                  <a:uLnTx/>
                  <a:uFillTx/>
                  <a:latin typeface="Calibri"/>
                  <a:ea typeface="+mn-ea"/>
                  <a:cs typeface="Calibri"/>
                  <a:sym typeface="TT Rounds Condensed"/>
                </a:rPr>
                <a:t>N,N-Diisopropylethylamine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dirty="0">
                  <a:ln>
                    <a:noFill/>
                  </a:ln>
                  <a:solidFill>
                    <a:srgbClr val="191919"/>
                  </a:solidFill>
                  <a:effectLst/>
                  <a:uLnTx/>
                  <a:uFillTx/>
                  <a:latin typeface="Calibri"/>
                  <a:ea typeface="+mn-ea"/>
                  <a:cs typeface="Calibri"/>
                  <a:sym typeface="TT Rounds Condensed"/>
                </a:rPr>
                <a:t>Morpholine</a:t>
              </a:r>
            </a:p>
          </p:txBody>
        </p:sp>
      </p:grpSp>
      <p:grpSp>
        <p:nvGrpSpPr>
          <p:cNvPr id="44" name="Group 44">
            <a:extLst>
              <a:ext uri="{FF2B5EF4-FFF2-40B4-BE49-F238E27FC236}">
                <a16:creationId xmlns:a16="http://schemas.microsoft.com/office/drawing/2014/main" id="{D7C52ADD-CD0F-9133-01D5-3C701C564056}"/>
              </a:ext>
            </a:extLst>
          </p:cNvPr>
          <p:cNvGrpSpPr/>
          <p:nvPr/>
        </p:nvGrpSpPr>
        <p:grpSpPr>
          <a:xfrm>
            <a:off x="6504472" y="4965839"/>
            <a:ext cx="4460535" cy="404712"/>
            <a:chOff x="0" y="0"/>
            <a:chExt cx="5947380" cy="539616"/>
          </a:xfrm>
        </p:grpSpPr>
        <p:sp>
          <p:nvSpPr>
            <p:cNvPr id="45" name="Freeform 45">
              <a:extLst>
                <a:ext uri="{FF2B5EF4-FFF2-40B4-BE49-F238E27FC236}">
                  <a16:creationId xmlns:a16="http://schemas.microsoft.com/office/drawing/2014/main" id="{83490132-1FF0-FCAF-0E63-0FF23126F0CC}"/>
                </a:ext>
              </a:extLst>
            </p:cNvPr>
            <p:cNvSpPr/>
            <p:nvPr/>
          </p:nvSpPr>
          <p:spPr>
            <a:xfrm>
              <a:off x="0" y="0"/>
              <a:ext cx="5718907" cy="492388"/>
            </a:xfrm>
            <a:custGeom>
              <a:avLst/>
              <a:gdLst/>
              <a:ahLst/>
              <a:cxnLst/>
              <a:rect l="l" t="t" r="r" b="b"/>
              <a:pathLst>
                <a:path w="5718907" h="492388">
                  <a:moveTo>
                    <a:pt x="0" y="0"/>
                  </a:moveTo>
                  <a:lnTo>
                    <a:pt x="5718907" y="0"/>
                  </a:lnTo>
                  <a:lnTo>
                    <a:pt x="5718907" y="492388"/>
                  </a:lnTo>
                  <a:lnTo>
                    <a:pt x="0" y="492388"/>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Calibri"/>
                <a:cs typeface="Calibri"/>
              </a:endParaRPr>
            </a:p>
          </p:txBody>
        </p:sp>
        <p:sp>
          <p:nvSpPr>
            <p:cNvPr id="46" name="TextBox 46">
              <a:extLst>
                <a:ext uri="{FF2B5EF4-FFF2-40B4-BE49-F238E27FC236}">
                  <a16:creationId xmlns:a16="http://schemas.microsoft.com/office/drawing/2014/main" id="{5CE57B3D-7757-59D4-C75C-EF72ABBBE022}"/>
                </a:ext>
              </a:extLst>
            </p:cNvPr>
            <p:cNvSpPr txBox="1"/>
            <p:nvPr/>
          </p:nvSpPr>
          <p:spPr>
            <a:xfrm>
              <a:off x="228473" y="47228"/>
              <a:ext cx="5718907" cy="492388"/>
            </a:xfrm>
            <a:prstGeom prst="rect">
              <a:avLst/>
            </a:prstGeom>
          </p:spPr>
          <p:txBody>
            <a:bodyPr lIns="0" tIns="0" rIns="0" bIns="0" rtlCol="0" anchor="t"/>
            <a:lstStyle/>
            <a:p>
              <a:pPr marL="0" marR="0" lvl="0" indent="0" algn="l" defTabSz="914400" rtl="0" eaLnBrk="1" fontAlgn="auto" latinLnBrk="0" hangingPunct="1">
                <a:lnSpc>
                  <a:spcPts val="2160"/>
                </a:lnSpc>
                <a:spcBef>
                  <a:spcPts val="0"/>
                </a:spcBef>
                <a:spcAft>
                  <a:spcPts val="0"/>
                </a:spcAft>
                <a:buClrTx/>
                <a:buSzTx/>
                <a:buFontTx/>
                <a:buNone/>
                <a:tabLst/>
                <a:defRPr/>
              </a:pPr>
              <a:r>
                <a:rPr kumimoji="0" lang="en-US" sz="1800" b="1" i="0" u="none" strike="noStrike" kern="1200" cap="none" spc="16" normalizeH="0" baseline="0" noProof="0">
                  <a:ln>
                    <a:noFill/>
                  </a:ln>
                  <a:solidFill>
                    <a:srgbClr val="FFFFFF"/>
                  </a:solidFill>
                  <a:effectLst/>
                  <a:uLnTx/>
                  <a:uFillTx/>
                  <a:latin typeface="Calibri"/>
                  <a:ea typeface="Calibri"/>
                  <a:cs typeface="Calibri"/>
                  <a:sym typeface="TT Rounds Condensed Bold"/>
                </a:rPr>
                <a:t>Surfactants / Water Treatment Chemicals</a:t>
              </a:r>
              <a:endParaRPr kumimoji="0" lang="en-US" sz="1800" b="1" i="0" u="none" strike="noStrike" kern="1200" cap="none" spc="16" normalizeH="0" baseline="0" noProof="0">
                <a:ln>
                  <a:noFill/>
                </a:ln>
                <a:solidFill>
                  <a:srgbClr val="FFFFFF"/>
                </a:solidFill>
                <a:effectLst/>
                <a:uLnTx/>
                <a:uFillTx/>
                <a:latin typeface="Calibri"/>
                <a:ea typeface="Calibri"/>
                <a:cs typeface="Calibri"/>
              </a:endParaRPr>
            </a:p>
          </p:txBody>
        </p:sp>
      </p:grpSp>
      <p:grpSp>
        <p:nvGrpSpPr>
          <p:cNvPr id="47" name="Group 47">
            <a:extLst>
              <a:ext uri="{FF2B5EF4-FFF2-40B4-BE49-F238E27FC236}">
                <a16:creationId xmlns:a16="http://schemas.microsoft.com/office/drawing/2014/main" id="{A33115D2-00AA-0BCB-C9C6-A4B6CBABD039}"/>
              </a:ext>
            </a:extLst>
          </p:cNvPr>
          <p:cNvGrpSpPr/>
          <p:nvPr/>
        </p:nvGrpSpPr>
        <p:grpSpPr>
          <a:xfrm>
            <a:off x="6611601" y="5715354"/>
            <a:ext cx="4289181" cy="2100799"/>
            <a:chOff x="0" y="0"/>
            <a:chExt cx="5344563" cy="2801066"/>
          </a:xfrm>
        </p:grpSpPr>
        <p:sp>
          <p:nvSpPr>
            <p:cNvPr id="48" name="Freeform 48">
              <a:extLst>
                <a:ext uri="{FF2B5EF4-FFF2-40B4-BE49-F238E27FC236}">
                  <a16:creationId xmlns:a16="http://schemas.microsoft.com/office/drawing/2014/main" id="{58A6F53F-3DD3-8027-0643-FC5215A7B6AF}"/>
                </a:ext>
              </a:extLst>
            </p:cNvPr>
            <p:cNvSpPr/>
            <p:nvPr/>
          </p:nvSpPr>
          <p:spPr>
            <a:xfrm>
              <a:off x="0" y="0"/>
              <a:ext cx="5344563" cy="2749471"/>
            </a:xfrm>
            <a:custGeom>
              <a:avLst/>
              <a:gdLst/>
              <a:ahLst/>
              <a:cxnLst/>
              <a:rect l="l" t="t" r="r" b="b"/>
              <a:pathLst>
                <a:path w="5344563" h="2749471">
                  <a:moveTo>
                    <a:pt x="0" y="0"/>
                  </a:moveTo>
                  <a:lnTo>
                    <a:pt x="5344563" y="0"/>
                  </a:lnTo>
                  <a:lnTo>
                    <a:pt x="5344563" y="2749471"/>
                  </a:lnTo>
                  <a:lnTo>
                    <a:pt x="0" y="2749471"/>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TextBox 49">
              <a:extLst>
                <a:ext uri="{FF2B5EF4-FFF2-40B4-BE49-F238E27FC236}">
                  <a16:creationId xmlns:a16="http://schemas.microsoft.com/office/drawing/2014/main" id="{69F25FB6-32E4-0925-5A49-77725CC91335}"/>
                </a:ext>
              </a:extLst>
            </p:cNvPr>
            <p:cNvSpPr txBox="1"/>
            <p:nvPr/>
          </p:nvSpPr>
          <p:spPr>
            <a:xfrm>
              <a:off x="42020" y="51595"/>
              <a:ext cx="4258355" cy="2749471"/>
            </a:xfrm>
            <a:prstGeom prst="rect">
              <a:avLst/>
            </a:prstGeom>
          </p:spPr>
          <p:txBody>
            <a:bodyPr lIns="0" tIns="0" rIns="0" bIns="0" rtlCol="0" anchor="t"/>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a:ln>
                    <a:noFill/>
                  </a:ln>
                  <a:solidFill>
                    <a:srgbClr val="191919"/>
                  </a:solidFill>
                  <a:effectLst/>
                  <a:uLnTx/>
                  <a:uFillTx/>
                  <a:latin typeface="Calibri"/>
                  <a:ea typeface="+mn-ea"/>
                  <a:cs typeface="Calibri"/>
                  <a:sym typeface="TT Rounds Condensed"/>
                </a:rPr>
                <a:t>Acrylamide Liquid (30%/40%/50%)</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a:ln>
                    <a:noFill/>
                  </a:ln>
                  <a:solidFill>
                    <a:srgbClr val="191919"/>
                  </a:solidFill>
                  <a:effectLst/>
                  <a:uLnTx/>
                  <a:uFillTx/>
                  <a:latin typeface="Calibri"/>
                  <a:ea typeface="+mn-ea"/>
                  <a:cs typeface="Calibri"/>
                  <a:sym typeface="TT Rounds Condensed"/>
                </a:rPr>
                <a:t>Dimethyl Sulphate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a:ln>
                    <a:noFill/>
                  </a:ln>
                  <a:solidFill>
                    <a:srgbClr val="191919"/>
                  </a:solidFill>
                  <a:effectLst/>
                  <a:uLnTx/>
                  <a:uFillTx/>
                  <a:latin typeface="Calibri"/>
                  <a:ea typeface="+mn-ea"/>
                  <a:cs typeface="Calibri"/>
                  <a:sym typeface="TT Rounds Condensed"/>
                </a:rPr>
                <a:t>Lauryl Nitrile</a:t>
              </a:r>
              <a:br>
                <a:rPr kumimoji="0" lang="en-US" sz="1400" b="0" i="0" u="none" strike="noStrike" kern="0" cap="none" spc="30" normalizeH="0" baseline="0" noProof="0">
                  <a:ln>
                    <a:noFill/>
                  </a:ln>
                  <a:solidFill>
                    <a:srgbClr val="191919"/>
                  </a:solidFill>
                  <a:effectLst/>
                  <a:uLnTx/>
                  <a:uFillTx/>
                  <a:latin typeface="Calibri"/>
                  <a:ea typeface="+mn-ea"/>
                  <a:cs typeface="Calibri"/>
                  <a:sym typeface="TT Rounds Condensed"/>
                </a:rPr>
              </a:br>
              <a:r>
                <a:rPr kumimoji="0" lang="en-US" sz="1400" b="0" i="0" u="none" strike="noStrike" kern="0" cap="none" spc="30" normalizeH="0" baseline="0" noProof="0">
                  <a:ln>
                    <a:noFill/>
                  </a:ln>
                  <a:solidFill>
                    <a:srgbClr val="191919"/>
                  </a:solidFill>
                  <a:effectLst/>
                  <a:uLnTx/>
                  <a:uFillTx/>
                  <a:latin typeface="Calibri"/>
                  <a:ea typeface="+mn-ea"/>
                  <a:cs typeface="Calibri"/>
                  <a:sym typeface="TT Rounds Condensed"/>
                </a:rPr>
                <a:t>Oleyl amine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a:ln>
                    <a:noFill/>
                  </a:ln>
                  <a:solidFill>
                    <a:srgbClr val="191919"/>
                  </a:solidFill>
                  <a:effectLst/>
                  <a:uLnTx/>
                  <a:uFillTx/>
                  <a:latin typeface="Calibri"/>
                  <a:ea typeface="+mn-ea"/>
                  <a:cs typeface="Calibri"/>
                  <a:sym typeface="TT Rounds Condensed"/>
                </a:rPr>
                <a:t>Polyethylene Glycol</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a:ln>
                    <a:noFill/>
                  </a:ln>
                  <a:solidFill>
                    <a:srgbClr val="191919"/>
                  </a:solidFill>
                  <a:effectLst/>
                  <a:uLnTx/>
                  <a:uFillTx/>
                  <a:latin typeface="Calibri"/>
                  <a:ea typeface="+mn-ea"/>
                  <a:cs typeface="Calibri"/>
                  <a:sym typeface="TT Rounds Condensed"/>
                </a:rPr>
                <a:t>Propenonitrile</a:t>
              </a:r>
            </a:p>
            <a:p>
              <a:pPr lvl="0">
                <a:buClr>
                  <a:srgbClr val="000000"/>
                </a:buClr>
                <a:defRPr/>
              </a:pPr>
              <a:r>
                <a:rPr lang="en-US" sz="1400" kern="0" spc="30">
                  <a:solidFill>
                    <a:srgbClr val="191919"/>
                  </a:solidFill>
                  <a:cs typeface="Calibri"/>
                  <a:sym typeface="TT Rounds Condensed"/>
                </a:rPr>
                <a:t>⁠Sorbitan monooleate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a:ln>
                    <a:noFill/>
                  </a:ln>
                  <a:solidFill>
                    <a:srgbClr val="191919"/>
                  </a:solidFill>
                  <a:effectLst/>
                  <a:uLnTx/>
                  <a:uFillTx/>
                  <a:latin typeface="Calibri"/>
                  <a:ea typeface="+mn-ea"/>
                  <a:cs typeface="Calibri"/>
                  <a:sym typeface="TT Rounds Condensed"/>
                </a:rPr>
                <a:t>Stearyl Amine</a:t>
              </a:r>
              <a:br>
                <a:rPr kumimoji="0" lang="en-US" sz="1400" b="0" i="0" u="none" strike="noStrike" kern="0" cap="none" spc="30" normalizeH="0" baseline="0" noProof="0">
                  <a:ln>
                    <a:noFill/>
                  </a:ln>
                  <a:solidFill>
                    <a:srgbClr val="191919"/>
                  </a:solidFill>
                  <a:effectLst/>
                  <a:uLnTx/>
                  <a:uFillTx/>
                  <a:latin typeface="Calibri"/>
                  <a:ea typeface="+mn-ea"/>
                  <a:cs typeface="Calibri"/>
                  <a:sym typeface="TT Rounds Condensed"/>
                </a:rPr>
              </a:br>
              <a:r>
                <a:rPr kumimoji="0" lang="en-US" sz="1400" b="0" i="0" u="none" strike="noStrike" kern="0" cap="none" spc="30" normalizeH="0" baseline="0" noProof="0">
                  <a:ln>
                    <a:noFill/>
                  </a:ln>
                  <a:solidFill>
                    <a:srgbClr val="191919"/>
                  </a:solidFill>
                  <a:effectLst/>
                  <a:uLnTx/>
                  <a:uFillTx/>
                  <a:latin typeface="Calibri"/>
                  <a:ea typeface="+mn-ea"/>
                  <a:cs typeface="Calibri"/>
                  <a:sym typeface="TT Rounds Condensed"/>
                </a:rPr>
                <a:t>Tallow Amine</a:t>
              </a:r>
            </a:p>
          </p:txBody>
        </p:sp>
      </p:grpSp>
      <p:grpSp>
        <p:nvGrpSpPr>
          <p:cNvPr id="50" name="Group 50">
            <a:extLst>
              <a:ext uri="{FF2B5EF4-FFF2-40B4-BE49-F238E27FC236}">
                <a16:creationId xmlns:a16="http://schemas.microsoft.com/office/drawing/2014/main" id="{DCE5AF36-2DEF-B136-E185-BE59E0DD7467}"/>
              </a:ext>
            </a:extLst>
          </p:cNvPr>
          <p:cNvGrpSpPr/>
          <p:nvPr/>
        </p:nvGrpSpPr>
        <p:grpSpPr>
          <a:xfrm>
            <a:off x="6508672" y="8148929"/>
            <a:ext cx="3996445" cy="453271"/>
            <a:chOff x="0" y="0"/>
            <a:chExt cx="5328593" cy="604361"/>
          </a:xfrm>
          <a:solidFill>
            <a:srgbClr val="038F01"/>
          </a:solidFill>
        </p:grpSpPr>
        <p:sp>
          <p:nvSpPr>
            <p:cNvPr id="51" name="Freeform 51">
              <a:extLst>
                <a:ext uri="{FF2B5EF4-FFF2-40B4-BE49-F238E27FC236}">
                  <a16:creationId xmlns:a16="http://schemas.microsoft.com/office/drawing/2014/main" id="{47077809-E09B-8FC0-63A1-A78E57F3C85F}"/>
                </a:ext>
              </a:extLst>
            </p:cNvPr>
            <p:cNvSpPr/>
            <p:nvPr/>
          </p:nvSpPr>
          <p:spPr>
            <a:xfrm>
              <a:off x="0" y="0"/>
              <a:ext cx="5061477" cy="533480"/>
            </a:xfrm>
            <a:custGeom>
              <a:avLst/>
              <a:gdLst/>
              <a:ahLst/>
              <a:cxnLst/>
              <a:rect l="l" t="t" r="r" b="b"/>
              <a:pathLst>
                <a:path w="5061477" h="533480">
                  <a:moveTo>
                    <a:pt x="0" y="0"/>
                  </a:moveTo>
                  <a:lnTo>
                    <a:pt x="5061477" y="0"/>
                  </a:lnTo>
                  <a:lnTo>
                    <a:pt x="5061477" y="533480"/>
                  </a:lnTo>
                  <a:lnTo>
                    <a:pt x="0" y="53348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Calibri"/>
                <a:cs typeface="Calibri"/>
              </a:endParaRPr>
            </a:p>
          </p:txBody>
        </p:sp>
        <p:sp>
          <p:nvSpPr>
            <p:cNvPr id="52" name="TextBox 52">
              <a:extLst>
                <a:ext uri="{FF2B5EF4-FFF2-40B4-BE49-F238E27FC236}">
                  <a16:creationId xmlns:a16="http://schemas.microsoft.com/office/drawing/2014/main" id="{16D39F98-5F00-E313-000B-1C24C68E7C6C}"/>
                </a:ext>
              </a:extLst>
            </p:cNvPr>
            <p:cNvSpPr txBox="1"/>
            <p:nvPr/>
          </p:nvSpPr>
          <p:spPr>
            <a:xfrm>
              <a:off x="267116" y="51831"/>
              <a:ext cx="5061477" cy="552530"/>
            </a:xfrm>
            <a:prstGeom prst="rect">
              <a:avLst/>
            </a:prstGeom>
            <a:grpFill/>
          </p:spPr>
          <p:txBody>
            <a:bodyPr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18" normalizeH="0" baseline="0" noProof="0">
                  <a:ln>
                    <a:noFill/>
                  </a:ln>
                  <a:solidFill>
                    <a:srgbClr val="FFFFFF"/>
                  </a:solidFill>
                  <a:effectLst/>
                  <a:uLnTx/>
                  <a:uFillTx/>
                  <a:latin typeface="Calibri"/>
                  <a:ea typeface="Calibri"/>
                  <a:cs typeface="Calibri"/>
                  <a:sym typeface="TT Rounds Condensed Bold"/>
                </a:rPr>
                <a:t>Rubber / Latex</a:t>
              </a:r>
            </a:p>
          </p:txBody>
        </p:sp>
      </p:grpSp>
      <p:grpSp>
        <p:nvGrpSpPr>
          <p:cNvPr id="53" name="Group 53">
            <a:extLst>
              <a:ext uri="{FF2B5EF4-FFF2-40B4-BE49-F238E27FC236}">
                <a16:creationId xmlns:a16="http://schemas.microsoft.com/office/drawing/2014/main" id="{1A982ABE-94B9-F7F5-1060-2BF3FC8D3EA3}"/>
              </a:ext>
            </a:extLst>
          </p:cNvPr>
          <p:cNvGrpSpPr/>
          <p:nvPr/>
        </p:nvGrpSpPr>
        <p:grpSpPr>
          <a:xfrm>
            <a:off x="6561195" y="8817814"/>
            <a:ext cx="3329160" cy="379437"/>
            <a:chOff x="0" y="0"/>
            <a:chExt cx="4438880" cy="505916"/>
          </a:xfrm>
        </p:grpSpPr>
        <p:sp>
          <p:nvSpPr>
            <p:cNvPr id="54" name="Freeform 54">
              <a:extLst>
                <a:ext uri="{FF2B5EF4-FFF2-40B4-BE49-F238E27FC236}">
                  <a16:creationId xmlns:a16="http://schemas.microsoft.com/office/drawing/2014/main" id="{8084F873-D300-FF08-A65C-2B989BEE8653}"/>
                </a:ext>
              </a:extLst>
            </p:cNvPr>
            <p:cNvSpPr/>
            <p:nvPr/>
          </p:nvSpPr>
          <p:spPr>
            <a:xfrm>
              <a:off x="0" y="0"/>
              <a:ext cx="4250179" cy="451405"/>
            </a:xfrm>
            <a:custGeom>
              <a:avLst/>
              <a:gdLst/>
              <a:ahLst/>
              <a:cxnLst/>
              <a:rect l="l" t="t" r="r" b="b"/>
              <a:pathLst>
                <a:path w="4250179" h="451405">
                  <a:moveTo>
                    <a:pt x="0" y="0"/>
                  </a:moveTo>
                  <a:lnTo>
                    <a:pt x="4250179" y="0"/>
                  </a:lnTo>
                  <a:lnTo>
                    <a:pt x="4250179" y="451405"/>
                  </a:lnTo>
                  <a:lnTo>
                    <a:pt x="0" y="451405"/>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TextBox 55">
              <a:extLst>
                <a:ext uri="{FF2B5EF4-FFF2-40B4-BE49-F238E27FC236}">
                  <a16:creationId xmlns:a16="http://schemas.microsoft.com/office/drawing/2014/main" id="{E06FBB29-8371-0E64-6425-6E9483650545}"/>
                </a:ext>
              </a:extLst>
            </p:cNvPr>
            <p:cNvSpPr txBox="1"/>
            <p:nvPr/>
          </p:nvSpPr>
          <p:spPr>
            <a:xfrm>
              <a:off x="188701" y="54511"/>
              <a:ext cx="4250179" cy="451405"/>
            </a:xfrm>
            <a:prstGeom prst="rect">
              <a:avLst/>
            </a:prstGeom>
          </p:spPr>
          <p:txBody>
            <a:bodyPr lIns="0" tIns="0" rIns="0" bIns="0" rtlCol="0" anchor="t"/>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30" normalizeH="0" baseline="0" noProof="0">
                  <a:ln>
                    <a:noFill/>
                  </a:ln>
                  <a:solidFill>
                    <a:srgbClr val="191919"/>
                  </a:solidFill>
                  <a:effectLst/>
                  <a:uLnTx/>
                  <a:uFillTx/>
                  <a:latin typeface="Calibri"/>
                  <a:ea typeface="+mn-ea"/>
                  <a:cs typeface="Calibri"/>
                  <a:sym typeface="TT Rounds Condensed"/>
                </a:rPr>
                <a:t>Carbon Black</a:t>
              </a:r>
            </a:p>
          </p:txBody>
        </p:sp>
      </p:grpSp>
      <p:sp>
        <p:nvSpPr>
          <p:cNvPr id="57" name="AutoShape 57">
            <a:extLst>
              <a:ext uri="{FF2B5EF4-FFF2-40B4-BE49-F238E27FC236}">
                <a16:creationId xmlns:a16="http://schemas.microsoft.com/office/drawing/2014/main" id="{85082E3A-870C-6214-E26D-CC61CE6594BA}"/>
              </a:ext>
            </a:extLst>
          </p:cNvPr>
          <p:cNvSpPr/>
          <p:nvPr/>
        </p:nvSpPr>
        <p:spPr>
          <a:xfrm rot="10781755">
            <a:off x="2014739" y="7563590"/>
            <a:ext cx="3206470" cy="0"/>
          </a:xfrm>
          <a:prstGeom prst="line">
            <a:avLst/>
          </a:prstGeom>
          <a:ln w="9525" cap="rnd">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AutoShape 59">
            <a:extLst>
              <a:ext uri="{FF2B5EF4-FFF2-40B4-BE49-F238E27FC236}">
                <a16:creationId xmlns:a16="http://schemas.microsoft.com/office/drawing/2014/main" id="{FBD1D9E7-7CCF-3DE9-593C-E1DF80900343}"/>
              </a:ext>
            </a:extLst>
          </p:cNvPr>
          <p:cNvSpPr/>
          <p:nvPr/>
        </p:nvSpPr>
        <p:spPr>
          <a:xfrm rot="10779452">
            <a:off x="5210560" y="5588832"/>
            <a:ext cx="3470745" cy="0"/>
          </a:xfrm>
          <a:prstGeom prst="line">
            <a:avLst/>
          </a:prstGeom>
          <a:ln w="9525" cap="rnd">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AutoShape 60">
            <a:extLst>
              <a:ext uri="{FF2B5EF4-FFF2-40B4-BE49-F238E27FC236}">
                <a16:creationId xmlns:a16="http://schemas.microsoft.com/office/drawing/2014/main" id="{DAAEAE78-47DB-6EA6-A251-839B93A19324}"/>
              </a:ext>
            </a:extLst>
          </p:cNvPr>
          <p:cNvSpPr/>
          <p:nvPr/>
        </p:nvSpPr>
        <p:spPr>
          <a:xfrm rot="10779452">
            <a:off x="6419640" y="8638927"/>
            <a:ext cx="3470745" cy="0"/>
          </a:xfrm>
          <a:prstGeom prst="line">
            <a:avLst/>
          </a:prstGeom>
          <a:ln w="9525" cap="rnd">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1" name="Group 61">
            <a:extLst>
              <a:ext uri="{FF2B5EF4-FFF2-40B4-BE49-F238E27FC236}">
                <a16:creationId xmlns:a16="http://schemas.microsoft.com/office/drawing/2014/main" id="{8C18AFAA-6F14-DC51-D144-E51474C97DF3}"/>
              </a:ext>
            </a:extLst>
          </p:cNvPr>
          <p:cNvGrpSpPr/>
          <p:nvPr/>
        </p:nvGrpSpPr>
        <p:grpSpPr>
          <a:xfrm>
            <a:off x="1759832" y="2657586"/>
            <a:ext cx="4205791" cy="3760936"/>
            <a:chOff x="0" y="0"/>
            <a:chExt cx="5632704" cy="5364353"/>
          </a:xfrm>
        </p:grpSpPr>
        <p:sp>
          <p:nvSpPr>
            <p:cNvPr id="62" name="Freeform 62">
              <a:extLst>
                <a:ext uri="{FF2B5EF4-FFF2-40B4-BE49-F238E27FC236}">
                  <a16:creationId xmlns:a16="http://schemas.microsoft.com/office/drawing/2014/main" id="{95906A27-E521-71BC-1F91-C2F400D88D06}"/>
                </a:ext>
              </a:extLst>
            </p:cNvPr>
            <p:cNvSpPr/>
            <p:nvPr/>
          </p:nvSpPr>
          <p:spPr>
            <a:xfrm>
              <a:off x="0" y="0"/>
              <a:ext cx="5632704" cy="5364353"/>
            </a:xfrm>
            <a:custGeom>
              <a:avLst/>
              <a:gdLst/>
              <a:ahLst/>
              <a:cxnLst/>
              <a:rect l="l" t="t" r="r" b="b"/>
              <a:pathLst>
                <a:path w="5632704" h="5364353">
                  <a:moveTo>
                    <a:pt x="6350" y="0"/>
                  </a:moveTo>
                  <a:lnTo>
                    <a:pt x="5626354" y="0"/>
                  </a:lnTo>
                  <a:cubicBezTo>
                    <a:pt x="5629910" y="0"/>
                    <a:pt x="5632704" y="2794"/>
                    <a:pt x="5632704" y="6350"/>
                  </a:cubicBezTo>
                  <a:lnTo>
                    <a:pt x="5632704" y="5358003"/>
                  </a:lnTo>
                  <a:cubicBezTo>
                    <a:pt x="5632704" y="5361559"/>
                    <a:pt x="5629910" y="5364353"/>
                    <a:pt x="5626354" y="5364353"/>
                  </a:cubicBezTo>
                  <a:lnTo>
                    <a:pt x="6350" y="5364353"/>
                  </a:lnTo>
                  <a:cubicBezTo>
                    <a:pt x="2794" y="5364353"/>
                    <a:pt x="0" y="5361559"/>
                    <a:pt x="0" y="5358003"/>
                  </a:cubicBezTo>
                  <a:lnTo>
                    <a:pt x="0" y="6350"/>
                  </a:lnTo>
                  <a:cubicBezTo>
                    <a:pt x="0" y="2794"/>
                    <a:pt x="2794" y="0"/>
                    <a:pt x="6350" y="0"/>
                  </a:cubicBezTo>
                  <a:moveTo>
                    <a:pt x="6350" y="12700"/>
                  </a:moveTo>
                  <a:lnTo>
                    <a:pt x="6350" y="6350"/>
                  </a:lnTo>
                  <a:lnTo>
                    <a:pt x="12700" y="6350"/>
                  </a:lnTo>
                  <a:lnTo>
                    <a:pt x="12700" y="5358003"/>
                  </a:lnTo>
                  <a:lnTo>
                    <a:pt x="6350" y="5358003"/>
                  </a:lnTo>
                  <a:lnTo>
                    <a:pt x="6350" y="5351653"/>
                  </a:lnTo>
                  <a:lnTo>
                    <a:pt x="5626354" y="5351653"/>
                  </a:lnTo>
                  <a:lnTo>
                    <a:pt x="5626354" y="5358003"/>
                  </a:lnTo>
                  <a:lnTo>
                    <a:pt x="5620004" y="5358003"/>
                  </a:lnTo>
                  <a:lnTo>
                    <a:pt x="5620004" y="6350"/>
                  </a:lnTo>
                  <a:lnTo>
                    <a:pt x="5626354" y="6350"/>
                  </a:lnTo>
                  <a:lnTo>
                    <a:pt x="5626354" y="12700"/>
                  </a:lnTo>
                  <a:lnTo>
                    <a:pt x="6350" y="12700"/>
                  </a:lnTo>
                  <a:close/>
                </a:path>
              </a:pathLst>
            </a:custGeom>
            <a:solidFill>
              <a:srgbClr val="19191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Calibri"/>
                <a:cs typeface="Calibri"/>
              </a:endParaRPr>
            </a:p>
          </p:txBody>
        </p:sp>
      </p:grpSp>
      <p:grpSp>
        <p:nvGrpSpPr>
          <p:cNvPr id="63" name="Group 63">
            <a:extLst>
              <a:ext uri="{FF2B5EF4-FFF2-40B4-BE49-F238E27FC236}">
                <a16:creationId xmlns:a16="http://schemas.microsoft.com/office/drawing/2014/main" id="{ACB5B38A-04BC-3772-59BC-AA6F73056392}"/>
              </a:ext>
            </a:extLst>
          </p:cNvPr>
          <p:cNvGrpSpPr/>
          <p:nvPr/>
        </p:nvGrpSpPr>
        <p:grpSpPr>
          <a:xfrm>
            <a:off x="6419668" y="2647160"/>
            <a:ext cx="4346829" cy="2075402"/>
            <a:chOff x="0" y="0"/>
            <a:chExt cx="5795772" cy="2767203"/>
          </a:xfrm>
        </p:grpSpPr>
        <p:sp>
          <p:nvSpPr>
            <p:cNvPr id="64" name="Freeform 64">
              <a:extLst>
                <a:ext uri="{FF2B5EF4-FFF2-40B4-BE49-F238E27FC236}">
                  <a16:creationId xmlns:a16="http://schemas.microsoft.com/office/drawing/2014/main" id="{E3B38C52-2641-80A3-EB75-2209D04C7F3E}"/>
                </a:ext>
              </a:extLst>
            </p:cNvPr>
            <p:cNvSpPr/>
            <p:nvPr/>
          </p:nvSpPr>
          <p:spPr>
            <a:xfrm>
              <a:off x="0" y="0"/>
              <a:ext cx="5795772" cy="2767203"/>
            </a:xfrm>
            <a:custGeom>
              <a:avLst/>
              <a:gdLst/>
              <a:ahLst/>
              <a:cxnLst/>
              <a:rect l="l" t="t" r="r" b="b"/>
              <a:pathLst>
                <a:path w="5795772" h="2767203">
                  <a:moveTo>
                    <a:pt x="6350" y="0"/>
                  </a:moveTo>
                  <a:lnTo>
                    <a:pt x="5789422" y="0"/>
                  </a:lnTo>
                  <a:cubicBezTo>
                    <a:pt x="5792978" y="0"/>
                    <a:pt x="5795772" y="2794"/>
                    <a:pt x="5795772" y="6350"/>
                  </a:cubicBezTo>
                  <a:lnTo>
                    <a:pt x="5795772" y="2760853"/>
                  </a:lnTo>
                  <a:cubicBezTo>
                    <a:pt x="5795772" y="2764409"/>
                    <a:pt x="5792978" y="2767203"/>
                    <a:pt x="5789422" y="2767203"/>
                  </a:cubicBezTo>
                  <a:lnTo>
                    <a:pt x="6350" y="2767203"/>
                  </a:lnTo>
                  <a:cubicBezTo>
                    <a:pt x="2794" y="2767203"/>
                    <a:pt x="0" y="2764409"/>
                    <a:pt x="0" y="2760853"/>
                  </a:cubicBezTo>
                  <a:lnTo>
                    <a:pt x="0" y="6350"/>
                  </a:lnTo>
                  <a:cubicBezTo>
                    <a:pt x="0" y="2794"/>
                    <a:pt x="2794" y="0"/>
                    <a:pt x="6350" y="0"/>
                  </a:cubicBezTo>
                  <a:moveTo>
                    <a:pt x="6350" y="12700"/>
                  </a:moveTo>
                  <a:lnTo>
                    <a:pt x="6350" y="6350"/>
                  </a:lnTo>
                  <a:lnTo>
                    <a:pt x="12700" y="6350"/>
                  </a:lnTo>
                  <a:lnTo>
                    <a:pt x="12700" y="2760853"/>
                  </a:lnTo>
                  <a:lnTo>
                    <a:pt x="6350" y="2760853"/>
                  </a:lnTo>
                  <a:lnTo>
                    <a:pt x="6350" y="2754503"/>
                  </a:lnTo>
                  <a:lnTo>
                    <a:pt x="5789422" y="2754503"/>
                  </a:lnTo>
                  <a:lnTo>
                    <a:pt x="5789422" y="2760853"/>
                  </a:lnTo>
                  <a:lnTo>
                    <a:pt x="5783072" y="2760853"/>
                  </a:lnTo>
                  <a:lnTo>
                    <a:pt x="5783072" y="6350"/>
                  </a:lnTo>
                  <a:lnTo>
                    <a:pt x="5789422" y="6350"/>
                  </a:lnTo>
                  <a:lnTo>
                    <a:pt x="5789422" y="12700"/>
                  </a:lnTo>
                  <a:lnTo>
                    <a:pt x="6350" y="12700"/>
                  </a:lnTo>
                  <a:close/>
                </a:path>
              </a:pathLst>
            </a:custGeom>
            <a:solidFill>
              <a:srgbClr val="19191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Calibri"/>
                <a:cs typeface="Calibri"/>
              </a:endParaRPr>
            </a:p>
          </p:txBody>
        </p:sp>
      </p:grpSp>
      <p:grpSp>
        <p:nvGrpSpPr>
          <p:cNvPr id="65" name="Group 65">
            <a:extLst>
              <a:ext uri="{FF2B5EF4-FFF2-40B4-BE49-F238E27FC236}">
                <a16:creationId xmlns:a16="http://schemas.microsoft.com/office/drawing/2014/main" id="{ECBFE7FF-2372-3D9E-9BCB-99C493F67EA9}"/>
              </a:ext>
            </a:extLst>
          </p:cNvPr>
          <p:cNvGrpSpPr/>
          <p:nvPr/>
        </p:nvGrpSpPr>
        <p:grpSpPr>
          <a:xfrm>
            <a:off x="6419668" y="5600898"/>
            <a:ext cx="4346829" cy="2333340"/>
            <a:chOff x="0" y="0"/>
            <a:chExt cx="5795772" cy="3111119"/>
          </a:xfrm>
        </p:grpSpPr>
        <p:sp>
          <p:nvSpPr>
            <p:cNvPr id="66" name="Freeform 66">
              <a:extLst>
                <a:ext uri="{FF2B5EF4-FFF2-40B4-BE49-F238E27FC236}">
                  <a16:creationId xmlns:a16="http://schemas.microsoft.com/office/drawing/2014/main" id="{3537C8DC-AD1A-5919-16FC-FAECAAE34A6C}"/>
                </a:ext>
              </a:extLst>
            </p:cNvPr>
            <p:cNvSpPr/>
            <p:nvPr/>
          </p:nvSpPr>
          <p:spPr>
            <a:xfrm>
              <a:off x="0" y="0"/>
              <a:ext cx="5795772" cy="3111119"/>
            </a:xfrm>
            <a:custGeom>
              <a:avLst/>
              <a:gdLst/>
              <a:ahLst/>
              <a:cxnLst/>
              <a:rect l="l" t="t" r="r" b="b"/>
              <a:pathLst>
                <a:path w="5795772" h="3111119">
                  <a:moveTo>
                    <a:pt x="6350" y="0"/>
                  </a:moveTo>
                  <a:lnTo>
                    <a:pt x="5789422" y="0"/>
                  </a:lnTo>
                  <a:cubicBezTo>
                    <a:pt x="5792978" y="0"/>
                    <a:pt x="5795772" y="2794"/>
                    <a:pt x="5795772" y="6350"/>
                  </a:cubicBezTo>
                  <a:lnTo>
                    <a:pt x="5795772" y="3104769"/>
                  </a:lnTo>
                  <a:cubicBezTo>
                    <a:pt x="5795772" y="3108325"/>
                    <a:pt x="5792978" y="3111119"/>
                    <a:pt x="5789422" y="3111119"/>
                  </a:cubicBezTo>
                  <a:lnTo>
                    <a:pt x="6350" y="3111119"/>
                  </a:lnTo>
                  <a:cubicBezTo>
                    <a:pt x="2794" y="3111119"/>
                    <a:pt x="0" y="3108325"/>
                    <a:pt x="0" y="3104769"/>
                  </a:cubicBezTo>
                  <a:lnTo>
                    <a:pt x="0" y="6350"/>
                  </a:lnTo>
                  <a:cubicBezTo>
                    <a:pt x="0" y="2794"/>
                    <a:pt x="2794" y="0"/>
                    <a:pt x="6350" y="0"/>
                  </a:cubicBezTo>
                  <a:moveTo>
                    <a:pt x="6350" y="12700"/>
                  </a:moveTo>
                  <a:lnTo>
                    <a:pt x="6350" y="6350"/>
                  </a:lnTo>
                  <a:lnTo>
                    <a:pt x="12700" y="6350"/>
                  </a:lnTo>
                  <a:lnTo>
                    <a:pt x="12700" y="3104769"/>
                  </a:lnTo>
                  <a:lnTo>
                    <a:pt x="6350" y="3104769"/>
                  </a:lnTo>
                  <a:lnTo>
                    <a:pt x="6350" y="3098419"/>
                  </a:lnTo>
                  <a:lnTo>
                    <a:pt x="5789422" y="3098419"/>
                  </a:lnTo>
                  <a:lnTo>
                    <a:pt x="5789422" y="3104769"/>
                  </a:lnTo>
                  <a:lnTo>
                    <a:pt x="5783072" y="3104769"/>
                  </a:lnTo>
                  <a:lnTo>
                    <a:pt x="5783072" y="6350"/>
                  </a:lnTo>
                  <a:lnTo>
                    <a:pt x="5789422" y="6350"/>
                  </a:lnTo>
                  <a:lnTo>
                    <a:pt x="5789422" y="12700"/>
                  </a:lnTo>
                  <a:lnTo>
                    <a:pt x="6350" y="12700"/>
                  </a:lnTo>
                  <a:close/>
                </a:path>
              </a:pathLst>
            </a:custGeom>
            <a:solidFill>
              <a:srgbClr val="191919"/>
            </a:solidFill>
          </p:spPr>
          <p:txBody>
            <a:bodyPr lIns="91440" tIns="45720" rIns="91440" bIns="4572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Calibri"/>
                <a:cs typeface="Calibri"/>
              </a:endParaRPr>
            </a:p>
          </p:txBody>
        </p:sp>
      </p:grpSp>
      <p:grpSp>
        <p:nvGrpSpPr>
          <p:cNvPr id="67" name="Group 67">
            <a:extLst>
              <a:ext uri="{FF2B5EF4-FFF2-40B4-BE49-F238E27FC236}">
                <a16:creationId xmlns:a16="http://schemas.microsoft.com/office/drawing/2014/main" id="{8023A338-8B34-E79C-413D-FFF526D2707B}"/>
              </a:ext>
            </a:extLst>
          </p:cNvPr>
          <p:cNvGrpSpPr/>
          <p:nvPr/>
        </p:nvGrpSpPr>
        <p:grpSpPr>
          <a:xfrm>
            <a:off x="1759832" y="7425182"/>
            <a:ext cx="4236148" cy="1966627"/>
            <a:chOff x="0" y="0"/>
            <a:chExt cx="5648198" cy="2622169"/>
          </a:xfrm>
        </p:grpSpPr>
        <p:sp>
          <p:nvSpPr>
            <p:cNvPr id="68" name="Freeform 68">
              <a:extLst>
                <a:ext uri="{FF2B5EF4-FFF2-40B4-BE49-F238E27FC236}">
                  <a16:creationId xmlns:a16="http://schemas.microsoft.com/office/drawing/2014/main" id="{A7A96471-3A21-7466-8486-A9FBB4E69BD4}"/>
                </a:ext>
              </a:extLst>
            </p:cNvPr>
            <p:cNvSpPr/>
            <p:nvPr/>
          </p:nvSpPr>
          <p:spPr>
            <a:xfrm>
              <a:off x="0" y="0"/>
              <a:ext cx="5648198" cy="2622169"/>
            </a:xfrm>
            <a:custGeom>
              <a:avLst/>
              <a:gdLst/>
              <a:ahLst/>
              <a:cxnLst/>
              <a:rect l="l" t="t" r="r" b="b"/>
              <a:pathLst>
                <a:path w="5648198" h="2622169">
                  <a:moveTo>
                    <a:pt x="6350" y="0"/>
                  </a:moveTo>
                  <a:lnTo>
                    <a:pt x="5641848" y="0"/>
                  </a:lnTo>
                  <a:cubicBezTo>
                    <a:pt x="5645404" y="0"/>
                    <a:pt x="5648198" y="2794"/>
                    <a:pt x="5648198" y="6350"/>
                  </a:cubicBezTo>
                  <a:lnTo>
                    <a:pt x="5648198" y="2615819"/>
                  </a:lnTo>
                  <a:cubicBezTo>
                    <a:pt x="5648198" y="2619375"/>
                    <a:pt x="5645404" y="2622169"/>
                    <a:pt x="5641848" y="2622169"/>
                  </a:cubicBezTo>
                  <a:lnTo>
                    <a:pt x="6350" y="2622169"/>
                  </a:lnTo>
                  <a:cubicBezTo>
                    <a:pt x="2794" y="2622169"/>
                    <a:pt x="0" y="2619375"/>
                    <a:pt x="0" y="2615819"/>
                  </a:cubicBezTo>
                  <a:lnTo>
                    <a:pt x="0" y="6350"/>
                  </a:lnTo>
                  <a:cubicBezTo>
                    <a:pt x="0" y="2794"/>
                    <a:pt x="2794" y="0"/>
                    <a:pt x="6350" y="0"/>
                  </a:cubicBezTo>
                  <a:moveTo>
                    <a:pt x="6350" y="12700"/>
                  </a:moveTo>
                  <a:lnTo>
                    <a:pt x="6350" y="6350"/>
                  </a:lnTo>
                  <a:lnTo>
                    <a:pt x="12700" y="6350"/>
                  </a:lnTo>
                  <a:lnTo>
                    <a:pt x="12700" y="2615819"/>
                  </a:lnTo>
                  <a:lnTo>
                    <a:pt x="6350" y="2615819"/>
                  </a:lnTo>
                  <a:lnTo>
                    <a:pt x="6350" y="2609469"/>
                  </a:lnTo>
                  <a:lnTo>
                    <a:pt x="5641848" y="2609469"/>
                  </a:lnTo>
                  <a:lnTo>
                    <a:pt x="5641848" y="2615819"/>
                  </a:lnTo>
                  <a:lnTo>
                    <a:pt x="5635498" y="2615819"/>
                  </a:lnTo>
                  <a:lnTo>
                    <a:pt x="5635498" y="6350"/>
                  </a:lnTo>
                  <a:lnTo>
                    <a:pt x="5641848" y="6350"/>
                  </a:lnTo>
                  <a:lnTo>
                    <a:pt x="5641848" y="12700"/>
                  </a:lnTo>
                  <a:lnTo>
                    <a:pt x="6350" y="12700"/>
                  </a:lnTo>
                  <a:close/>
                </a:path>
              </a:pathLst>
            </a:custGeom>
            <a:solidFill>
              <a:srgbClr val="19191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Calibri"/>
                <a:cs typeface="Calibri"/>
              </a:endParaRPr>
            </a:p>
          </p:txBody>
        </p:sp>
      </p:grpSp>
      <p:grpSp>
        <p:nvGrpSpPr>
          <p:cNvPr id="69" name="Group 69">
            <a:extLst>
              <a:ext uri="{FF2B5EF4-FFF2-40B4-BE49-F238E27FC236}">
                <a16:creationId xmlns:a16="http://schemas.microsoft.com/office/drawing/2014/main" id="{3B6F0A05-1F7E-6022-32C4-8A862BA3D919}"/>
              </a:ext>
            </a:extLst>
          </p:cNvPr>
          <p:cNvGrpSpPr/>
          <p:nvPr/>
        </p:nvGrpSpPr>
        <p:grpSpPr>
          <a:xfrm>
            <a:off x="6451620" y="8724052"/>
            <a:ext cx="4346829" cy="612267"/>
            <a:chOff x="0" y="0"/>
            <a:chExt cx="5795772" cy="816356"/>
          </a:xfrm>
        </p:grpSpPr>
        <p:sp>
          <p:nvSpPr>
            <p:cNvPr id="70" name="Freeform 70">
              <a:extLst>
                <a:ext uri="{FF2B5EF4-FFF2-40B4-BE49-F238E27FC236}">
                  <a16:creationId xmlns:a16="http://schemas.microsoft.com/office/drawing/2014/main" id="{188E40D9-244D-F1D4-7F06-E8947FFF1CA4}"/>
                </a:ext>
              </a:extLst>
            </p:cNvPr>
            <p:cNvSpPr/>
            <p:nvPr/>
          </p:nvSpPr>
          <p:spPr>
            <a:xfrm>
              <a:off x="0" y="0"/>
              <a:ext cx="5795772" cy="816356"/>
            </a:xfrm>
            <a:custGeom>
              <a:avLst/>
              <a:gdLst/>
              <a:ahLst/>
              <a:cxnLst/>
              <a:rect l="l" t="t" r="r" b="b"/>
              <a:pathLst>
                <a:path w="5795772" h="816356">
                  <a:moveTo>
                    <a:pt x="6350" y="0"/>
                  </a:moveTo>
                  <a:lnTo>
                    <a:pt x="5789422" y="0"/>
                  </a:lnTo>
                  <a:cubicBezTo>
                    <a:pt x="5792978" y="0"/>
                    <a:pt x="5795772" y="2794"/>
                    <a:pt x="5795772" y="6350"/>
                  </a:cubicBezTo>
                  <a:lnTo>
                    <a:pt x="5795772" y="810006"/>
                  </a:lnTo>
                  <a:cubicBezTo>
                    <a:pt x="5795772" y="813562"/>
                    <a:pt x="5792978" y="816356"/>
                    <a:pt x="5789422" y="816356"/>
                  </a:cubicBezTo>
                  <a:lnTo>
                    <a:pt x="6350" y="816356"/>
                  </a:lnTo>
                  <a:cubicBezTo>
                    <a:pt x="2794" y="816356"/>
                    <a:pt x="0" y="813562"/>
                    <a:pt x="0" y="810006"/>
                  </a:cubicBezTo>
                  <a:lnTo>
                    <a:pt x="0" y="6350"/>
                  </a:lnTo>
                  <a:cubicBezTo>
                    <a:pt x="0" y="2794"/>
                    <a:pt x="2794" y="0"/>
                    <a:pt x="6350" y="0"/>
                  </a:cubicBezTo>
                  <a:moveTo>
                    <a:pt x="6350" y="12700"/>
                  </a:moveTo>
                  <a:lnTo>
                    <a:pt x="6350" y="6350"/>
                  </a:lnTo>
                  <a:lnTo>
                    <a:pt x="12700" y="6350"/>
                  </a:lnTo>
                  <a:lnTo>
                    <a:pt x="12700" y="810006"/>
                  </a:lnTo>
                  <a:lnTo>
                    <a:pt x="6350" y="810006"/>
                  </a:lnTo>
                  <a:lnTo>
                    <a:pt x="6350" y="803656"/>
                  </a:lnTo>
                  <a:lnTo>
                    <a:pt x="5789422" y="803656"/>
                  </a:lnTo>
                  <a:lnTo>
                    <a:pt x="5789422" y="810006"/>
                  </a:lnTo>
                  <a:lnTo>
                    <a:pt x="5783072" y="810006"/>
                  </a:lnTo>
                  <a:lnTo>
                    <a:pt x="5783072" y="6350"/>
                  </a:lnTo>
                  <a:lnTo>
                    <a:pt x="5789422" y="6350"/>
                  </a:lnTo>
                  <a:lnTo>
                    <a:pt x="5789422" y="12700"/>
                  </a:lnTo>
                  <a:lnTo>
                    <a:pt x="6350" y="12700"/>
                  </a:lnTo>
                  <a:close/>
                </a:path>
              </a:pathLst>
            </a:custGeom>
            <a:solidFill>
              <a:srgbClr val="19191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Calibri"/>
                <a:cs typeface="Calibri"/>
              </a:endParaRPr>
            </a:p>
          </p:txBody>
        </p:sp>
      </p:grpSp>
      <p:sp>
        <p:nvSpPr>
          <p:cNvPr id="71" name="Freeform 71">
            <a:extLst>
              <a:ext uri="{FF2B5EF4-FFF2-40B4-BE49-F238E27FC236}">
                <a16:creationId xmlns:a16="http://schemas.microsoft.com/office/drawing/2014/main" id="{2A3431F6-A860-3F2F-7F24-FB7D17981631}"/>
              </a:ext>
            </a:extLst>
          </p:cNvPr>
          <p:cNvSpPr/>
          <p:nvPr/>
        </p:nvSpPr>
        <p:spPr>
          <a:xfrm>
            <a:off x="11246543" y="1907417"/>
            <a:ext cx="4839317" cy="2260538"/>
          </a:xfrm>
          <a:prstGeom prst="roundRect">
            <a:avLst/>
          </a:prstGeom>
          <a:blipFill>
            <a:blip r:embed="rId3">
              <a:alphaModFix amt="85000"/>
            </a:blip>
            <a:stretch>
              <a:fillRect b="-82"/>
            </a:stretch>
          </a:blipFill>
          <a:ln>
            <a:solidFill>
              <a:schemeClr val="bg1">
                <a:lumMod val="75000"/>
              </a:schemeClr>
            </a:solidFill>
          </a:ln>
          <a:effectLst>
            <a:outerShdw blurRad="50800" dist="38100" dir="2700000" algn="tl"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Freeform 72" descr="Performance Chemicals and Additives for Home &amp; Personal Care, Water  Treatment, Oil &amp; Gas and Construction Industries | Gotche">
            <a:extLst>
              <a:ext uri="{FF2B5EF4-FFF2-40B4-BE49-F238E27FC236}">
                <a16:creationId xmlns:a16="http://schemas.microsoft.com/office/drawing/2014/main" id="{39634FEE-4854-D06B-2316-DE6D402DC640}"/>
              </a:ext>
            </a:extLst>
          </p:cNvPr>
          <p:cNvSpPr/>
          <p:nvPr/>
        </p:nvSpPr>
        <p:spPr>
          <a:xfrm>
            <a:off x="11201400" y="4621618"/>
            <a:ext cx="4884462" cy="2187473"/>
          </a:xfrm>
          <a:prstGeom prst="roundRect">
            <a:avLst/>
          </a:prstGeom>
          <a:blipFill>
            <a:blip r:embed="rId4">
              <a:alphaModFix amt="85000"/>
            </a:blip>
            <a:stretch>
              <a:fillRect r="-45"/>
            </a:stretch>
          </a:blipFill>
          <a:ln>
            <a:solidFill>
              <a:schemeClr val="bg1">
                <a:lumMod val="85000"/>
              </a:schemeClr>
            </a:solidFill>
          </a:ln>
          <a:effectLst>
            <a:outerShdw blurRad="50800" dist="38100" dir="2700000" algn="tl"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Freeform 73" descr="Latex Mattress Allergies: Symptoms, Alternatives, and More | Saatva">
            <a:extLst>
              <a:ext uri="{FF2B5EF4-FFF2-40B4-BE49-F238E27FC236}">
                <a16:creationId xmlns:a16="http://schemas.microsoft.com/office/drawing/2014/main" id="{235BC80F-D95F-8A0E-63FE-8A7A84BEA643}"/>
              </a:ext>
            </a:extLst>
          </p:cNvPr>
          <p:cNvSpPr/>
          <p:nvPr/>
        </p:nvSpPr>
        <p:spPr>
          <a:xfrm>
            <a:off x="11201400" y="7212418"/>
            <a:ext cx="4884464" cy="2118853"/>
          </a:xfrm>
          <a:prstGeom prst="roundRect">
            <a:avLst/>
          </a:prstGeom>
          <a:blipFill>
            <a:blip r:embed="rId5">
              <a:alphaModFix amt="85000"/>
            </a:blip>
            <a:stretch>
              <a:fillRect b="-68219"/>
            </a:stretch>
          </a:blipFill>
          <a:ln>
            <a:solidFill>
              <a:schemeClr val="bg1">
                <a:lumMod val="85000"/>
              </a:schemeClr>
            </a:solidFill>
          </a:ln>
          <a:effectLst>
            <a:outerShdw blurRad="50800" dist="38100" dir="2700000" algn="tl"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itle 13">
            <a:extLst>
              <a:ext uri="{FF2B5EF4-FFF2-40B4-BE49-F238E27FC236}">
                <a16:creationId xmlns:a16="http://schemas.microsoft.com/office/drawing/2014/main" id="{4831D491-C663-8F1A-2B11-4069D96B6E06}"/>
              </a:ext>
            </a:extLst>
          </p:cNvPr>
          <p:cNvSpPr>
            <a:spLocks noGrp="1"/>
          </p:cNvSpPr>
          <p:nvPr>
            <p:ph type="title"/>
          </p:nvPr>
        </p:nvSpPr>
        <p:spPr/>
        <p:txBody>
          <a:bodyPr/>
          <a:lstStyle/>
          <a:p>
            <a:pPr>
              <a:buClr>
                <a:srgbClr val="000000"/>
              </a:buClr>
              <a:buSzPts val="4400"/>
            </a:pPr>
            <a:r>
              <a:rPr lang="en-US" sz="4400" spc="20" dirty="0">
                <a:solidFill>
                  <a:srgbClr val="FFFFFF"/>
                </a:solidFill>
                <a:latin typeface="+mn-lt"/>
                <a:sym typeface="Dosis Bold"/>
              </a:rPr>
              <a:t>EU REACH registered products: Indian-origin</a:t>
            </a:r>
            <a:endParaRPr lang="en-IN" sz="4400" spc="20" dirty="0">
              <a:solidFill>
                <a:srgbClr val="FFFFFF"/>
              </a:solidFill>
              <a:latin typeface="+mn-lt"/>
            </a:endParaRPr>
          </a:p>
        </p:txBody>
      </p:sp>
    </p:spTree>
    <p:extLst>
      <p:ext uri="{BB962C8B-B14F-4D97-AF65-F5344CB8AC3E}">
        <p14:creationId xmlns:p14="http://schemas.microsoft.com/office/powerpoint/2010/main" val="2457509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3"/>
          <p:cNvGrpSpPr/>
          <p:nvPr/>
        </p:nvGrpSpPr>
        <p:grpSpPr>
          <a:xfrm>
            <a:off x="1388415" y="6865541"/>
            <a:ext cx="3260366" cy="2262986"/>
            <a:chOff x="0" y="0"/>
            <a:chExt cx="4347155" cy="3017315"/>
          </a:xfrm>
          <a:effectLst>
            <a:outerShdw blurRad="50800" dist="38100" dir="2700000" algn="tl" rotWithShape="0">
              <a:prstClr val="black">
                <a:alpha val="40000"/>
              </a:prstClr>
            </a:outerShdw>
          </a:effectLst>
        </p:grpSpPr>
        <p:sp>
          <p:nvSpPr>
            <p:cNvPr id="14" name="Freeform 14"/>
            <p:cNvSpPr/>
            <p:nvPr/>
          </p:nvSpPr>
          <p:spPr>
            <a:xfrm>
              <a:off x="0" y="0"/>
              <a:ext cx="4347210" cy="3017266"/>
            </a:xfrm>
            <a:prstGeom prst="roundRect">
              <a:avLst/>
            </a:prstGeom>
            <a:blipFill>
              <a:blip r:embed="rId3"/>
              <a:stretch>
                <a:fillRect l="-2056" r="-2055" b="-1"/>
              </a:stretch>
            </a:blipFill>
            <a:ln>
              <a:solidFill>
                <a:schemeClr val="bg1">
                  <a:lumMod val="85000"/>
                </a:schemeClr>
              </a:solidFill>
            </a:ln>
          </p:spPr>
          <p:txBody>
            <a:bodyPr/>
            <a:lstStyle/>
            <a:p>
              <a:endParaRPr lang="en-US"/>
            </a:p>
          </p:txBody>
        </p:sp>
      </p:grpSp>
      <p:grpSp>
        <p:nvGrpSpPr>
          <p:cNvPr id="15" name="Group 15"/>
          <p:cNvGrpSpPr/>
          <p:nvPr/>
        </p:nvGrpSpPr>
        <p:grpSpPr>
          <a:xfrm>
            <a:off x="5604109" y="1451913"/>
            <a:ext cx="3257538" cy="2261023"/>
            <a:chOff x="0" y="0"/>
            <a:chExt cx="4343384" cy="3014697"/>
          </a:xfrm>
          <a:effectLst>
            <a:outerShdw blurRad="50800" dist="38100" dir="2700000" algn="tl" rotWithShape="0">
              <a:prstClr val="black">
                <a:alpha val="40000"/>
              </a:prstClr>
            </a:outerShdw>
          </a:effectLst>
        </p:grpSpPr>
        <p:sp>
          <p:nvSpPr>
            <p:cNvPr id="16" name="Freeform 16"/>
            <p:cNvSpPr/>
            <p:nvPr/>
          </p:nvSpPr>
          <p:spPr>
            <a:xfrm>
              <a:off x="0" y="0"/>
              <a:ext cx="4343400" cy="3014726"/>
            </a:xfrm>
            <a:prstGeom prst="roundRect">
              <a:avLst/>
            </a:prstGeom>
            <a:blipFill>
              <a:blip r:embed="rId4"/>
              <a:stretch>
                <a:fillRect l="-11637" r="-11637"/>
              </a:stretch>
            </a:blipFill>
            <a:ln>
              <a:solidFill>
                <a:schemeClr val="bg1">
                  <a:lumMod val="85000"/>
                </a:schemeClr>
              </a:solidFill>
            </a:ln>
          </p:spPr>
          <p:txBody>
            <a:bodyPr/>
            <a:lstStyle/>
            <a:p>
              <a:endParaRPr lang="en-US" dirty="0"/>
            </a:p>
          </p:txBody>
        </p:sp>
      </p:grpSp>
      <p:grpSp>
        <p:nvGrpSpPr>
          <p:cNvPr id="17" name="Group 17"/>
          <p:cNvGrpSpPr/>
          <p:nvPr/>
        </p:nvGrpSpPr>
        <p:grpSpPr>
          <a:xfrm>
            <a:off x="5604109" y="4064841"/>
            <a:ext cx="3260366" cy="2262986"/>
            <a:chOff x="0" y="0"/>
            <a:chExt cx="4347155" cy="3017315"/>
          </a:xfrm>
          <a:effectLst>
            <a:outerShdw blurRad="50800" dist="38100" dir="2700000" algn="tl" rotWithShape="0">
              <a:prstClr val="black">
                <a:alpha val="40000"/>
              </a:prstClr>
            </a:outerShdw>
          </a:effectLst>
        </p:grpSpPr>
        <p:sp>
          <p:nvSpPr>
            <p:cNvPr id="18" name="Freeform 18"/>
            <p:cNvSpPr/>
            <p:nvPr/>
          </p:nvSpPr>
          <p:spPr>
            <a:xfrm>
              <a:off x="0" y="0"/>
              <a:ext cx="4347210" cy="3017266"/>
            </a:xfrm>
            <a:prstGeom prst="roundRect">
              <a:avLst/>
            </a:prstGeom>
            <a:blipFill>
              <a:blip r:embed="rId5"/>
              <a:stretch>
                <a:fillRect l="-73997" r="-73996" b="-1"/>
              </a:stretch>
            </a:blipFill>
            <a:ln>
              <a:solidFill>
                <a:schemeClr val="bg1">
                  <a:lumMod val="85000"/>
                </a:schemeClr>
              </a:solidFill>
            </a:ln>
          </p:spPr>
          <p:txBody>
            <a:bodyPr/>
            <a:lstStyle/>
            <a:p>
              <a:endParaRPr lang="en-US"/>
            </a:p>
          </p:txBody>
        </p:sp>
      </p:grpSp>
      <p:grpSp>
        <p:nvGrpSpPr>
          <p:cNvPr id="19" name="Group 19"/>
          <p:cNvGrpSpPr/>
          <p:nvPr/>
        </p:nvGrpSpPr>
        <p:grpSpPr>
          <a:xfrm>
            <a:off x="5601281" y="6875559"/>
            <a:ext cx="3260366" cy="2262986"/>
            <a:chOff x="0" y="0"/>
            <a:chExt cx="4347155" cy="3017315"/>
          </a:xfrm>
          <a:effectLst>
            <a:outerShdw blurRad="50800" dist="38100" dir="2700000" algn="tl" rotWithShape="0">
              <a:prstClr val="black">
                <a:alpha val="40000"/>
              </a:prstClr>
            </a:outerShdw>
          </a:effectLst>
        </p:grpSpPr>
        <p:sp>
          <p:nvSpPr>
            <p:cNvPr id="20" name="Freeform 20"/>
            <p:cNvSpPr/>
            <p:nvPr/>
          </p:nvSpPr>
          <p:spPr>
            <a:xfrm>
              <a:off x="0" y="0"/>
              <a:ext cx="4347210" cy="3017266"/>
            </a:xfrm>
            <a:prstGeom prst="roundRect">
              <a:avLst/>
            </a:prstGeom>
            <a:blipFill>
              <a:blip r:embed="rId6"/>
              <a:stretch>
                <a:fillRect l="-2056" r="-2055" b="-1"/>
              </a:stretch>
            </a:blipFill>
            <a:ln>
              <a:solidFill>
                <a:schemeClr val="bg1">
                  <a:lumMod val="85000"/>
                </a:schemeClr>
              </a:solidFill>
            </a:ln>
          </p:spPr>
          <p:txBody>
            <a:bodyPr/>
            <a:lstStyle/>
            <a:p>
              <a:endParaRPr lang="en-US"/>
            </a:p>
          </p:txBody>
        </p:sp>
      </p:grpSp>
      <p:grpSp>
        <p:nvGrpSpPr>
          <p:cNvPr id="21" name="Group 21"/>
          <p:cNvGrpSpPr/>
          <p:nvPr/>
        </p:nvGrpSpPr>
        <p:grpSpPr>
          <a:xfrm>
            <a:off x="9816974" y="1451913"/>
            <a:ext cx="3257538" cy="2261023"/>
            <a:chOff x="0" y="0"/>
            <a:chExt cx="4343384" cy="3014697"/>
          </a:xfrm>
          <a:effectLst>
            <a:outerShdw blurRad="50800" dist="38100" dir="2700000" algn="tl" rotWithShape="0">
              <a:prstClr val="black">
                <a:alpha val="40000"/>
              </a:prstClr>
            </a:outerShdw>
          </a:effectLst>
        </p:grpSpPr>
        <p:sp>
          <p:nvSpPr>
            <p:cNvPr id="22" name="Freeform 22"/>
            <p:cNvSpPr/>
            <p:nvPr/>
          </p:nvSpPr>
          <p:spPr>
            <a:xfrm>
              <a:off x="0" y="0"/>
              <a:ext cx="4343400" cy="3014726"/>
            </a:xfrm>
            <a:prstGeom prst="roundRect">
              <a:avLst/>
            </a:prstGeom>
            <a:blipFill>
              <a:blip r:embed="rId7"/>
              <a:stretch>
                <a:fillRect l="-11393" r="-11393"/>
              </a:stretch>
            </a:blipFill>
            <a:ln>
              <a:solidFill>
                <a:schemeClr val="bg1">
                  <a:lumMod val="85000"/>
                </a:schemeClr>
              </a:solidFill>
            </a:ln>
          </p:spPr>
          <p:txBody>
            <a:bodyPr/>
            <a:lstStyle/>
            <a:p>
              <a:endParaRPr lang="en-US"/>
            </a:p>
          </p:txBody>
        </p:sp>
      </p:grpSp>
      <p:grpSp>
        <p:nvGrpSpPr>
          <p:cNvPr id="23" name="Group 23"/>
          <p:cNvGrpSpPr/>
          <p:nvPr/>
        </p:nvGrpSpPr>
        <p:grpSpPr>
          <a:xfrm>
            <a:off x="9816974" y="4064841"/>
            <a:ext cx="3260366" cy="2262986"/>
            <a:chOff x="0" y="0"/>
            <a:chExt cx="4347155" cy="3017315"/>
          </a:xfrm>
          <a:effectLst>
            <a:outerShdw blurRad="50800" dist="38100" dir="2700000" algn="tl" rotWithShape="0">
              <a:prstClr val="black">
                <a:alpha val="40000"/>
              </a:prstClr>
            </a:outerShdw>
          </a:effectLst>
        </p:grpSpPr>
        <p:sp>
          <p:nvSpPr>
            <p:cNvPr id="24" name="Freeform 24"/>
            <p:cNvSpPr/>
            <p:nvPr/>
          </p:nvSpPr>
          <p:spPr>
            <a:xfrm>
              <a:off x="0" y="0"/>
              <a:ext cx="4347210" cy="3017266"/>
            </a:xfrm>
            <a:prstGeom prst="roundRect">
              <a:avLst/>
            </a:prstGeom>
            <a:blipFill>
              <a:blip r:embed="rId8"/>
              <a:stretch>
                <a:fillRect l="-2056" r="-2055" b="-1"/>
              </a:stretch>
            </a:blipFill>
            <a:ln>
              <a:solidFill>
                <a:schemeClr val="bg1">
                  <a:lumMod val="85000"/>
                </a:schemeClr>
              </a:solidFill>
            </a:ln>
          </p:spPr>
          <p:txBody>
            <a:bodyPr/>
            <a:lstStyle/>
            <a:p>
              <a:endParaRPr lang="en-US"/>
            </a:p>
          </p:txBody>
        </p:sp>
      </p:grpSp>
      <p:grpSp>
        <p:nvGrpSpPr>
          <p:cNvPr id="25" name="Group 25"/>
          <p:cNvGrpSpPr/>
          <p:nvPr/>
        </p:nvGrpSpPr>
        <p:grpSpPr>
          <a:xfrm>
            <a:off x="9718807" y="6875559"/>
            <a:ext cx="3260366" cy="2262986"/>
            <a:chOff x="0" y="0"/>
            <a:chExt cx="4347155" cy="3017315"/>
          </a:xfrm>
          <a:effectLst>
            <a:outerShdw blurRad="50800" dist="38100" dir="2700000" algn="tl" rotWithShape="0">
              <a:prstClr val="black">
                <a:alpha val="40000"/>
              </a:prstClr>
            </a:outerShdw>
          </a:effectLst>
        </p:grpSpPr>
        <p:sp>
          <p:nvSpPr>
            <p:cNvPr id="26" name="Freeform 26"/>
            <p:cNvSpPr/>
            <p:nvPr/>
          </p:nvSpPr>
          <p:spPr>
            <a:xfrm>
              <a:off x="0" y="0"/>
              <a:ext cx="4347210" cy="3017266"/>
            </a:xfrm>
            <a:prstGeom prst="roundRect">
              <a:avLst/>
            </a:prstGeom>
            <a:blipFill>
              <a:blip r:embed="rId9"/>
              <a:stretch>
                <a:fillRect l="-1995" r="-1994" b="-1"/>
              </a:stretch>
            </a:blipFill>
            <a:ln>
              <a:solidFill>
                <a:schemeClr val="bg1">
                  <a:lumMod val="85000"/>
                </a:schemeClr>
              </a:solidFill>
            </a:ln>
          </p:spPr>
          <p:txBody>
            <a:bodyPr/>
            <a:lstStyle/>
            <a:p>
              <a:endParaRPr lang="en-US"/>
            </a:p>
          </p:txBody>
        </p:sp>
      </p:grpSp>
      <p:grpSp>
        <p:nvGrpSpPr>
          <p:cNvPr id="27" name="Group 27"/>
          <p:cNvGrpSpPr/>
          <p:nvPr/>
        </p:nvGrpSpPr>
        <p:grpSpPr>
          <a:xfrm>
            <a:off x="14029840" y="1445234"/>
            <a:ext cx="3257538" cy="2261023"/>
            <a:chOff x="0" y="0"/>
            <a:chExt cx="4343384" cy="3014697"/>
          </a:xfrm>
          <a:effectLst>
            <a:outerShdw blurRad="50800" dist="38100" dir="2700000" algn="tl" rotWithShape="0">
              <a:prstClr val="black">
                <a:alpha val="40000"/>
              </a:prstClr>
            </a:outerShdw>
          </a:effectLst>
        </p:grpSpPr>
        <p:sp>
          <p:nvSpPr>
            <p:cNvPr id="28" name="Freeform 28"/>
            <p:cNvSpPr/>
            <p:nvPr/>
          </p:nvSpPr>
          <p:spPr>
            <a:xfrm>
              <a:off x="0" y="0"/>
              <a:ext cx="4343400" cy="3014726"/>
            </a:xfrm>
            <a:prstGeom prst="roundRect">
              <a:avLst/>
            </a:prstGeom>
            <a:blipFill>
              <a:blip r:embed="rId10"/>
              <a:stretch>
                <a:fillRect l="-2108" r="-2108"/>
              </a:stretch>
            </a:blipFill>
            <a:ln>
              <a:solidFill>
                <a:schemeClr val="bg1">
                  <a:lumMod val="85000"/>
                </a:schemeClr>
              </a:solidFill>
            </a:ln>
          </p:spPr>
          <p:txBody>
            <a:bodyPr/>
            <a:lstStyle/>
            <a:p>
              <a:endParaRPr lang="en-US"/>
            </a:p>
          </p:txBody>
        </p:sp>
      </p:grpSp>
      <p:grpSp>
        <p:nvGrpSpPr>
          <p:cNvPr id="29" name="Group 29"/>
          <p:cNvGrpSpPr/>
          <p:nvPr/>
        </p:nvGrpSpPr>
        <p:grpSpPr>
          <a:xfrm>
            <a:off x="14029840" y="4058162"/>
            <a:ext cx="3260366" cy="2262986"/>
            <a:chOff x="0" y="0"/>
            <a:chExt cx="4347155" cy="3017315"/>
          </a:xfrm>
          <a:effectLst>
            <a:outerShdw blurRad="50800" dist="38100" dir="2700000" algn="tl" rotWithShape="0">
              <a:prstClr val="black">
                <a:alpha val="40000"/>
              </a:prstClr>
            </a:outerShdw>
          </a:effectLst>
        </p:grpSpPr>
        <p:sp>
          <p:nvSpPr>
            <p:cNvPr id="30" name="Freeform 30"/>
            <p:cNvSpPr/>
            <p:nvPr/>
          </p:nvSpPr>
          <p:spPr>
            <a:xfrm>
              <a:off x="0" y="0"/>
              <a:ext cx="4347210" cy="3017266"/>
            </a:xfrm>
            <a:prstGeom prst="roundRect">
              <a:avLst/>
            </a:prstGeom>
            <a:blipFill>
              <a:blip r:embed="rId11"/>
              <a:stretch>
                <a:fillRect t="-4027" r="1" b="-4029"/>
              </a:stretch>
            </a:blipFill>
            <a:ln>
              <a:solidFill>
                <a:schemeClr val="bg1">
                  <a:lumMod val="85000"/>
                </a:schemeClr>
              </a:solidFill>
            </a:ln>
          </p:spPr>
          <p:txBody>
            <a:bodyPr/>
            <a:lstStyle/>
            <a:p>
              <a:endParaRPr lang="en-US"/>
            </a:p>
          </p:txBody>
        </p:sp>
      </p:grpSp>
      <p:grpSp>
        <p:nvGrpSpPr>
          <p:cNvPr id="33" name="Group 33"/>
          <p:cNvGrpSpPr/>
          <p:nvPr/>
        </p:nvGrpSpPr>
        <p:grpSpPr>
          <a:xfrm>
            <a:off x="1939564" y="3645322"/>
            <a:ext cx="1935006" cy="446673"/>
            <a:chOff x="-330639" y="-142875"/>
            <a:chExt cx="2580011" cy="595564"/>
          </a:xfrm>
        </p:grpSpPr>
        <p:sp>
          <p:nvSpPr>
            <p:cNvPr id="34" name="Freeform 34"/>
            <p:cNvSpPr/>
            <p:nvPr/>
          </p:nvSpPr>
          <p:spPr>
            <a:xfrm>
              <a:off x="0" y="0"/>
              <a:ext cx="1841203" cy="452689"/>
            </a:xfrm>
            <a:custGeom>
              <a:avLst/>
              <a:gdLst/>
              <a:ahLst/>
              <a:cxnLst/>
              <a:rect l="l" t="t" r="r" b="b"/>
              <a:pathLst>
                <a:path w="1841203" h="452689">
                  <a:moveTo>
                    <a:pt x="0" y="0"/>
                  </a:moveTo>
                  <a:lnTo>
                    <a:pt x="1841203" y="0"/>
                  </a:lnTo>
                  <a:lnTo>
                    <a:pt x="1841203" y="452689"/>
                  </a:lnTo>
                  <a:lnTo>
                    <a:pt x="0" y="452689"/>
                  </a:lnTo>
                  <a:close/>
                </a:path>
              </a:pathLst>
            </a:custGeom>
            <a:solidFill>
              <a:srgbClr val="000000">
                <a:alpha val="0"/>
              </a:srgbClr>
            </a:solidFill>
          </p:spPr>
          <p:txBody>
            <a:bodyPr/>
            <a:lstStyle/>
            <a:p>
              <a:endParaRPr lang="en-US" sz="2000"/>
            </a:p>
          </p:txBody>
        </p:sp>
        <p:sp>
          <p:nvSpPr>
            <p:cNvPr id="35" name="TextBox 35"/>
            <p:cNvSpPr txBox="1"/>
            <p:nvPr/>
          </p:nvSpPr>
          <p:spPr>
            <a:xfrm>
              <a:off x="-330639" y="-142875"/>
              <a:ext cx="2580011" cy="587413"/>
            </a:xfrm>
            <a:prstGeom prst="rect">
              <a:avLst/>
            </a:prstGeom>
          </p:spPr>
          <p:txBody>
            <a:bodyPr lIns="0" tIns="0" rIns="0" bIns="0" rtlCol="0" anchor="t"/>
            <a:lstStyle/>
            <a:p>
              <a:pPr algn="ctr">
                <a:lnSpc>
                  <a:spcPts val="3528"/>
                </a:lnSpc>
              </a:pPr>
              <a:r>
                <a:rPr lang="en-US" sz="2000" b="1" dirty="0">
                  <a:solidFill>
                    <a:srgbClr val="000000"/>
                  </a:solidFill>
                  <a:ea typeface="Arial Bold"/>
                  <a:cs typeface="Arial Bold"/>
                  <a:sym typeface="Arial Bold"/>
                </a:rPr>
                <a:t>Pharmaceuticals</a:t>
              </a:r>
            </a:p>
          </p:txBody>
        </p:sp>
      </p:grpSp>
      <p:grpSp>
        <p:nvGrpSpPr>
          <p:cNvPr id="36" name="Group 36"/>
          <p:cNvGrpSpPr/>
          <p:nvPr/>
        </p:nvGrpSpPr>
        <p:grpSpPr>
          <a:xfrm>
            <a:off x="14296745" y="9138545"/>
            <a:ext cx="2694533" cy="356234"/>
            <a:chOff x="0" y="0"/>
            <a:chExt cx="3592711" cy="474979"/>
          </a:xfrm>
        </p:grpSpPr>
        <p:sp>
          <p:nvSpPr>
            <p:cNvPr id="37" name="Freeform 37"/>
            <p:cNvSpPr/>
            <p:nvPr/>
          </p:nvSpPr>
          <p:spPr>
            <a:xfrm>
              <a:off x="0" y="0"/>
              <a:ext cx="3592711" cy="474979"/>
            </a:xfrm>
            <a:custGeom>
              <a:avLst/>
              <a:gdLst/>
              <a:ahLst/>
              <a:cxnLst/>
              <a:rect l="l" t="t" r="r" b="b"/>
              <a:pathLst>
                <a:path w="3592711" h="474979">
                  <a:moveTo>
                    <a:pt x="0" y="0"/>
                  </a:moveTo>
                  <a:lnTo>
                    <a:pt x="3592711" y="0"/>
                  </a:lnTo>
                  <a:lnTo>
                    <a:pt x="3592711" y="474979"/>
                  </a:lnTo>
                  <a:lnTo>
                    <a:pt x="0" y="474979"/>
                  </a:lnTo>
                  <a:close/>
                </a:path>
              </a:pathLst>
            </a:custGeom>
            <a:solidFill>
              <a:srgbClr val="000000">
                <a:alpha val="0"/>
              </a:srgbClr>
            </a:solidFill>
          </p:spPr>
          <p:txBody>
            <a:bodyPr/>
            <a:lstStyle/>
            <a:p>
              <a:endParaRPr lang="en-US" sz="2000"/>
            </a:p>
          </p:txBody>
        </p:sp>
        <p:sp>
          <p:nvSpPr>
            <p:cNvPr id="38" name="TextBox 38"/>
            <p:cNvSpPr txBox="1"/>
            <p:nvPr/>
          </p:nvSpPr>
          <p:spPr>
            <a:xfrm>
              <a:off x="0" y="-142875"/>
              <a:ext cx="3592711" cy="617854"/>
            </a:xfrm>
            <a:prstGeom prst="rect">
              <a:avLst/>
            </a:prstGeom>
          </p:spPr>
          <p:txBody>
            <a:bodyPr lIns="0" tIns="0" rIns="0" bIns="0" rtlCol="0" anchor="t"/>
            <a:lstStyle/>
            <a:p>
              <a:pPr algn="ctr">
                <a:lnSpc>
                  <a:spcPts val="3528"/>
                </a:lnSpc>
              </a:pPr>
              <a:r>
                <a:rPr lang="en-US" sz="2000" b="1" dirty="0">
                  <a:solidFill>
                    <a:srgbClr val="000000"/>
                  </a:solidFill>
                  <a:ea typeface="Arial Bold"/>
                  <a:cs typeface="Arial Bold"/>
                  <a:sym typeface="Arial Bold"/>
                </a:rPr>
                <a:t>Personal Care</a:t>
              </a:r>
            </a:p>
          </p:txBody>
        </p:sp>
      </p:grpSp>
      <p:grpSp>
        <p:nvGrpSpPr>
          <p:cNvPr id="39" name="Group 39"/>
          <p:cNvGrpSpPr/>
          <p:nvPr/>
        </p:nvGrpSpPr>
        <p:grpSpPr>
          <a:xfrm>
            <a:off x="5899559" y="3752478"/>
            <a:ext cx="2576289" cy="356234"/>
            <a:chOff x="0" y="0"/>
            <a:chExt cx="3435052" cy="474979"/>
          </a:xfrm>
        </p:grpSpPr>
        <p:sp>
          <p:nvSpPr>
            <p:cNvPr id="40" name="Freeform 40"/>
            <p:cNvSpPr/>
            <p:nvPr/>
          </p:nvSpPr>
          <p:spPr>
            <a:xfrm>
              <a:off x="0" y="0"/>
              <a:ext cx="3435052" cy="474979"/>
            </a:xfrm>
            <a:custGeom>
              <a:avLst/>
              <a:gdLst/>
              <a:ahLst/>
              <a:cxnLst/>
              <a:rect l="l" t="t" r="r" b="b"/>
              <a:pathLst>
                <a:path w="3435052" h="474979">
                  <a:moveTo>
                    <a:pt x="0" y="0"/>
                  </a:moveTo>
                  <a:lnTo>
                    <a:pt x="3435052" y="0"/>
                  </a:lnTo>
                  <a:lnTo>
                    <a:pt x="3435052" y="474979"/>
                  </a:lnTo>
                  <a:lnTo>
                    <a:pt x="0" y="474979"/>
                  </a:lnTo>
                  <a:close/>
                </a:path>
              </a:pathLst>
            </a:custGeom>
            <a:solidFill>
              <a:srgbClr val="000000">
                <a:alpha val="0"/>
              </a:srgbClr>
            </a:solidFill>
          </p:spPr>
          <p:txBody>
            <a:bodyPr/>
            <a:lstStyle/>
            <a:p>
              <a:endParaRPr lang="en-US" sz="2000"/>
            </a:p>
          </p:txBody>
        </p:sp>
        <p:sp>
          <p:nvSpPr>
            <p:cNvPr id="41" name="TextBox 41"/>
            <p:cNvSpPr txBox="1"/>
            <p:nvPr/>
          </p:nvSpPr>
          <p:spPr>
            <a:xfrm>
              <a:off x="0" y="-142875"/>
              <a:ext cx="3435052" cy="617854"/>
            </a:xfrm>
            <a:prstGeom prst="rect">
              <a:avLst/>
            </a:prstGeom>
          </p:spPr>
          <p:txBody>
            <a:bodyPr lIns="0" tIns="0" rIns="0" bIns="0" rtlCol="0" anchor="t"/>
            <a:lstStyle/>
            <a:p>
              <a:pPr algn="ctr">
                <a:lnSpc>
                  <a:spcPts val="3528"/>
                </a:lnSpc>
              </a:pPr>
              <a:r>
                <a:rPr lang="en-US" sz="2000" b="1">
                  <a:solidFill>
                    <a:srgbClr val="000000"/>
                  </a:solidFill>
                  <a:ea typeface="Arial Bold"/>
                  <a:cs typeface="Arial Bold"/>
                  <a:sym typeface="Arial Bold"/>
                </a:rPr>
                <a:t>Graphite Electrodes</a:t>
              </a:r>
            </a:p>
          </p:txBody>
        </p:sp>
      </p:grpSp>
      <p:grpSp>
        <p:nvGrpSpPr>
          <p:cNvPr id="42" name="Group 42"/>
          <p:cNvGrpSpPr/>
          <p:nvPr/>
        </p:nvGrpSpPr>
        <p:grpSpPr>
          <a:xfrm>
            <a:off x="10704486" y="3745661"/>
            <a:ext cx="1336537" cy="340221"/>
            <a:chOff x="0" y="0"/>
            <a:chExt cx="1782049" cy="453628"/>
          </a:xfrm>
        </p:grpSpPr>
        <p:sp>
          <p:nvSpPr>
            <p:cNvPr id="43" name="Freeform 43"/>
            <p:cNvSpPr/>
            <p:nvPr/>
          </p:nvSpPr>
          <p:spPr>
            <a:xfrm>
              <a:off x="0" y="0"/>
              <a:ext cx="1782049" cy="453628"/>
            </a:xfrm>
            <a:custGeom>
              <a:avLst/>
              <a:gdLst/>
              <a:ahLst/>
              <a:cxnLst/>
              <a:rect l="l" t="t" r="r" b="b"/>
              <a:pathLst>
                <a:path w="1782049" h="453628">
                  <a:moveTo>
                    <a:pt x="0" y="0"/>
                  </a:moveTo>
                  <a:lnTo>
                    <a:pt x="1782049" y="0"/>
                  </a:lnTo>
                  <a:lnTo>
                    <a:pt x="1782049" y="453628"/>
                  </a:lnTo>
                  <a:lnTo>
                    <a:pt x="0" y="453628"/>
                  </a:lnTo>
                  <a:close/>
                </a:path>
              </a:pathLst>
            </a:custGeom>
            <a:solidFill>
              <a:srgbClr val="000000">
                <a:alpha val="0"/>
              </a:srgbClr>
            </a:solidFill>
          </p:spPr>
          <p:txBody>
            <a:bodyPr/>
            <a:lstStyle/>
            <a:p>
              <a:endParaRPr lang="en-US" sz="2000"/>
            </a:p>
          </p:txBody>
        </p:sp>
        <p:sp>
          <p:nvSpPr>
            <p:cNvPr id="44" name="TextBox 44"/>
            <p:cNvSpPr txBox="1"/>
            <p:nvPr/>
          </p:nvSpPr>
          <p:spPr>
            <a:xfrm>
              <a:off x="0" y="-142875"/>
              <a:ext cx="1782049" cy="596503"/>
            </a:xfrm>
            <a:prstGeom prst="rect">
              <a:avLst/>
            </a:prstGeom>
          </p:spPr>
          <p:txBody>
            <a:bodyPr lIns="0" tIns="0" rIns="0" bIns="0" rtlCol="0" anchor="t"/>
            <a:lstStyle/>
            <a:p>
              <a:pPr algn="ctr">
                <a:lnSpc>
                  <a:spcPts val="3528"/>
                </a:lnSpc>
              </a:pPr>
              <a:r>
                <a:rPr lang="en-US" sz="2000" b="1" dirty="0" err="1">
                  <a:solidFill>
                    <a:srgbClr val="000000"/>
                  </a:solidFill>
                  <a:ea typeface="Arial Bold"/>
                  <a:cs typeface="Arial Bold"/>
                  <a:sym typeface="Arial Bold"/>
                </a:rPr>
                <a:t>Defence</a:t>
              </a:r>
              <a:endParaRPr lang="en-US" sz="2000" b="1" dirty="0">
                <a:solidFill>
                  <a:srgbClr val="000000"/>
                </a:solidFill>
                <a:ea typeface="Arial Bold"/>
                <a:cs typeface="Arial Bold"/>
                <a:sym typeface="Arial Bold"/>
              </a:endParaRPr>
            </a:p>
          </p:txBody>
        </p:sp>
      </p:grpSp>
      <p:grpSp>
        <p:nvGrpSpPr>
          <p:cNvPr id="45" name="Group 45"/>
          <p:cNvGrpSpPr/>
          <p:nvPr/>
        </p:nvGrpSpPr>
        <p:grpSpPr>
          <a:xfrm>
            <a:off x="14155595" y="3752478"/>
            <a:ext cx="2724820" cy="356234"/>
            <a:chOff x="0" y="0"/>
            <a:chExt cx="3633093" cy="474979"/>
          </a:xfrm>
        </p:grpSpPr>
        <p:sp>
          <p:nvSpPr>
            <p:cNvPr id="46" name="Freeform 46"/>
            <p:cNvSpPr/>
            <p:nvPr/>
          </p:nvSpPr>
          <p:spPr>
            <a:xfrm>
              <a:off x="0" y="0"/>
              <a:ext cx="3633093" cy="474979"/>
            </a:xfrm>
            <a:custGeom>
              <a:avLst/>
              <a:gdLst/>
              <a:ahLst/>
              <a:cxnLst/>
              <a:rect l="l" t="t" r="r" b="b"/>
              <a:pathLst>
                <a:path w="3633093" h="474979">
                  <a:moveTo>
                    <a:pt x="0" y="0"/>
                  </a:moveTo>
                  <a:lnTo>
                    <a:pt x="3633093" y="0"/>
                  </a:lnTo>
                  <a:lnTo>
                    <a:pt x="3633093" y="474979"/>
                  </a:lnTo>
                  <a:lnTo>
                    <a:pt x="0" y="474979"/>
                  </a:lnTo>
                  <a:close/>
                </a:path>
              </a:pathLst>
            </a:custGeom>
            <a:solidFill>
              <a:srgbClr val="000000">
                <a:alpha val="0"/>
              </a:srgbClr>
            </a:solidFill>
          </p:spPr>
          <p:txBody>
            <a:bodyPr/>
            <a:lstStyle/>
            <a:p>
              <a:endParaRPr lang="en-US" sz="2000"/>
            </a:p>
          </p:txBody>
        </p:sp>
        <p:sp>
          <p:nvSpPr>
            <p:cNvPr id="47" name="TextBox 47"/>
            <p:cNvSpPr txBox="1"/>
            <p:nvPr/>
          </p:nvSpPr>
          <p:spPr>
            <a:xfrm>
              <a:off x="0" y="-142875"/>
              <a:ext cx="3633093" cy="617854"/>
            </a:xfrm>
            <a:prstGeom prst="rect">
              <a:avLst/>
            </a:prstGeom>
          </p:spPr>
          <p:txBody>
            <a:bodyPr lIns="0" tIns="0" rIns="0" bIns="0" rtlCol="0" anchor="t"/>
            <a:lstStyle/>
            <a:p>
              <a:pPr algn="ctr">
                <a:lnSpc>
                  <a:spcPts val="3528"/>
                </a:lnSpc>
              </a:pPr>
              <a:r>
                <a:rPr lang="en-US" sz="2000" b="1">
                  <a:solidFill>
                    <a:srgbClr val="000000"/>
                  </a:solidFill>
                  <a:ea typeface="Arial Bold"/>
                  <a:cs typeface="Arial Bold"/>
                  <a:sym typeface="Arial Bold"/>
                </a:rPr>
                <a:t>Lithium-Ion Batteries</a:t>
              </a:r>
            </a:p>
          </p:txBody>
        </p:sp>
      </p:grpSp>
      <p:grpSp>
        <p:nvGrpSpPr>
          <p:cNvPr id="48" name="Group 48"/>
          <p:cNvGrpSpPr/>
          <p:nvPr/>
        </p:nvGrpSpPr>
        <p:grpSpPr>
          <a:xfrm>
            <a:off x="1394071" y="6382978"/>
            <a:ext cx="3000301" cy="356234"/>
            <a:chOff x="0" y="0"/>
            <a:chExt cx="4000401" cy="474979"/>
          </a:xfrm>
        </p:grpSpPr>
        <p:sp>
          <p:nvSpPr>
            <p:cNvPr id="49" name="Freeform 49"/>
            <p:cNvSpPr/>
            <p:nvPr/>
          </p:nvSpPr>
          <p:spPr>
            <a:xfrm>
              <a:off x="0" y="0"/>
              <a:ext cx="4000401" cy="474979"/>
            </a:xfrm>
            <a:custGeom>
              <a:avLst/>
              <a:gdLst/>
              <a:ahLst/>
              <a:cxnLst/>
              <a:rect l="l" t="t" r="r" b="b"/>
              <a:pathLst>
                <a:path w="4000401" h="474979">
                  <a:moveTo>
                    <a:pt x="0" y="0"/>
                  </a:moveTo>
                  <a:lnTo>
                    <a:pt x="4000401" y="0"/>
                  </a:lnTo>
                  <a:lnTo>
                    <a:pt x="4000401" y="474979"/>
                  </a:lnTo>
                  <a:lnTo>
                    <a:pt x="0" y="474979"/>
                  </a:lnTo>
                  <a:close/>
                </a:path>
              </a:pathLst>
            </a:custGeom>
            <a:solidFill>
              <a:srgbClr val="000000">
                <a:alpha val="0"/>
              </a:srgbClr>
            </a:solidFill>
          </p:spPr>
          <p:txBody>
            <a:bodyPr/>
            <a:lstStyle/>
            <a:p>
              <a:endParaRPr lang="en-US" sz="2000"/>
            </a:p>
          </p:txBody>
        </p:sp>
        <p:sp>
          <p:nvSpPr>
            <p:cNvPr id="50" name="TextBox 50"/>
            <p:cNvSpPr txBox="1"/>
            <p:nvPr/>
          </p:nvSpPr>
          <p:spPr>
            <a:xfrm>
              <a:off x="0" y="-142875"/>
              <a:ext cx="4000401" cy="617854"/>
            </a:xfrm>
            <a:prstGeom prst="rect">
              <a:avLst/>
            </a:prstGeom>
          </p:spPr>
          <p:txBody>
            <a:bodyPr lIns="0" tIns="0" rIns="0" bIns="0" rtlCol="0" anchor="t"/>
            <a:lstStyle/>
            <a:p>
              <a:pPr algn="ctr">
                <a:lnSpc>
                  <a:spcPts val="3528"/>
                </a:lnSpc>
              </a:pPr>
              <a:r>
                <a:rPr lang="en-US" sz="2000" b="1" dirty="0">
                  <a:solidFill>
                    <a:srgbClr val="000000"/>
                  </a:solidFill>
                  <a:ea typeface="Arial Bold"/>
                  <a:cs typeface="Arial Bold"/>
                  <a:sym typeface="Arial Bold"/>
                </a:rPr>
                <a:t>Automotive</a:t>
              </a:r>
            </a:p>
          </p:txBody>
        </p:sp>
      </p:grpSp>
      <p:grpSp>
        <p:nvGrpSpPr>
          <p:cNvPr id="51" name="Group 51"/>
          <p:cNvGrpSpPr/>
          <p:nvPr/>
        </p:nvGrpSpPr>
        <p:grpSpPr>
          <a:xfrm>
            <a:off x="6052782" y="6382978"/>
            <a:ext cx="2302297" cy="356234"/>
            <a:chOff x="0" y="0"/>
            <a:chExt cx="3069729" cy="474979"/>
          </a:xfrm>
        </p:grpSpPr>
        <p:sp>
          <p:nvSpPr>
            <p:cNvPr id="52" name="Freeform 52"/>
            <p:cNvSpPr/>
            <p:nvPr/>
          </p:nvSpPr>
          <p:spPr>
            <a:xfrm>
              <a:off x="0" y="0"/>
              <a:ext cx="3069729" cy="474979"/>
            </a:xfrm>
            <a:custGeom>
              <a:avLst/>
              <a:gdLst/>
              <a:ahLst/>
              <a:cxnLst/>
              <a:rect l="l" t="t" r="r" b="b"/>
              <a:pathLst>
                <a:path w="3069729" h="474979">
                  <a:moveTo>
                    <a:pt x="0" y="0"/>
                  </a:moveTo>
                  <a:lnTo>
                    <a:pt x="3069729" y="0"/>
                  </a:lnTo>
                  <a:lnTo>
                    <a:pt x="3069729" y="474979"/>
                  </a:lnTo>
                  <a:lnTo>
                    <a:pt x="0" y="474979"/>
                  </a:lnTo>
                  <a:close/>
                </a:path>
              </a:pathLst>
            </a:custGeom>
            <a:solidFill>
              <a:srgbClr val="000000">
                <a:alpha val="0"/>
              </a:srgbClr>
            </a:solidFill>
          </p:spPr>
          <p:txBody>
            <a:bodyPr/>
            <a:lstStyle/>
            <a:p>
              <a:endParaRPr lang="en-US" sz="2000"/>
            </a:p>
          </p:txBody>
        </p:sp>
        <p:sp>
          <p:nvSpPr>
            <p:cNvPr id="53" name="TextBox 53"/>
            <p:cNvSpPr txBox="1"/>
            <p:nvPr/>
          </p:nvSpPr>
          <p:spPr>
            <a:xfrm>
              <a:off x="0" y="-142875"/>
              <a:ext cx="3069729" cy="617854"/>
            </a:xfrm>
            <a:prstGeom prst="rect">
              <a:avLst/>
            </a:prstGeom>
          </p:spPr>
          <p:txBody>
            <a:bodyPr lIns="0" tIns="0" rIns="0" bIns="0" rtlCol="0" anchor="t"/>
            <a:lstStyle/>
            <a:p>
              <a:pPr algn="ctr">
                <a:lnSpc>
                  <a:spcPts val="3528"/>
                </a:lnSpc>
              </a:pPr>
              <a:r>
                <a:rPr lang="en-US" sz="2000" b="1">
                  <a:solidFill>
                    <a:srgbClr val="000000"/>
                  </a:solidFill>
                  <a:ea typeface="Arial Bold"/>
                  <a:cs typeface="Arial Bold"/>
                  <a:sym typeface="Arial Bold"/>
                </a:rPr>
                <a:t>Rubber Industries</a:t>
              </a:r>
            </a:p>
          </p:txBody>
        </p:sp>
      </p:grpSp>
      <p:grpSp>
        <p:nvGrpSpPr>
          <p:cNvPr id="54" name="Group 54"/>
          <p:cNvGrpSpPr/>
          <p:nvPr/>
        </p:nvGrpSpPr>
        <p:grpSpPr>
          <a:xfrm>
            <a:off x="9743985" y="6367929"/>
            <a:ext cx="3257538" cy="340221"/>
            <a:chOff x="0" y="0"/>
            <a:chExt cx="4343384" cy="453628"/>
          </a:xfrm>
        </p:grpSpPr>
        <p:sp>
          <p:nvSpPr>
            <p:cNvPr id="55" name="Freeform 55"/>
            <p:cNvSpPr/>
            <p:nvPr/>
          </p:nvSpPr>
          <p:spPr>
            <a:xfrm>
              <a:off x="0" y="0"/>
              <a:ext cx="4343384" cy="453628"/>
            </a:xfrm>
            <a:custGeom>
              <a:avLst/>
              <a:gdLst/>
              <a:ahLst/>
              <a:cxnLst/>
              <a:rect l="l" t="t" r="r" b="b"/>
              <a:pathLst>
                <a:path w="4343384" h="453628">
                  <a:moveTo>
                    <a:pt x="0" y="0"/>
                  </a:moveTo>
                  <a:lnTo>
                    <a:pt x="4343384" y="0"/>
                  </a:lnTo>
                  <a:lnTo>
                    <a:pt x="4343384" y="453628"/>
                  </a:lnTo>
                  <a:lnTo>
                    <a:pt x="0" y="453628"/>
                  </a:lnTo>
                  <a:close/>
                </a:path>
              </a:pathLst>
            </a:custGeom>
            <a:solidFill>
              <a:srgbClr val="000000">
                <a:alpha val="0"/>
              </a:srgbClr>
            </a:solidFill>
          </p:spPr>
          <p:txBody>
            <a:bodyPr/>
            <a:lstStyle/>
            <a:p>
              <a:endParaRPr lang="en-US" sz="2000"/>
            </a:p>
          </p:txBody>
        </p:sp>
        <p:sp>
          <p:nvSpPr>
            <p:cNvPr id="56" name="TextBox 56"/>
            <p:cNvSpPr txBox="1"/>
            <p:nvPr/>
          </p:nvSpPr>
          <p:spPr>
            <a:xfrm>
              <a:off x="0" y="-142875"/>
              <a:ext cx="4343384" cy="596503"/>
            </a:xfrm>
            <a:prstGeom prst="rect">
              <a:avLst/>
            </a:prstGeom>
          </p:spPr>
          <p:txBody>
            <a:bodyPr lIns="0" tIns="0" rIns="0" bIns="0" rtlCol="0" anchor="t"/>
            <a:lstStyle/>
            <a:p>
              <a:pPr algn="ctr">
                <a:lnSpc>
                  <a:spcPts val="3528"/>
                </a:lnSpc>
              </a:pPr>
              <a:r>
                <a:rPr lang="en-US" sz="2000" b="1">
                  <a:solidFill>
                    <a:srgbClr val="000000"/>
                  </a:solidFill>
                  <a:ea typeface="Arial Bold"/>
                  <a:cs typeface="Arial Bold"/>
                  <a:sym typeface="Arial Bold"/>
                </a:rPr>
                <a:t>Paints, Plastic &amp; Fibre</a:t>
              </a:r>
            </a:p>
          </p:txBody>
        </p:sp>
      </p:grpSp>
      <p:grpSp>
        <p:nvGrpSpPr>
          <p:cNvPr id="57" name="Group 57"/>
          <p:cNvGrpSpPr/>
          <p:nvPr/>
        </p:nvGrpSpPr>
        <p:grpSpPr>
          <a:xfrm>
            <a:off x="14210889" y="6382978"/>
            <a:ext cx="2685752" cy="356234"/>
            <a:chOff x="0" y="0"/>
            <a:chExt cx="3581003" cy="474979"/>
          </a:xfrm>
        </p:grpSpPr>
        <p:sp>
          <p:nvSpPr>
            <p:cNvPr id="58" name="Freeform 58"/>
            <p:cNvSpPr/>
            <p:nvPr/>
          </p:nvSpPr>
          <p:spPr>
            <a:xfrm>
              <a:off x="0" y="0"/>
              <a:ext cx="3581003" cy="474979"/>
            </a:xfrm>
            <a:custGeom>
              <a:avLst/>
              <a:gdLst/>
              <a:ahLst/>
              <a:cxnLst/>
              <a:rect l="l" t="t" r="r" b="b"/>
              <a:pathLst>
                <a:path w="3581003" h="474979">
                  <a:moveTo>
                    <a:pt x="0" y="0"/>
                  </a:moveTo>
                  <a:lnTo>
                    <a:pt x="3581003" y="0"/>
                  </a:lnTo>
                  <a:lnTo>
                    <a:pt x="3581003" y="474979"/>
                  </a:lnTo>
                  <a:lnTo>
                    <a:pt x="0" y="474979"/>
                  </a:lnTo>
                  <a:close/>
                </a:path>
              </a:pathLst>
            </a:custGeom>
            <a:solidFill>
              <a:srgbClr val="000000">
                <a:alpha val="0"/>
              </a:srgbClr>
            </a:solidFill>
          </p:spPr>
          <p:txBody>
            <a:bodyPr/>
            <a:lstStyle/>
            <a:p>
              <a:endParaRPr lang="en-US" sz="2000"/>
            </a:p>
          </p:txBody>
        </p:sp>
        <p:sp>
          <p:nvSpPr>
            <p:cNvPr id="59" name="TextBox 59"/>
            <p:cNvSpPr txBox="1"/>
            <p:nvPr/>
          </p:nvSpPr>
          <p:spPr>
            <a:xfrm>
              <a:off x="0" y="-142875"/>
              <a:ext cx="3581003" cy="617854"/>
            </a:xfrm>
            <a:prstGeom prst="rect">
              <a:avLst/>
            </a:prstGeom>
          </p:spPr>
          <p:txBody>
            <a:bodyPr lIns="0" tIns="0" rIns="0" bIns="0" rtlCol="0" anchor="t"/>
            <a:lstStyle/>
            <a:p>
              <a:pPr algn="ctr">
                <a:lnSpc>
                  <a:spcPts val="3528"/>
                </a:lnSpc>
              </a:pPr>
              <a:r>
                <a:rPr lang="en-US" sz="2000" b="1">
                  <a:solidFill>
                    <a:srgbClr val="000000"/>
                  </a:solidFill>
                  <a:ea typeface="Arial Bold"/>
                  <a:cs typeface="Arial Bold"/>
                  <a:sym typeface="Arial Bold"/>
                </a:rPr>
                <a:t>Power Infrastructure</a:t>
              </a:r>
            </a:p>
          </p:txBody>
        </p:sp>
      </p:grpSp>
      <p:grpSp>
        <p:nvGrpSpPr>
          <p:cNvPr id="60" name="Group 60"/>
          <p:cNvGrpSpPr/>
          <p:nvPr/>
        </p:nvGrpSpPr>
        <p:grpSpPr>
          <a:xfrm>
            <a:off x="1391243" y="9166307"/>
            <a:ext cx="2953792" cy="356234"/>
            <a:chOff x="0" y="0"/>
            <a:chExt cx="3938389" cy="474979"/>
          </a:xfrm>
        </p:grpSpPr>
        <p:sp>
          <p:nvSpPr>
            <p:cNvPr id="61" name="Freeform 61"/>
            <p:cNvSpPr/>
            <p:nvPr/>
          </p:nvSpPr>
          <p:spPr>
            <a:xfrm>
              <a:off x="0" y="0"/>
              <a:ext cx="3938389" cy="474979"/>
            </a:xfrm>
            <a:custGeom>
              <a:avLst/>
              <a:gdLst/>
              <a:ahLst/>
              <a:cxnLst/>
              <a:rect l="l" t="t" r="r" b="b"/>
              <a:pathLst>
                <a:path w="3938389" h="474979">
                  <a:moveTo>
                    <a:pt x="0" y="0"/>
                  </a:moveTo>
                  <a:lnTo>
                    <a:pt x="3938389" y="0"/>
                  </a:lnTo>
                  <a:lnTo>
                    <a:pt x="3938389" y="474979"/>
                  </a:lnTo>
                  <a:lnTo>
                    <a:pt x="0" y="474979"/>
                  </a:lnTo>
                  <a:close/>
                </a:path>
              </a:pathLst>
            </a:custGeom>
            <a:solidFill>
              <a:srgbClr val="000000">
                <a:alpha val="0"/>
              </a:srgbClr>
            </a:solidFill>
          </p:spPr>
          <p:txBody>
            <a:bodyPr/>
            <a:lstStyle/>
            <a:p>
              <a:endParaRPr lang="en-US" sz="2000"/>
            </a:p>
          </p:txBody>
        </p:sp>
        <p:sp>
          <p:nvSpPr>
            <p:cNvPr id="62" name="TextBox 62"/>
            <p:cNvSpPr txBox="1"/>
            <p:nvPr/>
          </p:nvSpPr>
          <p:spPr>
            <a:xfrm>
              <a:off x="0" y="-142875"/>
              <a:ext cx="3938389" cy="617854"/>
            </a:xfrm>
            <a:prstGeom prst="rect">
              <a:avLst/>
            </a:prstGeom>
          </p:spPr>
          <p:txBody>
            <a:bodyPr lIns="0" tIns="0" rIns="0" bIns="0" rtlCol="0" anchor="t"/>
            <a:lstStyle/>
            <a:p>
              <a:pPr algn="ctr">
                <a:lnSpc>
                  <a:spcPts val="3528"/>
                </a:lnSpc>
              </a:pPr>
              <a:r>
                <a:rPr lang="en-US" sz="2000" b="1">
                  <a:solidFill>
                    <a:srgbClr val="000000"/>
                  </a:solidFill>
                  <a:ea typeface="Arial Bold"/>
                  <a:cs typeface="Arial Bold"/>
                  <a:sym typeface="Arial Bold"/>
                </a:rPr>
                <a:t>Construction Chemical</a:t>
              </a:r>
            </a:p>
          </p:txBody>
        </p:sp>
      </p:grpSp>
      <p:grpSp>
        <p:nvGrpSpPr>
          <p:cNvPr id="63" name="Group 63"/>
          <p:cNvGrpSpPr/>
          <p:nvPr/>
        </p:nvGrpSpPr>
        <p:grpSpPr>
          <a:xfrm>
            <a:off x="6049954" y="9166307"/>
            <a:ext cx="2436688" cy="356234"/>
            <a:chOff x="0" y="0"/>
            <a:chExt cx="3248917" cy="474979"/>
          </a:xfrm>
        </p:grpSpPr>
        <p:sp>
          <p:nvSpPr>
            <p:cNvPr id="64" name="Freeform 64"/>
            <p:cNvSpPr/>
            <p:nvPr/>
          </p:nvSpPr>
          <p:spPr>
            <a:xfrm>
              <a:off x="0" y="0"/>
              <a:ext cx="3248917" cy="474979"/>
            </a:xfrm>
            <a:custGeom>
              <a:avLst/>
              <a:gdLst/>
              <a:ahLst/>
              <a:cxnLst/>
              <a:rect l="l" t="t" r="r" b="b"/>
              <a:pathLst>
                <a:path w="3248917" h="474979">
                  <a:moveTo>
                    <a:pt x="0" y="0"/>
                  </a:moveTo>
                  <a:lnTo>
                    <a:pt x="3248917" y="0"/>
                  </a:lnTo>
                  <a:lnTo>
                    <a:pt x="3248917" y="474979"/>
                  </a:lnTo>
                  <a:lnTo>
                    <a:pt x="0" y="474979"/>
                  </a:lnTo>
                  <a:close/>
                </a:path>
              </a:pathLst>
            </a:custGeom>
            <a:solidFill>
              <a:srgbClr val="000000">
                <a:alpha val="0"/>
              </a:srgbClr>
            </a:solidFill>
          </p:spPr>
          <p:txBody>
            <a:bodyPr/>
            <a:lstStyle/>
            <a:p>
              <a:endParaRPr lang="en-US" sz="2000"/>
            </a:p>
          </p:txBody>
        </p:sp>
        <p:sp>
          <p:nvSpPr>
            <p:cNvPr id="65" name="TextBox 65"/>
            <p:cNvSpPr txBox="1"/>
            <p:nvPr/>
          </p:nvSpPr>
          <p:spPr>
            <a:xfrm>
              <a:off x="0" y="-142875"/>
              <a:ext cx="3248917" cy="617854"/>
            </a:xfrm>
            <a:prstGeom prst="rect">
              <a:avLst/>
            </a:prstGeom>
          </p:spPr>
          <p:txBody>
            <a:bodyPr lIns="0" tIns="0" rIns="0" bIns="0" rtlCol="0" anchor="t"/>
            <a:lstStyle/>
            <a:p>
              <a:pPr algn="ctr">
                <a:lnSpc>
                  <a:spcPts val="3528"/>
                </a:lnSpc>
              </a:pPr>
              <a:r>
                <a:rPr lang="en-US" sz="2000" b="1" dirty="0">
                  <a:solidFill>
                    <a:srgbClr val="000000"/>
                  </a:solidFill>
                  <a:ea typeface="Arial Bold"/>
                  <a:cs typeface="Arial Bold"/>
                  <a:sym typeface="Arial Bold"/>
                </a:rPr>
                <a:t>Wood Preservative</a:t>
              </a:r>
            </a:p>
          </p:txBody>
        </p:sp>
      </p:grpSp>
      <p:grpSp>
        <p:nvGrpSpPr>
          <p:cNvPr id="66" name="Group 66"/>
          <p:cNvGrpSpPr/>
          <p:nvPr/>
        </p:nvGrpSpPr>
        <p:grpSpPr>
          <a:xfrm>
            <a:off x="11043575" y="9166307"/>
            <a:ext cx="886352" cy="340221"/>
            <a:chOff x="0" y="0"/>
            <a:chExt cx="1181803" cy="453628"/>
          </a:xfrm>
        </p:grpSpPr>
        <p:sp>
          <p:nvSpPr>
            <p:cNvPr id="67" name="Freeform 67"/>
            <p:cNvSpPr/>
            <p:nvPr/>
          </p:nvSpPr>
          <p:spPr>
            <a:xfrm>
              <a:off x="0" y="0"/>
              <a:ext cx="1181803" cy="453628"/>
            </a:xfrm>
            <a:custGeom>
              <a:avLst/>
              <a:gdLst/>
              <a:ahLst/>
              <a:cxnLst/>
              <a:rect l="l" t="t" r="r" b="b"/>
              <a:pathLst>
                <a:path w="1181803" h="453628">
                  <a:moveTo>
                    <a:pt x="0" y="0"/>
                  </a:moveTo>
                  <a:lnTo>
                    <a:pt x="1181803" y="0"/>
                  </a:lnTo>
                  <a:lnTo>
                    <a:pt x="1181803" y="453628"/>
                  </a:lnTo>
                  <a:lnTo>
                    <a:pt x="0" y="453628"/>
                  </a:lnTo>
                  <a:close/>
                </a:path>
              </a:pathLst>
            </a:custGeom>
            <a:solidFill>
              <a:srgbClr val="000000">
                <a:alpha val="0"/>
              </a:srgbClr>
            </a:solidFill>
          </p:spPr>
          <p:txBody>
            <a:bodyPr/>
            <a:lstStyle/>
            <a:p>
              <a:endParaRPr lang="en-US" sz="2000"/>
            </a:p>
          </p:txBody>
        </p:sp>
        <p:sp>
          <p:nvSpPr>
            <p:cNvPr id="68" name="TextBox 68"/>
            <p:cNvSpPr txBox="1"/>
            <p:nvPr/>
          </p:nvSpPr>
          <p:spPr>
            <a:xfrm>
              <a:off x="0" y="-142875"/>
              <a:ext cx="1181803" cy="596503"/>
            </a:xfrm>
            <a:prstGeom prst="rect">
              <a:avLst/>
            </a:prstGeom>
          </p:spPr>
          <p:txBody>
            <a:bodyPr lIns="0" tIns="0" rIns="0" bIns="0" rtlCol="0" anchor="t"/>
            <a:lstStyle/>
            <a:p>
              <a:pPr algn="ctr">
                <a:lnSpc>
                  <a:spcPts val="3528"/>
                </a:lnSpc>
              </a:pPr>
              <a:r>
                <a:rPr lang="en-US" sz="2000" b="1">
                  <a:solidFill>
                    <a:srgbClr val="000000"/>
                  </a:solidFill>
                  <a:ea typeface="Arial Bold"/>
                  <a:cs typeface="Arial Bold"/>
                  <a:sym typeface="Arial Bold"/>
                </a:rPr>
                <a:t>Oils</a:t>
              </a:r>
            </a:p>
          </p:txBody>
        </p:sp>
      </p:grpSp>
      <p:sp>
        <p:nvSpPr>
          <p:cNvPr id="5" name="Title 4">
            <a:extLst>
              <a:ext uri="{FF2B5EF4-FFF2-40B4-BE49-F238E27FC236}">
                <a16:creationId xmlns:a16="http://schemas.microsoft.com/office/drawing/2014/main" id="{6090A5D3-C5AE-47CC-5E85-1279A302E813}"/>
              </a:ext>
            </a:extLst>
          </p:cNvPr>
          <p:cNvSpPr>
            <a:spLocks noGrp="1"/>
          </p:cNvSpPr>
          <p:nvPr>
            <p:ph type="title"/>
          </p:nvPr>
        </p:nvSpPr>
        <p:spPr/>
        <p:txBody>
          <a:bodyPr/>
          <a:lstStyle/>
          <a:p>
            <a:pPr>
              <a:buClr>
                <a:srgbClr val="000000"/>
              </a:buClr>
              <a:buSzPts val="4400"/>
            </a:pPr>
            <a:r>
              <a:rPr lang="en-US" sz="4400" spc="20" dirty="0">
                <a:solidFill>
                  <a:srgbClr val="FFFFFF"/>
                </a:solidFill>
                <a:latin typeface="+mn-lt"/>
                <a:sym typeface="Dosis Bold"/>
              </a:rPr>
              <a:t>We impact the following end-markets </a:t>
            </a:r>
            <a:endParaRPr lang="en-IN" sz="4400" spc="20" dirty="0">
              <a:solidFill>
                <a:srgbClr val="FFFFFF"/>
              </a:solidFill>
              <a:latin typeface="+mn-lt"/>
            </a:endParaRPr>
          </a:p>
        </p:txBody>
      </p:sp>
      <p:pic>
        <p:nvPicPr>
          <p:cNvPr id="3" name="Picture 2">
            <a:extLst>
              <a:ext uri="{FF2B5EF4-FFF2-40B4-BE49-F238E27FC236}">
                <a16:creationId xmlns:a16="http://schemas.microsoft.com/office/drawing/2014/main" id="{A06C3902-5F32-F5AE-0334-B3B62FBC798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13219" y="1451913"/>
            <a:ext cx="3009819" cy="2257364"/>
          </a:xfrm>
          <a:prstGeom prst="roundRect">
            <a:avLst>
              <a:gd name="adj" fmla="val 15945"/>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0F2F79EC-D33D-4A85-F976-23DACF0E267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2738" y="4133259"/>
            <a:ext cx="3009818" cy="2244237"/>
          </a:xfrm>
          <a:prstGeom prst="roundRect">
            <a:avLst>
              <a:gd name="adj" fmla="val 15945"/>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18102F38-5F09-D5CC-6B09-581B30AE97F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936364" y="6827024"/>
            <a:ext cx="3351026" cy="2244237"/>
          </a:xfrm>
          <a:prstGeom prst="roundRect">
            <a:avLst>
              <a:gd name="adj" fmla="val 15945"/>
            </a:avLst>
          </a:prstGeom>
          <a:effectLst>
            <a:outerShdw blurRad="50800" dist="38100" dir="2700000" algn="tl" rotWithShape="0">
              <a:prstClr val="black">
                <a:alpha val="40000"/>
              </a:prst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2"/>
          <p:cNvGrpSpPr/>
          <p:nvPr/>
        </p:nvGrpSpPr>
        <p:grpSpPr>
          <a:xfrm>
            <a:off x="687722" y="1715796"/>
            <a:ext cx="16601667" cy="769441"/>
            <a:chOff x="0" y="0"/>
            <a:chExt cx="22135556" cy="1025921"/>
          </a:xfrm>
        </p:grpSpPr>
        <p:sp>
          <p:nvSpPr>
            <p:cNvPr id="33" name="Freeform 33"/>
            <p:cNvSpPr/>
            <p:nvPr/>
          </p:nvSpPr>
          <p:spPr>
            <a:xfrm>
              <a:off x="0" y="0"/>
              <a:ext cx="22135556" cy="1025921"/>
            </a:xfrm>
            <a:custGeom>
              <a:avLst/>
              <a:gdLst/>
              <a:ahLst/>
              <a:cxnLst/>
              <a:rect l="l" t="t" r="r" b="b"/>
              <a:pathLst>
                <a:path w="22135556" h="1025921">
                  <a:moveTo>
                    <a:pt x="0" y="0"/>
                  </a:moveTo>
                  <a:lnTo>
                    <a:pt x="22135556" y="0"/>
                  </a:lnTo>
                  <a:lnTo>
                    <a:pt x="22135556" y="1025921"/>
                  </a:lnTo>
                  <a:lnTo>
                    <a:pt x="0" y="1025921"/>
                  </a:lnTo>
                  <a:close/>
                </a:path>
              </a:pathLst>
            </a:custGeom>
            <a:solidFill>
              <a:srgbClr val="000000">
                <a:alpha val="0"/>
              </a:srgbClr>
            </a:solidFill>
          </p:spPr>
          <p:txBody>
            <a:bodyPr/>
            <a:lstStyle/>
            <a:p>
              <a:endParaRPr lang="en-US">
                <a:latin typeface="Calibri" panose="020F0502020204030204" pitchFamily="34" charset="0"/>
                <a:cs typeface="Calibri" panose="020F0502020204030204" pitchFamily="34" charset="0"/>
              </a:endParaRPr>
            </a:p>
          </p:txBody>
        </p:sp>
        <p:sp>
          <p:nvSpPr>
            <p:cNvPr id="34" name="TextBox 34"/>
            <p:cNvSpPr txBox="1"/>
            <p:nvPr/>
          </p:nvSpPr>
          <p:spPr>
            <a:xfrm>
              <a:off x="0" y="-9525"/>
              <a:ext cx="22135556" cy="1035446"/>
            </a:xfrm>
            <a:prstGeom prst="rect">
              <a:avLst/>
            </a:prstGeom>
          </p:spPr>
          <p:txBody>
            <a:bodyPr lIns="0" tIns="0" rIns="0" bIns="0" rtlCol="0" anchor="t"/>
            <a:lstStyle/>
            <a:p>
              <a:pPr algn="just">
                <a:lnSpc>
                  <a:spcPts val="2640"/>
                </a:lnSpc>
              </a:pPr>
              <a:r>
                <a:rPr lang="en-US" sz="2200" spc="20" dirty="0">
                  <a:solidFill>
                    <a:srgbClr val="000000"/>
                  </a:solidFill>
                  <a:latin typeface="Calibri" panose="020F0502020204030204" pitchFamily="34" charset="0"/>
                  <a:ea typeface="TT Rounds Condensed"/>
                  <a:cs typeface="Calibri" panose="020F0502020204030204" pitchFamily="34" charset="0"/>
                  <a:sym typeface="TT Rounds Condensed"/>
                </a:rPr>
                <a:t>The case study highlights how our proactive approach and strategic coordination helped navigate a unique challenge, underscoring company’s commitment to delivering results despite adversity.</a:t>
              </a:r>
            </a:p>
          </p:txBody>
        </p:sp>
      </p:grpSp>
      <p:grpSp>
        <p:nvGrpSpPr>
          <p:cNvPr id="35" name="Group 35"/>
          <p:cNvGrpSpPr/>
          <p:nvPr/>
        </p:nvGrpSpPr>
        <p:grpSpPr>
          <a:xfrm>
            <a:off x="672993" y="2705100"/>
            <a:ext cx="2629813" cy="403444"/>
            <a:chOff x="0" y="0"/>
            <a:chExt cx="3506417" cy="537925"/>
          </a:xfrm>
        </p:grpSpPr>
        <p:sp>
          <p:nvSpPr>
            <p:cNvPr id="36" name="Freeform 36"/>
            <p:cNvSpPr/>
            <p:nvPr/>
          </p:nvSpPr>
          <p:spPr>
            <a:xfrm>
              <a:off x="0" y="0"/>
              <a:ext cx="3506417" cy="537925"/>
            </a:xfrm>
            <a:custGeom>
              <a:avLst/>
              <a:gdLst/>
              <a:ahLst/>
              <a:cxnLst/>
              <a:rect l="l" t="t" r="r" b="b"/>
              <a:pathLst>
                <a:path w="3506417" h="537925">
                  <a:moveTo>
                    <a:pt x="0" y="0"/>
                  </a:moveTo>
                  <a:lnTo>
                    <a:pt x="3506417" y="0"/>
                  </a:lnTo>
                  <a:lnTo>
                    <a:pt x="3506417" y="537925"/>
                  </a:lnTo>
                  <a:lnTo>
                    <a:pt x="0" y="537925"/>
                  </a:lnTo>
                  <a:close/>
                </a:path>
              </a:pathLst>
            </a:custGeom>
            <a:solidFill>
              <a:srgbClr val="000000">
                <a:alpha val="0"/>
              </a:srgbClr>
            </a:solidFill>
          </p:spPr>
          <p:txBody>
            <a:bodyPr/>
            <a:lstStyle/>
            <a:p>
              <a:endParaRPr lang="en-US">
                <a:latin typeface="Calibri" panose="020F0502020204030204" pitchFamily="34" charset="0"/>
                <a:cs typeface="Calibri" panose="020F0502020204030204" pitchFamily="34" charset="0"/>
              </a:endParaRPr>
            </a:p>
          </p:txBody>
        </p:sp>
        <p:sp>
          <p:nvSpPr>
            <p:cNvPr id="37" name="TextBox 37"/>
            <p:cNvSpPr txBox="1"/>
            <p:nvPr/>
          </p:nvSpPr>
          <p:spPr>
            <a:xfrm>
              <a:off x="0" y="-28575"/>
              <a:ext cx="3506417" cy="566500"/>
            </a:xfrm>
            <a:prstGeom prst="rect">
              <a:avLst/>
            </a:prstGeom>
          </p:spPr>
          <p:txBody>
            <a:bodyPr lIns="0" tIns="0" rIns="0" bIns="0" rtlCol="0" anchor="t"/>
            <a:lstStyle/>
            <a:p>
              <a:pPr algn="l">
                <a:lnSpc>
                  <a:spcPts val="2568"/>
                </a:lnSpc>
              </a:pPr>
              <a:r>
                <a:rPr lang="en-US" sz="2000" b="1" spc="18">
                  <a:latin typeface="Calibri" panose="020F0502020204030204" pitchFamily="34" charset="0"/>
                  <a:ea typeface="TT Rounds Condensed Bold"/>
                  <a:cs typeface="Calibri" panose="020F0502020204030204" pitchFamily="34" charset="0"/>
                  <a:sym typeface="TT Rounds Condensed Bold"/>
                </a:rPr>
                <a:t>Product: </a:t>
              </a:r>
              <a:r>
                <a:rPr lang="en-US" sz="2000" b="1" spc="18">
                  <a:solidFill>
                    <a:srgbClr val="191919"/>
                  </a:solidFill>
                  <a:latin typeface="Calibri" panose="020F0502020204030204" pitchFamily="34" charset="0"/>
                  <a:ea typeface="TT Rounds Condensed Bold"/>
                  <a:cs typeface="Calibri" panose="020F0502020204030204" pitchFamily="34" charset="0"/>
                  <a:sym typeface="TT Rounds Condensed Bold"/>
                </a:rPr>
                <a:t>BISPHENOL A</a:t>
              </a:r>
            </a:p>
          </p:txBody>
        </p:sp>
      </p:grpSp>
      <p:grpSp>
        <p:nvGrpSpPr>
          <p:cNvPr id="56" name="Google Shape;1231;p26">
            <a:extLst>
              <a:ext uri="{FF2B5EF4-FFF2-40B4-BE49-F238E27FC236}">
                <a16:creationId xmlns:a16="http://schemas.microsoft.com/office/drawing/2014/main" id="{75FAB612-ADC2-95B6-229C-0F9E36990ECC}"/>
              </a:ext>
            </a:extLst>
          </p:cNvPr>
          <p:cNvGrpSpPr/>
          <p:nvPr/>
        </p:nvGrpSpPr>
        <p:grpSpPr>
          <a:xfrm>
            <a:off x="2833644" y="3623473"/>
            <a:ext cx="1507755" cy="1351864"/>
            <a:chOff x="0" y="-47625"/>
            <a:chExt cx="881250" cy="929081"/>
          </a:xfrm>
          <a:solidFill>
            <a:srgbClr val="1A76B1"/>
          </a:solidFill>
        </p:grpSpPr>
        <p:sp>
          <p:nvSpPr>
            <p:cNvPr id="57" name="Google Shape;1232;p26">
              <a:extLst>
                <a:ext uri="{FF2B5EF4-FFF2-40B4-BE49-F238E27FC236}">
                  <a16:creationId xmlns:a16="http://schemas.microsoft.com/office/drawing/2014/main" id="{E8B4F17F-2600-9EB6-1202-990B057159E4}"/>
                </a:ext>
              </a:extLst>
            </p:cNvPr>
            <p:cNvSpPr/>
            <p:nvPr/>
          </p:nvSpPr>
          <p:spPr>
            <a:xfrm>
              <a:off x="0" y="0"/>
              <a:ext cx="881250" cy="881456"/>
            </a:xfrm>
            <a:prstGeom prst="roundRect">
              <a:avLst>
                <a:gd name="adj" fmla="val 16667"/>
              </a:avLst>
            </a:pr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 name="Google Shape;1233;p26">
              <a:extLst>
                <a:ext uri="{FF2B5EF4-FFF2-40B4-BE49-F238E27FC236}">
                  <a16:creationId xmlns:a16="http://schemas.microsoft.com/office/drawing/2014/main" id="{34856AEE-4668-C5B8-4BE6-594B8FA4D71A}"/>
                </a:ext>
              </a:extLst>
            </p:cNvPr>
            <p:cNvSpPr/>
            <p:nvPr/>
          </p:nvSpPr>
          <p:spPr>
            <a:xfrm>
              <a:off x="0" y="-47625"/>
              <a:ext cx="881250" cy="929081"/>
            </a:xfrm>
            <a:prstGeom prst="roundRect">
              <a:avLst>
                <a:gd name="adj" fmla="val 16667"/>
              </a:avLst>
            </a:prstGeom>
            <a:grpFill/>
            <a:ln>
              <a:noFill/>
            </a:ln>
          </p:spPr>
          <p:txBody>
            <a:bodyPr spcFirstLastPara="1" wrap="square" lIns="50800" tIns="50800" rIns="50800" bIns="50800" anchor="ctr" anchorCtr="0">
              <a:noAutofit/>
            </a:bodyPr>
            <a:lstStyle/>
            <a:p>
              <a:pPr marL="0" marR="0" lvl="0" indent="0" algn="ctr" rtl="0">
                <a:lnSpc>
                  <a:spcPct val="162888"/>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9" name="Google Shape;1234;p26">
            <a:extLst>
              <a:ext uri="{FF2B5EF4-FFF2-40B4-BE49-F238E27FC236}">
                <a16:creationId xmlns:a16="http://schemas.microsoft.com/office/drawing/2014/main" id="{A9BEE28E-B1DE-2864-6AF8-56F23FDFB95B}"/>
              </a:ext>
            </a:extLst>
          </p:cNvPr>
          <p:cNvGrpSpPr/>
          <p:nvPr/>
        </p:nvGrpSpPr>
        <p:grpSpPr>
          <a:xfrm>
            <a:off x="8678630" y="3551505"/>
            <a:ext cx="1374267" cy="1392720"/>
            <a:chOff x="0" y="-213684"/>
            <a:chExt cx="881250" cy="1095140"/>
          </a:xfrm>
          <a:solidFill>
            <a:srgbClr val="038F01"/>
          </a:solidFill>
        </p:grpSpPr>
        <p:sp>
          <p:nvSpPr>
            <p:cNvPr id="60" name="Google Shape;1235;p26">
              <a:extLst>
                <a:ext uri="{FF2B5EF4-FFF2-40B4-BE49-F238E27FC236}">
                  <a16:creationId xmlns:a16="http://schemas.microsoft.com/office/drawing/2014/main" id="{C46E0E2A-91E5-2D7B-15CF-50AAF5C34FE0}"/>
                </a:ext>
              </a:extLst>
            </p:cNvPr>
            <p:cNvSpPr/>
            <p:nvPr/>
          </p:nvSpPr>
          <p:spPr>
            <a:xfrm>
              <a:off x="0" y="0"/>
              <a:ext cx="881250" cy="881456"/>
            </a:xfrm>
            <a:prstGeom prst="roundRect">
              <a:avLst>
                <a:gd name="adj" fmla="val 16667"/>
              </a:avLst>
            </a:pr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1236;p26">
              <a:extLst>
                <a:ext uri="{FF2B5EF4-FFF2-40B4-BE49-F238E27FC236}">
                  <a16:creationId xmlns:a16="http://schemas.microsoft.com/office/drawing/2014/main" id="{FB0C2C64-3E5B-FB9A-788F-BA329F0CB3AF}"/>
                </a:ext>
              </a:extLst>
            </p:cNvPr>
            <p:cNvSpPr/>
            <p:nvPr/>
          </p:nvSpPr>
          <p:spPr>
            <a:xfrm>
              <a:off x="0" y="-213684"/>
              <a:ext cx="881250" cy="1095140"/>
            </a:xfrm>
            <a:prstGeom prst="roundRect">
              <a:avLst>
                <a:gd name="adj" fmla="val 16667"/>
              </a:avLst>
            </a:prstGeom>
            <a:grpFill/>
            <a:ln>
              <a:noFill/>
            </a:ln>
          </p:spPr>
          <p:txBody>
            <a:bodyPr spcFirstLastPara="1" wrap="square" lIns="50800" tIns="50800" rIns="50800" bIns="50800" anchor="ctr" anchorCtr="0">
              <a:noAutofit/>
            </a:bodyPr>
            <a:lstStyle/>
            <a:p>
              <a:pPr marL="0" marR="0" lvl="0" indent="0" algn="ctr" rtl="0">
                <a:lnSpc>
                  <a:spcPct val="162888"/>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62" name="Google Shape;1237;p26">
            <a:extLst>
              <a:ext uri="{FF2B5EF4-FFF2-40B4-BE49-F238E27FC236}">
                <a16:creationId xmlns:a16="http://schemas.microsoft.com/office/drawing/2014/main" id="{90EA801C-2C4F-B5E2-21A7-814F388BBE38}"/>
              </a:ext>
            </a:extLst>
          </p:cNvPr>
          <p:cNvGrpSpPr/>
          <p:nvPr/>
        </p:nvGrpSpPr>
        <p:grpSpPr>
          <a:xfrm>
            <a:off x="14173386" y="3589584"/>
            <a:ext cx="1415259" cy="1351864"/>
            <a:chOff x="-96494" y="-47625"/>
            <a:chExt cx="977744" cy="929081"/>
          </a:xfrm>
          <a:solidFill>
            <a:srgbClr val="1A76B1"/>
          </a:solidFill>
        </p:grpSpPr>
        <p:sp>
          <p:nvSpPr>
            <p:cNvPr id="63" name="Google Shape;1238;p26">
              <a:extLst>
                <a:ext uri="{FF2B5EF4-FFF2-40B4-BE49-F238E27FC236}">
                  <a16:creationId xmlns:a16="http://schemas.microsoft.com/office/drawing/2014/main" id="{CEE8E81B-9ABB-F4EC-3549-B43D4D76D49F}"/>
                </a:ext>
              </a:extLst>
            </p:cNvPr>
            <p:cNvSpPr/>
            <p:nvPr/>
          </p:nvSpPr>
          <p:spPr>
            <a:xfrm>
              <a:off x="0" y="0"/>
              <a:ext cx="881250" cy="881456"/>
            </a:xfrm>
            <a:prstGeom prst="roundRect">
              <a:avLst>
                <a:gd name="adj" fmla="val 16667"/>
              </a:avLst>
            </a:pr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1239;p26">
              <a:extLst>
                <a:ext uri="{FF2B5EF4-FFF2-40B4-BE49-F238E27FC236}">
                  <a16:creationId xmlns:a16="http://schemas.microsoft.com/office/drawing/2014/main" id="{5D5D311C-74DF-DBC7-DC99-1429D69DAB09}"/>
                </a:ext>
              </a:extLst>
            </p:cNvPr>
            <p:cNvSpPr/>
            <p:nvPr/>
          </p:nvSpPr>
          <p:spPr>
            <a:xfrm>
              <a:off x="-96494" y="-47625"/>
              <a:ext cx="977744" cy="929081"/>
            </a:xfrm>
            <a:prstGeom prst="roundRect">
              <a:avLst>
                <a:gd name="adj" fmla="val 16667"/>
              </a:avLst>
            </a:prstGeom>
            <a:grpFill/>
            <a:ln>
              <a:noFill/>
            </a:ln>
          </p:spPr>
          <p:txBody>
            <a:bodyPr spcFirstLastPara="1" wrap="square" lIns="50800" tIns="50800" rIns="50800" bIns="50800" anchor="ctr" anchorCtr="0">
              <a:noAutofit/>
            </a:bodyPr>
            <a:lstStyle/>
            <a:p>
              <a:pPr marL="0" marR="0" lvl="0" indent="0" algn="ctr" rtl="0">
                <a:lnSpc>
                  <a:spcPct val="162888"/>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5" name="Google Shape;1240;p26">
            <a:extLst>
              <a:ext uri="{FF2B5EF4-FFF2-40B4-BE49-F238E27FC236}">
                <a16:creationId xmlns:a16="http://schemas.microsoft.com/office/drawing/2014/main" id="{8420E55C-2B65-6F71-B754-6F7A2FD3E3CF}"/>
              </a:ext>
            </a:extLst>
          </p:cNvPr>
          <p:cNvSpPr/>
          <p:nvPr/>
        </p:nvSpPr>
        <p:spPr>
          <a:xfrm>
            <a:off x="14510694" y="3878586"/>
            <a:ext cx="802758" cy="774247"/>
          </a:xfrm>
          <a:custGeom>
            <a:avLst/>
            <a:gdLst/>
            <a:ahLst/>
            <a:cxnLst/>
            <a:rect l="l" t="t" r="r" b="b"/>
            <a:pathLst>
              <a:path w="916571" h="916571" extrusionOk="0">
                <a:moveTo>
                  <a:pt x="0" y="0"/>
                </a:moveTo>
                <a:lnTo>
                  <a:pt x="916571" y="0"/>
                </a:lnTo>
                <a:lnTo>
                  <a:pt x="916571" y="916571"/>
                </a:lnTo>
                <a:lnTo>
                  <a:pt x="0" y="916571"/>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1241;p26">
            <a:extLst>
              <a:ext uri="{FF2B5EF4-FFF2-40B4-BE49-F238E27FC236}">
                <a16:creationId xmlns:a16="http://schemas.microsoft.com/office/drawing/2014/main" id="{94052C0D-FF40-EFDB-B9D7-BD8C23EA4087}"/>
              </a:ext>
            </a:extLst>
          </p:cNvPr>
          <p:cNvSpPr/>
          <p:nvPr/>
        </p:nvSpPr>
        <p:spPr>
          <a:xfrm>
            <a:off x="9025694" y="3822025"/>
            <a:ext cx="745177" cy="823073"/>
          </a:xfrm>
          <a:custGeom>
            <a:avLst/>
            <a:gdLst/>
            <a:ahLst/>
            <a:cxnLst/>
            <a:rect l="l" t="t" r="r" b="b"/>
            <a:pathLst>
              <a:path w="817969" h="958089" extrusionOk="0">
                <a:moveTo>
                  <a:pt x="0" y="0"/>
                </a:moveTo>
                <a:lnTo>
                  <a:pt x="817968" y="0"/>
                </a:lnTo>
                <a:lnTo>
                  <a:pt x="817968" y="958089"/>
                </a:lnTo>
                <a:lnTo>
                  <a:pt x="0" y="9580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 name="Google Shape;1242;p26">
            <a:extLst>
              <a:ext uri="{FF2B5EF4-FFF2-40B4-BE49-F238E27FC236}">
                <a16:creationId xmlns:a16="http://schemas.microsoft.com/office/drawing/2014/main" id="{EF9BC614-3313-D471-BCB8-438C8F74C771}"/>
              </a:ext>
            </a:extLst>
          </p:cNvPr>
          <p:cNvSpPr/>
          <p:nvPr/>
        </p:nvSpPr>
        <p:spPr>
          <a:xfrm>
            <a:off x="3235823" y="3905246"/>
            <a:ext cx="698830" cy="783139"/>
          </a:xfrm>
          <a:custGeom>
            <a:avLst/>
            <a:gdLst/>
            <a:ahLst/>
            <a:cxnLst/>
            <a:rect l="l" t="t" r="r" b="b"/>
            <a:pathLst>
              <a:path w="695615" h="990876" extrusionOk="0">
                <a:moveTo>
                  <a:pt x="0" y="0"/>
                </a:moveTo>
                <a:lnTo>
                  <a:pt x="695615" y="0"/>
                </a:lnTo>
                <a:lnTo>
                  <a:pt x="695615" y="990876"/>
                </a:lnTo>
                <a:lnTo>
                  <a:pt x="0" y="99087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1243;p26">
            <a:extLst>
              <a:ext uri="{FF2B5EF4-FFF2-40B4-BE49-F238E27FC236}">
                <a16:creationId xmlns:a16="http://schemas.microsoft.com/office/drawing/2014/main" id="{B8BCCD80-B7C6-72A9-B30F-4EA031FB87C3}"/>
              </a:ext>
            </a:extLst>
          </p:cNvPr>
          <p:cNvSpPr txBox="1"/>
          <p:nvPr/>
        </p:nvSpPr>
        <p:spPr>
          <a:xfrm>
            <a:off x="1207205" y="5241731"/>
            <a:ext cx="4993099" cy="73866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latin typeface="Calibri"/>
                <a:ea typeface="Calibri"/>
                <a:cs typeface="Calibri"/>
                <a:sym typeface="Calibri"/>
              </a:rPr>
              <a:t>Problem: Navigating Customs Challenges for Timely Delivery</a:t>
            </a:r>
            <a:endParaRPr sz="1400" b="0" i="0" u="none" strike="noStrike" cap="none" dirty="0">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69" name="Google Shape;1244;p26">
            <a:extLst>
              <a:ext uri="{FF2B5EF4-FFF2-40B4-BE49-F238E27FC236}">
                <a16:creationId xmlns:a16="http://schemas.microsoft.com/office/drawing/2014/main" id="{B3F7BE58-47FA-A181-304C-556372803557}"/>
              </a:ext>
            </a:extLst>
          </p:cNvPr>
          <p:cNvSpPr txBox="1"/>
          <p:nvPr/>
        </p:nvSpPr>
        <p:spPr>
          <a:xfrm>
            <a:off x="6172608" y="5241731"/>
            <a:ext cx="6005312" cy="738664"/>
          </a:xfrm>
          <a:prstGeom prst="rect">
            <a:avLst/>
          </a:prstGeom>
          <a:noFill/>
          <a:ln>
            <a:noFill/>
          </a:ln>
        </p:spPr>
        <p:txBody>
          <a:bodyPr spcFirstLastPara="1" wrap="square" lIns="0" tIns="0" rIns="0" bIns="0" anchor="t" anchorCtr="0">
            <a:spAutoFit/>
          </a:bodyPr>
          <a:lstStyle/>
          <a:p>
            <a:pPr marL="279400" marR="0" lvl="0" indent="0" algn="ctr" rtl="0">
              <a:lnSpc>
                <a:spcPct val="100000"/>
              </a:lnSpc>
              <a:spcBef>
                <a:spcPts val="0"/>
              </a:spcBef>
              <a:spcAft>
                <a:spcPts val="0"/>
              </a:spcAft>
              <a:buClr>
                <a:srgbClr val="070779"/>
              </a:buClr>
              <a:buSzPts val="2400"/>
              <a:buFont typeface="Calibri"/>
              <a:buNone/>
            </a:pPr>
            <a:r>
              <a:rPr lang="en-US" sz="2400" b="1" i="0" u="none" strike="noStrike" cap="none" dirty="0">
                <a:latin typeface="Calibri"/>
                <a:ea typeface="Calibri"/>
                <a:cs typeface="Calibri"/>
                <a:sym typeface="Calibri"/>
              </a:rPr>
              <a:t>Solution: A Strategic Roadmap </a:t>
            </a:r>
            <a:br>
              <a:rPr lang="en-US" sz="2400" b="1" i="0" u="none" strike="noStrike" cap="none" dirty="0">
                <a:latin typeface="Calibri"/>
                <a:ea typeface="Calibri"/>
                <a:cs typeface="Calibri"/>
                <a:sym typeface="Calibri"/>
              </a:rPr>
            </a:br>
            <a:r>
              <a:rPr lang="en-US" sz="2400" b="1" i="0" u="none" strike="noStrike" cap="none" dirty="0">
                <a:latin typeface="Calibri"/>
                <a:ea typeface="Calibri"/>
                <a:cs typeface="Calibri"/>
                <a:sym typeface="Calibri"/>
              </a:rPr>
              <a:t>to Success</a:t>
            </a:r>
            <a:endParaRPr sz="1400" b="0" i="0" u="none" strike="noStrike" cap="none" dirty="0">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70" name="Google Shape;1245;p26">
            <a:extLst>
              <a:ext uri="{FF2B5EF4-FFF2-40B4-BE49-F238E27FC236}">
                <a16:creationId xmlns:a16="http://schemas.microsoft.com/office/drawing/2014/main" id="{97452B62-B34F-4DB3-8F09-C029B8274A1B}"/>
              </a:ext>
            </a:extLst>
          </p:cNvPr>
          <p:cNvSpPr txBox="1"/>
          <p:nvPr/>
        </p:nvSpPr>
        <p:spPr>
          <a:xfrm>
            <a:off x="6263370" y="6300828"/>
            <a:ext cx="5867751" cy="2769989"/>
          </a:xfrm>
          <a:prstGeom prst="rect">
            <a:avLst/>
          </a:prstGeom>
          <a:noFill/>
          <a:ln>
            <a:noFill/>
          </a:ln>
        </p:spPr>
        <p:txBody>
          <a:bodyPr spcFirstLastPara="1" wrap="square" lIns="0" tIns="0" rIns="0" bIns="0" anchor="t" anchorCtr="0">
            <a:spAutoFit/>
          </a:bodyPr>
          <a:lstStyle/>
          <a:p>
            <a:pPr marL="908050" marR="0" lvl="1" indent="-285750" algn="just" rtl="0">
              <a:lnSpc>
                <a:spcPct val="100000"/>
              </a:lnSpc>
              <a:spcBef>
                <a:spcPts val="0"/>
              </a:spcBef>
              <a:spcAft>
                <a:spcPts val="0"/>
              </a:spcAft>
              <a:buClr>
                <a:srgbClr val="000000"/>
              </a:buClr>
              <a:buSzPts val="2052"/>
              <a:buFont typeface="Arial"/>
              <a:buChar char="•"/>
            </a:pPr>
            <a:r>
              <a:rPr lang="en-US" sz="1800" b="1" i="0" u="none" strike="noStrike" cap="none" dirty="0">
                <a:solidFill>
                  <a:srgbClr val="000000"/>
                </a:solidFill>
                <a:latin typeface="Calibri"/>
                <a:ea typeface="Calibri"/>
                <a:cs typeface="Calibri"/>
                <a:sym typeface="Calibri"/>
              </a:rPr>
              <a:t>Proactive Engagement: </a:t>
            </a:r>
            <a:r>
              <a:rPr lang="en-US" sz="1800" b="0" i="0" u="none" strike="noStrike" cap="none" dirty="0">
                <a:solidFill>
                  <a:srgbClr val="000000"/>
                </a:solidFill>
                <a:latin typeface="Calibri"/>
                <a:ea typeface="Calibri"/>
                <a:cs typeface="Calibri"/>
                <a:sym typeface="Calibri"/>
              </a:rPr>
              <a:t>Our quick response and coordination ensured all stakeholders were aligned.</a:t>
            </a:r>
            <a:br>
              <a:rPr lang="en-US" sz="1800" b="0" i="0" u="none" strike="noStrike" cap="none" dirty="0">
                <a:solidFill>
                  <a:srgbClr val="000000"/>
                </a:solidFill>
                <a:latin typeface="Calibri"/>
                <a:ea typeface="Calibri"/>
                <a:cs typeface="Calibri"/>
                <a:sym typeface="Calibri"/>
              </a:rPr>
            </a:br>
            <a:endParaRPr sz="1800" b="0" i="0" u="none" strike="noStrike" cap="none" dirty="0">
              <a:solidFill>
                <a:srgbClr val="000000"/>
              </a:solidFill>
              <a:latin typeface="Calibri"/>
              <a:ea typeface="Calibri"/>
              <a:cs typeface="Calibri"/>
              <a:sym typeface="Calibri"/>
            </a:endParaRPr>
          </a:p>
          <a:p>
            <a:pPr marL="908050" marR="0" lvl="1" indent="-285750" algn="just" rtl="0">
              <a:lnSpc>
                <a:spcPct val="100000"/>
              </a:lnSpc>
              <a:spcBef>
                <a:spcPts val="0"/>
              </a:spcBef>
              <a:spcAft>
                <a:spcPts val="0"/>
              </a:spcAft>
              <a:buClr>
                <a:srgbClr val="000000"/>
              </a:buClr>
              <a:buSzPts val="2052"/>
              <a:buFont typeface="Arial"/>
              <a:buChar char="•"/>
            </a:pPr>
            <a:r>
              <a:rPr lang="en-US" sz="1800" b="1" i="0" u="none" strike="noStrike" cap="none" dirty="0">
                <a:solidFill>
                  <a:srgbClr val="000000"/>
                </a:solidFill>
                <a:latin typeface="Calibri"/>
                <a:ea typeface="Calibri"/>
                <a:cs typeface="Calibri"/>
                <a:sym typeface="Calibri"/>
              </a:rPr>
              <a:t>Revised Timeline: </a:t>
            </a:r>
            <a:r>
              <a:rPr lang="en-US" sz="1800" b="0" i="0" u="none" strike="noStrike" cap="none" dirty="0">
                <a:solidFill>
                  <a:srgbClr val="000000"/>
                </a:solidFill>
                <a:latin typeface="Calibri"/>
                <a:ea typeface="Calibri"/>
                <a:cs typeface="Calibri"/>
                <a:sym typeface="Calibri"/>
              </a:rPr>
              <a:t>Successfully negotiated a new inspection date from the initially unfeasible date.</a:t>
            </a:r>
            <a:br>
              <a:rPr lang="en-US" sz="1800" b="0" i="0" u="none" strike="noStrike" cap="none" dirty="0">
                <a:solidFill>
                  <a:srgbClr val="000000"/>
                </a:solidFill>
                <a:latin typeface="Calibri"/>
                <a:ea typeface="Calibri"/>
                <a:cs typeface="Calibri"/>
                <a:sym typeface="Calibri"/>
              </a:rPr>
            </a:br>
            <a:endParaRPr sz="1800" b="0" i="0" u="none" strike="noStrike" cap="none" dirty="0">
              <a:solidFill>
                <a:srgbClr val="000000"/>
              </a:solidFill>
              <a:latin typeface="Calibri"/>
              <a:ea typeface="Calibri"/>
              <a:cs typeface="Calibri"/>
              <a:sym typeface="Calibri"/>
            </a:endParaRPr>
          </a:p>
          <a:p>
            <a:pPr marL="908050" marR="0" lvl="1" indent="-285750" algn="just" rtl="0">
              <a:lnSpc>
                <a:spcPct val="100000"/>
              </a:lnSpc>
              <a:spcBef>
                <a:spcPts val="0"/>
              </a:spcBef>
              <a:spcAft>
                <a:spcPts val="0"/>
              </a:spcAft>
              <a:buClr>
                <a:srgbClr val="000000"/>
              </a:buClr>
              <a:buSzPts val="2052"/>
              <a:buFont typeface="Arial"/>
              <a:buChar char="•"/>
            </a:pPr>
            <a:r>
              <a:rPr lang="en-US" sz="1800" b="1" i="0" u="none" strike="noStrike" cap="none" dirty="0">
                <a:solidFill>
                  <a:srgbClr val="000000"/>
                </a:solidFill>
                <a:latin typeface="Calibri"/>
                <a:ea typeface="Calibri"/>
                <a:cs typeface="Calibri"/>
                <a:sym typeface="Calibri"/>
              </a:rPr>
              <a:t>Precise Execution: </a:t>
            </a:r>
            <a:r>
              <a:rPr lang="en-US" sz="1800" b="0" i="0" u="none" strike="noStrike" cap="none" dirty="0">
                <a:solidFill>
                  <a:srgbClr val="000000"/>
                </a:solidFill>
                <a:latin typeface="Calibri"/>
                <a:ea typeface="Calibri"/>
                <a:cs typeface="Calibri"/>
                <a:sym typeface="Calibri"/>
              </a:rPr>
              <a:t>Collaborated with gas doctor to provide necessary gas measurement and certification, a key requirement for clearance and implementing contingency plans.</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73" name="Google Shape;1248;p26">
            <a:extLst>
              <a:ext uri="{FF2B5EF4-FFF2-40B4-BE49-F238E27FC236}">
                <a16:creationId xmlns:a16="http://schemas.microsoft.com/office/drawing/2014/main" id="{6F9947F3-2DBF-0B61-A5DE-A74BCDA8D44C}"/>
              </a:ext>
            </a:extLst>
          </p:cNvPr>
          <p:cNvSpPr txBox="1"/>
          <p:nvPr/>
        </p:nvSpPr>
        <p:spPr>
          <a:xfrm>
            <a:off x="93194" y="6254662"/>
            <a:ext cx="6170175" cy="2862322"/>
          </a:xfrm>
          <a:prstGeom prst="rect">
            <a:avLst/>
          </a:prstGeom>
          <a:noFill/>
          <a:ln>
            <a:noFill/>
          </a:ln>
        </p:spPr>
        <p:txBody>
          <a:bodyPr spcFirstLastPara="1" wrap="square" lIns="91425" tIns="45700" rIns="91425" bIns="45700" anchor="t" anchorCtr="0">
            <a:spAutoFit/>
          </a:bodyPr>
          <a:lstStyle/>
          <a:p>
            <a:pPr marL="908050" marR="0" lvl="0" indent="-285750" algn="just" rtl="0">
              <a:lnSpc>
                <a:spcPct val="100000"/>
              </a:lnSpc>
              <a:spcBef>
                <a:spcPts val="0"/>
              </a:spcBef>
              <a:spcAft>
                <a:spcPts val="0"/>
              </a:spcAft>
              <a:buClr>
                <a:srgbClr val="000000"/>
              </a:buClr>
              <a:buSzPts val="2052"/>
              <a:buFont typeface="Arial"/>
              <a:buChar char="•"/>
            </a:pPr>
            <a:r>
              <a:rPr lang="en-US" sz="1800" b="1" i="0" u="none" strike="noStrike" cap="none" dirty="0">
                <a:solidFill>
                  <a:srgbClr val="000000"/>
                </a:solidFill>
                <a:latin typeface="Calibri"/>
                <a:ea typeface="Calibri"/>
                <a:cs typeface="Calibri"/>
                <a:sym typeface="Calibri"/>
              </a:rPr>
              <a:t>Client &amp; Product:</a:t>
            </a:r>
            <a:r>
              <a:rPr lang="en-US" sz="1800" b="0" i="0" u="none" strike="noStrike" cap="none" dirty="0">
                <a:solidFill>
                  <a:srgbClr val="000000"/>
                </a:solidFill>
                <a:latin typeface="Calibri"/>
                <a:ea typeface="Calibri"/>
                <a:cs typeface="Calibri"/>
                <a:sym typeface="Calibri"/>
              </a:rPr>
              <a:t> One large order of Bisphenol A, a vital component with multiple end-users.</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908050" marR="0" lvl="0" indent="-155447" algn="just" rtl="0">
              <a:lnSpc>
                <a:spcPct val="100000"/>
              </a:lnSpc>
              <a:spcBef>
                <a:spcPts val="0"/>
              </a:spcBef>
              <a:spcAft>
                <a:spcPts val="0"/>
              </a:spcAft>
              <a:buClr>
                <a:schemeClr val="dk1"/>
              </a:buClr>
              <a:buSzPts val="2052"/>
              <a:buFont typeface="Arial"/>
              <a:buNone/>
            </a:pPr>
            <a:endParaRPr sz="1800" b="0" i="0" u="none" strike="noStrike" cap="none" dirty="0">
              <a:solidFill>
                <a:srgbClr val="000000"/>
              </a:solidFill>
              <a:latin typeface="Calibri"/>
              <a:ea typeface="Calibri"/>
              <a:cs typeface="Calibri"/>
              <a:sym typeface="Calibri"/>
            </a:endParaRPr>
          </a:p>
          <a:p>
            <a:pPr marL="908050" marR="0" lvl="0" indent="-285750" algn="just" rtl="0">
              <a:lnSpc>
                <a:spcPct val="100000"/>
              </a:lnSpc>
              <a:spcBef>
                <a:spcPts val="0"/>
              </a:spcBef>
              <a:spcAft>
                <a:spcPts val="0"/>
              </a:spcAft>
              <a:buClr>
                <a:srgbClr val="000000"/>
              </a:buClr>
              <a:buSzPts val="2052"/>
              <a:buFont typeface="Arial"/>
              <a:buChar char="•"/>
            </a:pPr>
            <a:r>
              <a:rPr lang="en-US" sz="1800" b="1" i="0" u="none" strike="noStrike" cap="none" dirty="0">
                <a:solidFill>
                  <a:srgbClr val="000000"/>
                </a:solidFill>
                <a:latin typeface="Calibri"/>
                <a:ea typeface="Calibri"/>
                <a:cs typeface="Calibri"/>
                <a:sym typeface="Calibri"/>
              </a:rPr>
              <a:t>Stakeholders Involved:</a:t>
            </a:r>
            <a:r>
              <a:rPr lang="en-US" sz="1800" b="0" i="0" u="none" strike="noStrike" cap="none" dirty="0">
                <a:solidFill>
                  <a:srgbClr val="000000"/>
                </a:solidFill>
                <a:latin typeface="Calibri"/>
                <a:ea typeface="Calibri"/>
                <a:cs typeface="Calibri"/>
                <a:sym typeface="Calibri"/>
              </a:rPr>
              <a:t> Supplier, Customer, Customs inspection team, Warehouse representative, Gas doctor.</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908050" marR="0" lvl="0" indent="-155447" algn="just" rtl="0">
              <a:lnSpc>
                <a:spcPct val="100000"/>
              </a:lnSpc>
              <a:spcBef>
                <a:spcPts val="0"/>
              </a:spcBef>
              <a:spcAft>
                <a:spcPts val="0"/>
              </a:spcAft>
              <a:buClr>
                <a:schemeClr val="dk1"/>
              </a:buClr>
              <a:buSzPts val="2052"/>
              <a:buFont typeface="Arial"/>
              <a:buNone/>
            </a:pPr>
            <a:endParaRPr sz="1800" b="0" i="0" u="none" strike="noStrike" cap="none" dirty="0">
              <a:solidFill>
                <a:srgbClr val="000000"/>
              </a:solidFill>
              <a:latin typeface="Calibri"/>
              <a:ea typeface="Calibri"/>
              <a:cs typeface="Calibri"/>
              <a:sym typeface="Calibri"/>
            </a:endParaRPr>
          </a:p>
          <a:p>
            <a:pPr marL="908050" marR="0" lvl="0" indent="-285750" algn="just" rtl="0">
              <a:lnSpc>
                <a:spcPct val="100000"/>
              </a:lnSpc>
              <a:spcBef>
                <a:spcPts val="0"/>
              </a:spcBef>
              <a:spcAft>
                <a:spcPts val="0"/>
              </a:spcAft>
              <a:buClr>
                <a:srgbClr val="000000"/>
              </a:buClr>
              <a:buSzPts val="2052"/>
              <a:buFont typeface="Arial"/>
              <a:buChar char="•"/>
            </a:pPr>
            <a:r>
              <a:rPr lang="en-US" sz="1800" b="1" i="0" u="none" strike="noStrike" cap="none" dirty="0">
                <a:solidFill>
                  <a:srgbClr val="000000"/>
                </a:solidFill>
                <a:latin typeface="Calibri"/>
                <a:ea typeface="Calibri"/>
                <a:cs typeface="Calibri"/>
                <a:sym typeface="Calibri"/>
              </a:rPr>
              <a:t>Critical Issue:</a:t>
            </a:r>
            <a:r>
              <a:rPr lang="en-US" sz="1800" b="0" i="0" u="none" strike="noStrike" cap="none" dirty="0">
                <a:solidFill>
                  <a:srgbClr val="000000"/>
                </a:solidFill>
                <a:latin typeface="Calibri"/>
                <a:ea typeface="Calibri"/>
                <a:cs typeface="Calibri"/>
                <a:sym typeface="Calibri"/>
              </a:rPr>
              <a:t> Customs inspection delay jeopardizing production schedules, customer relations, and supply chain flow.</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74" name="Google Shape;1249;p26">
            <a:extLst>
              <a:ext uri="{FF2B5EF4-FFF2-40B4-BE49-F238E27FC236}">
                <a16:creationId xmlns:a16="http://schemas.microsoft.com/office/drawing/2014/main" id="{71A9239D-ECDB-568F-D442-7B8AA343BA62}"/>
              </a:ext>
            </a:extLst>
          </p:cNvPr>
          <p:cNvSpPr txBox="1"/>
          <p:nvPr/>
        </p:nvSpPr>
        <p:spPr>
          <a:xfrm>
            <a:off x="12782731" y="5199126"/>
            <a:ext cx="4090353"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latin typeface="Calibri"/>
                <a:ea typeface="Calibri"/>
                <a:cs typeface="Calibri"/>
                <a:sym typeface="Calibri"/>
              </a:rPr>
              <a:t>Benefits: Delivering Value </a:t>
            </a:r>
            <a:br>
              <a:rPr lang="en-US" sz="2400" b="1" i="0" u="none" strike="noStrike" cap="none" dirty="0">
                <a:latin typeface="Calibri"/>
                <a:ea typeface="Calibri"/>
                <a:cs typeface="Calibri"/>
                <a:sym typeface="Calibri"/>
              </a:rPr>
            </a:br>
            <a:r>
              <a:rPr lang="en-US" sz="2400" b="1" i="0" u="none" strike="noStrike" cap="none" dirty="0">
                <a:latin typeface="Calibri"/>
                <a:ea typeface="Calibri"/>
                <a:cs typeface="Calibri"/>
                <a:sym typeface="Calibri"/>
              </a:rPr>
              <a:t>Beyond Expectations</a:t>
            </a:r>
            <a:endParaRPr sz="1400" b="0" i="0" u="none" strike="noStrike" cap="none" dirty="0">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75" name="Google Shape;1250;p26">
            <a:extLst>
              <a:ext uri="{FF2B5EF4-FFF2-40B4-BE49-F238E27FC236}">
                <a16:creationId xmlns:a16="http://schemas.microsoft.com/office/drawing/2014/main" id="{B1D8D9E7-704E-9033-B7B1-0306861F19AE}"/>
              </a:ext>
            </a:extLst>
          </p:cNvPr>
          <p:cNvSpPr txBox="1"/>
          <p:nvPr/>
        </p:nvSpPr>
        <p:spPr>
          <a:xfrm>
            <a:off x="12790753" y="6280684"/>
            <a:ext cx="4498636" cy="258532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latin typeface="Calibri"/>
                <a:ea typeface="Calibri"/>
                <a:cs typeface="Calibri"/>
                <a:sym typeface="Calibri"/>
              </a:rPr>
              <a:t>Timely triumph: </a:t>
            </a:r>
            <a:r>
              <a:rPr lang="en-US" sz="1800" b="0" i="0" u="none" strike="noStrike" cap="none">
                <a:solidFill>
                  <a:schemeClr val="dk1"/>
                </a:solidFill>
                <a:latin typeface="Calibri"/>
                <a:ea typeface="Calibri"/>
                <a:cs typeface="Calibri"/>
                <a:sym typeface="Calibri"/>
              </a:rPr>
              <a:t>Ensuring uninterrupted operations</a:t>
            </a:r>
            <a:br>
              <a:rPr lang="en-US" sz="1800" b="0" i="0" u="none" strike="noStrike" cap="none">
                <a:solidFill>
                  <a:schemeClr val="dk1"/>
                </a:solidFill>
                <a:latin typeface="Calibri"/>
                <a:ea typeface="Calibri"/>
                <a:cs typeface="Calibri"/>
                <a:sym typeface="Calibri"/>
              </a:rPr>
            </a:b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latin typeface="Calibri"/>
                <a:ea typeface="Calibri"/>
                <a:cs typeface="Calibri"/>
                <a:sym typeface="Calibri"/>
              </a:rPr>
              <a:t>Trusted Collaboration: </a:t>
            </a:r>
            <a:r>
              <a:rPr lang="en-US" sz="1800" b="0" i="0" u="none" strike="noStrike" cap="none">
                <a:solidFill>
                  <a:schemeClr val="dk1"/>
                </a:solidFill>
                <a:latin typeface="Calibri"/>
                <a:ea typeface="Calibri"/>
                <a:cs typeface="Calibri"/>
                <a:sym typeface="Calibri"/>
              </a:rPr>
              <a:t>Strengthening Global Partnerships</a:t>
            </a:r>
            <a:br>
              <a:rPr lang="en-US" sz="1800" b="0" i="0" u="none" strike="noStrike" cap="none">
                <a:solidFill>
                  <a:schemeClr val="dk1"/>
                </a:solidFill>
                <a:latin typeface="Calibri"/>
                <a:ea typeface="Calibri"/>
                <a:cs typeface="Calibri"/>
                <a:sym typeface="Calibri"/>
              </a:rPr>
            </a:b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latin typeface="Calibri"/>
                <a:ea typeface="Calibri"/>
                <a:cs typeface="Calibri"/>
                <a:sym typeface="Calibri"/>
              </a:rPr>
              <a:t>Exceptional Relationship Building: </a:t>
            </a:r>
            <a:r>
              <a:rPr lang="en-US" sz="1800" b="0" i="0" u="none" strike="noStrike" cap="none">
                <a:solidFill>
                  <a:schemeClr val="dk1"/>
                </a:solidFill>
                <a:latin typeface="Calibri"/>
                <a:ea typeface="Calibri"/>
                <a:cs typeface="Calibri"/>
                <a:sym typeface="Calibri"/>
              </a:rPr>
              <a:t>Enhancing Client Satisfaction</a:t>
            </a:r>
            <a:r>
              <a:rPr lang="en-US" sz="1800" b="0" i="0" u="none" strike="noStrike" cap="none">
                <a:solidFill>
                  <a:srgbClr val="374151"/>
                </a:solidFill>
                <a:latin typeface="Calibri"/>
                <a:ea typeface="Calibri"/>
                <a:cs typeface="Calibri"/>
                <a:sym typeface="Calibri"/>
              </a:rPr>
              <a:t> </a:t>
            </a: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cxnSp>
        <p:nvCxnSpPr>
          <p:cNvPr id="76" name="Google Shape;1251;p26">
            <a:extLst>
              <a:ext uri="{FF2B5EF4-FFF2-40B4-BE49-F238E27FC236}">
                <a16:creationId xmlns:a16="http://schemas.microsoft.com/office/drawing/2014/main" id="{862E80E8-7290-7543-688C-239A3ED7028C}"/>
              </a:ext>
            </a:extLst>
          </p:cNvPr>
          <p:cNvCxnSpPr>
            <a:cxnSpLocks/>
          </p:cNvCxnSpPr>
          <p:nvPr/>
        </p:nvCxnSpPr>
        <p:spPr>
          <a:xfrm>
            <a:off x="6492018" y="3186114"/>
            <a:ext cx="0" cy="6277926"/>
          </a:xfrm>
          <a:prstGeom prst="straightConnector1">
            <a:avLst/>
          </a:prstGeom>
          <a:noFill/>
          <a:ln w="28575" cap="flat" cmpd="sng">
            <a:solidFill>
              <a:srgbClr val="25567E"/>
            </a:solidFill>
            <a:prstDash val="dash"/>
            <a:round/>
            <a:headEnd type="none" w="sm" len="sm"/>
            <a:tailEnd type="none" w="sm" len="sm"/>
          </a:ln>
        </p:spPr>
      </p:cxnSp>
      <p:cxnSp>
        <p:nvCxnSpPr>
          <p:cNvPr id="77" name="Google Shape;1252;p26">
            <a:extLst>
              <a:ext uri="{FF2B5EF4-FFF2-40B4-BE49-F238E27FC236}">
                <a16:creationId xmlns:a16="http://schemas.microsoft.com/office/drawing/2014/main" id="{9B38076E-17F7-DD48-472C-5B36BA5CDE2F}"/>
              </a:ext>
            </a:extLst>
          </p:cNvPr>
          <p:cNvCxnSpPr>
            <a:cxnSpLocks/>
          </p:cNvCxnSpPr>
          <p:nvPr/>
        </p:nvCxnSpPr>
        <p:spPr>
          <a:xfrm>
            <a:off x="12520993" y="3187307"/>
            <a:ext cx="0" cy="6276733"/>
          </a:xfrm>
          <a:prstGeom prst="straightConnector1">
            <a:avLst/>
          </a:prstGeom>
          <a:noFill/>
          <a:ln w="28575" cap="flat" cmpd="sng">
            <a:solidFill>
              <a:srgbClr val="25567E"/>
            </a:solidFill>
            <a:prstDash val="dash"/>
            <a:round/>
            <a:headEnd type="none" w="sm" len="sm"/>
            <a:tailEnd type="none" w="sm" len="sm"/>
          </a:ln>
        </p:spPr>
      </p:cxnSp>
      <p:cxnSp>
        <p:nvCxnSpPr>
          <p:cNvPr id="78" name="Google Shape;1253;p26">
            <a:extLst>
              <a:ext uri="{FF2B5EF4-FFF2-40B4-BE49-F238E27FC236}">
                <a16:creationId xmlns:a16="http://schemas.microsoft.com/office/drawing/2014/main" id="{F55CA769-54DF-C099-087D-F50E7B992881}"/>
              </a:ext>
            </a:extLst>
          </p:cNvPr>
          <p:cNvCxnSpPr/>
          <p:nvPr/>
        </p:nvCxnSpPr>
        <p:spPr>
          <a:xfrm rot="10800000" flipH="1">
            <a:off x="15145" y="3113873"/>
            <a:ext cx="18364200" cy="67995"/>
          </a:xfrm>
          <a:prstGeom prst="straightConnector1">
            <a:avLst/>
          </a:prstGeom>
          <a:noFill/>
          <a:ln w="28575" cap="flat" cmpd="sng">
            <a:solidFill>
              <a:srgbClr val="25567E"/>
            </a:solidFill>
            <a:prstDash val="dash"/>
            <a:round/>
            <a:headEnd type="none" w="sm" len="sm"/>
            <a:tailEnd type="none" w="sm" len="sm"/>
          </a:ln>
        </p:spPr>
      </p:cxnSp>
      <p:sp>
        <p:nvSpPr>
          <p:cNvPr id="14" name="Title 13">
            <a:extLst>
              <a:ext uri="{FF2B5EF4-FFF2-40B4-BE49-F238E27FC236}">
                <a16:creationId xmlns:a16="http://schemas.microsoft.com/office/drawing/2014/main" id="{68F50A75-CB34-9294-080E-E7329841C24F}"/>
              </a:ext>
            </a:extLst>
          </p:cNvPr>
          <p:cNvSpPr>
            <a:spLocks noGrp="1"/>
          </p:cNvSpPr>
          <p:nvPr>
            <p:ph type="title"/>
          </p:nvPr>
        </p:nvSpPr>
        <p:spPr/>
        <p:txBody>
          <a:bodyPr/>
          <a:lstStyle/>
          <a:p>
            <a:pPr>
              <a:buClr>
                <a:srgbClr val="000000"/>
              </a:buClr>
              <a:buSzPts val="4400"/>
            </a:pPr>
            <a:r>
              <a:rPr lang="en-US" sz="4000" spc="20" dirty="0">
                <a:solidFill>
                  <a:srgbClr val="FFFFFF"/>
                </a:solidFill>
                <a:latin typeface="+mn-lt"/>
                <a:sym typeface="Dosis Bold"/>
              </a:rPr>
              <a:t>Navigating challenges: A case study in proactive solutions &amp; strategic coordination</a:t>
            </a:r>
            <a:endParaRPr lang="en-IN" sz="4000" spc="20" dirty="0">
              <a:solidFill>
                <a:srgbClr val="FFFFFF"/>
              </a:solidFill>
              <a:latin typeface="+mn-l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B5F74-9761-CD5D-CD1C-52F391D82B48}"/>
            </a:ext>
          </a:extLst>
        </p:cNvPr>
        <p:cNvGrpSpPr/>
        <p:nvPr/>
      </p:nvGrpSpPr>
      <p:grpSpPr>
        <a:xfrm>
          <a:off x="0" y="0"/>
          <a:ext cx="0" cy="0"/>
          <a:chOff x="0" y="0"/>
          <a:chExt cx="0" cy="0"/>
        </a:xfrm>
      </p:grpSpPr>
      <p:sp>
        <p:nvSpPr>
          <p:cNvPr id="7" name="Freeform 107">
            <a:extLst>
              <a:ext uri="{FF2B5EF4-FFF2-40B4-BE49-F238E27FC236}">
                <a16:creationId xmlns:a16="http://schemas.microsoft.com/office/drawing/2014/main" id="{7C214638-2922-8E50-C7AE-7AA5FAAC322D}"/>
              </a:ext>
            </a:extLst>
          </p:cNvPr>
          <p:cNvSpPr/>
          <p:nvPr/>
        </p:nvSpPr>
        <p:spPr>
          <a:xfrm>
            <a:off x="7390352" y="1907822"/>
            <a:ext cx="3186834" cy="3680302"/>
          </a:xfrm>
          <a:custGeom>
            <a:avLst/>
            <a:gdLst/>
            <a:ahLst/>
            <a:cxnLst/>
            <a:rect l="l" t="t" r="r" b="b"/>
            <a:pathLst>
              <a:path w="5207762" h="4287520">
                <a:moveTo>
                  <a:pt x="0" y="0"/>
                </a:moveTo>
                <a:lnTo>
                  <a:pt x="5207762" y="0"/>
                </a:lnTo>
                <a:lnTo>
                  <a:pt x="5207762" y="4287520"/>
                </a:lnTo>
                <a:lnTo>
                  <a:pt x="0" y="4287520"/>
                </a:lnTo>
                <a:close/>
              </a:path>
            </a:pathLst>
          </a:custGeom>
          <a:solidFill>
            <a:srgbClr val="25567E"/>
          </a:solidFill>
        </p:spPr>
        <p:txBody>
          <a:bodyPr/>
          <a:lstStyle/>
          <a:p>
            <a:endParaRPr lang="en-US" sz="2000">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42D82B68-D057-158E-D49D-01AD7C512A3B}"/>
              </a:ext>
            </a:extLst>
          </p:cNvPr>
          <p:cNvGrpSpPr/>
          <p:nvPr/>
        </p:nvGrpSpPr>
        <p:grpSpPr>
          <a:xfrm>
            <a:off x="10822797" y="1928604"/>
            <a:ext cx="6636555" cy="3659479"/>
            <a:chOff x="9289245" y="1914044"/>
            <a:chExt cx="8133840" cy="3659479"/>
          </a:xfrm>
        </p:grpSpPr>
        <p:grpSp>
          <p:nvGrpSpPr>
            <p:cNvPr id="89" name="Group 89">
              <a:extLst>
                <a:ext uri="{FF2B5EF4-FFF2-40B4-BE49-F238E27FC236}">
                  <a16:creationId xmlns:a16="http://schemas.microsoft.com/office/drawing/2014/main" id="{E5AA2913-16C9-C8DC-A6A9-DBCA8D408ABC}"/>
                </a:ext>
              </a:extLst>
            </p:cNvPr>
            <p:cNvGrpSpPr/>
            <p:nvPr/>
          </p:nvGrpSpPr>
          <p:grpSpPr>
            <a:xfrm>
              <a:off x="9320255" y="1914044"/>
              <a:ext cx="3905853" cy="3215595"/>
              <a:chOff x="0" y="0"/>
              <a:chExt cx="5207804" cy="4287460"/>
            </a:xfrm>
            <a:solidFill>
              <a:srgbClr val="1A76B1"/>
            </a:solidFill>
          </p:grpSpPr>
          <p:sp>
            <p:nvSpPr>
              <p:cNvPr id="90" name="Freeform 90">
                <a:extLst>
                  <a:ext uri="{FF2B5EF4-FFF2-40B4-BE49-F238E27FC236}">
                    <a16:creationId xmlns:a16="http://schemas.microsoft.com/office/drawing/2014/main" id="{78A96B7A-8577-E631-BC94-655908CE382D}"/>
                  </a:ext>
                </a:extLst>
              </p:cNvPr>
              <p:cNvSpPr/>
              <p:nvPr/>
            </p:nvSpPr>
            <p:spPr>
              <a:xfrm>
                <a:off x="0" y="0"/>
                <a:ext cx="5207762" cy="4287520"/>
              </a:xfrm>
              <a:custGeom>
                <a:avLst/>
                <a:gdLst/>
                <a:ahLst/>
                <a:cxnLst/>
                <a:rect l="l" t="t" r="r" b="b"/>
                <a:pathLst>
                  <a:path w="5207762" h="4287520">
                    <a:moveTo>
                      <a:pt x="0" y="0"/>
                    </a:moveTo>
                    <a:lnTo>
                      <a:pt x="5207762" y="0"/>
                    </a:lnTo>
                    <a:lnTo>
                      <a:pt x="5207762" y="4287520"/>
                    </a:lnTo>
                    <a:lnTo>
                      <a:pt x="0" y="4287520"/>
                    </a:lnTo>
                    <a:close/>
                  </a:path>
                </a:pathLst>
              </a:custGeom>
              <a:solidFill>
                <a:srgbClr val="038F01"/>
              </a:solidFill>
            </p:spPr>
            <p:txBody>
              <a:bodyPr/>
              <a:lstStyle/>
              <a:p>
                <a:endParaRPr lang="en-US" sz="2000">
                  <a:latin typeface="Calibri" panose="020F0502020204030204" pitchFamily="34" charset="0"/>
                  <a:cs typeface="Calibri" panose="020F0502020204030204" pitchFamily="34" charset="0"/>
                </a:endParaRPr>
              </a:p>
            </p:txBody>
          </p:sp>
        </p:grpSp>
        <p:grpSp>
          <p:nvGrpSpPr>
            <p:cNvPr id="91" name="Group 91">
              <a:extLst>
                <a:ext uri="{FF2B5EF4-FFF2-40B4-BE49-F238E27FC236}">
                  <a16:creationId xmlns:a16="http://schemas.microsoft.com/office/drawing/2014/main" id="{31F662DC-457F-4E33-864D-6F6DF2D62CDB}"/>
                </a:ext>
              </a:extLst>
            </p:cNvPr>
            <p:cNvGrpSpPr/>
            <p:nvPr/>
          </p:nvGrpSpPr>
          <p:grpSpPr>
            <a:xfrm>
              <a:off x="9308958" y="4379700"/>
              <a:ext cx="3915379" cy="1193823"/>
              <a:chOff x="0" y="0"/>
              <a:chExt cx="5220505" cy="1591764"/>
            </a:xfrm>
          </p:grpSpPr>
          <p:sp>
            <p:nvSpPr>
              <p:cNvPr id="92" name="Freeform 92">
                <a:extLst>
                  <a:ext uri="{FF2B5EF4-FFF2-40B4-BE49-F238E27FC236}">
                    <a16:creationId xmlns:a16="http://schemas.microsoft.com/office/drawing/2014/main" id="{A79F9D54-572A-02CD-8CC3-CCC9D532CE76}"/>
                  </a:ext>
                </a:extLst>
              </p:cNvPr>
              <p:cNvSpPr/>
              <p:nvPr/>
            </p:nvSpPr>
            <p:spPr>
              <a:xfrm>
                <a:off x="6350" y="6350"/>
                <a:ext cx="5207762" cy="1579118"/>
              </a:xfrm>
              <a:custGeom>
                <a:avLst/>
                <a:gdLst/>
                <a:ahLst/>
                <a:cxnLst/>
                <a:rect l="l" t="t" r="r" b="b"/>
                <a:pathLst>
                  <a:path w="5207762" h="1579118">
                    <a:moveTo>
                      <a:pt x="0" y="0"/>
                    </a:moveTo>
                    <a:lnTo>
                      <a:pt x="5207762" y="0"/>
                    </a:lnTo>
                    <a:lnTo>
                      <a:pt x="5207762" y="1579118"/>
                    </a:lnTo>
                    <a:lnTo>
                      <a:pt x="0" y="1579118"/>
                    </a:lnTo>
                    <a:close/>
                  </a:path>
                </a:pathLst>
              </a:custGeom>
              <a:solidFill>
                <a:srgbClr val="FFFFFF"/>
              </a:solidFill>
            </p:spPr>
            <p:txBody>
              <a:bodyPr/>
              <a:lstStyle/>
              <a:p>
                <a:endParaRPr lang="en-US" sz="2000">
                  <a:latin typeface="Calibri" panose="020F0502020204030204" pitchFamily="34" charset="0"/>
                  <a:cs typeface="Calibri" panose="020F0502020204030204" pitchFamily="34" charset="0"/>
                </a:endParaRPr>
              </a:p>
            </p:txBody>
          </p:sp>
          <p:sp>
            <p:nvSpPr>
              <p:cNvPr id="93" name="Freeform 93">
                <a:extLst>
                  <a:ext uri="{FF2B5EF4-FFF2-40B4-BE49-F238E27FC236}">
                    <a16:creationId xmlns:a16="http://schemas.microsoft.com/office/drawing/2014/main" id="{B9F0732A-2487-2AD9-49DF-89CAE9437477}"/>
                  </a:ext>
                </a:extLst>
              </p:cNvPr>
              <p:cNvSpPr/>
              <p:nvPr/>
            </p:nvSpPr>
            <p:spPr>
              <a:xfrm>
                <a:off x="0" y="0"/>
                <a:ext cx="5220462" cy="1591818"/>
              </a:xfrm>
              <a:custGeom>
                <a:avLst/>
                <a:gdLst/>
                <a:ahLst/>
                <a:cxnLst/>
                <a:rect l="l" t="t" r="r" b="b"/>
                <a:pathLst>
                  <a:path w="5220462" h="1591818">
                    <a:moveTo>
                      <a:pt x="6350" y="0"/>
                    </a:moveTo>
                    <a:lnTo>
                      <a:pt x="5214112" y="0"/>
                    </a:lnTo>
                    <a:cubicBezTo>
                      <a:pt x="5217668" y="0"/>
                      <a:pt x="5220462" y="2794"/>
                      <a:pt x="5220462" y="6350"/>
                    </a:cubicBezTo>
                    <a:lnTo>
                      <a:pt x="5220462" y="1585468"/>
                    </a:lnTo>
                    <a:cubicBezTo>
                      <a:pt x="5220462" y="1589024"/>
                      <a:pt x="5217668" y="1591818"/>
                      <a:pt x="5214112" y="1591818"/>
                    </a:cubicBezTo>
                    <a:lnTo>
                      <a:pt x="6350" y="1591818"/>
                    </a:lnTo>
                    <a:cubicBezTo>
                      <a:pt x="2794" y="1591818"/>
                      <a:pt x="0" y="1589024"/>
                      <a:pt x="0" y="1585468"/>
                    </a:cubicBezTo>
                    <a:lnTo>
                      <a:pt x="0" y="6350"/>
                    </a:lnTo>
                    <a:cubicBezTo>
                      <a:pt x="0" y="2794"/>
                      <a:pt x="2794" y="0"/>
                      <a:pt x="6350" y="0"/>
                    </a:cubicBezTo>
                    <a:moveTo>
                      <a:pt x="6350" y="12700"/>
                    </a:moveTo>
                    <a:lnTo>
                      <a:pt x="6350" y="6350"/>
                    </a:lnTo>
                    <a:lnTo>
                      <a:pt x="12700" y="6350"/>
                    </a:lnTo>
                    <a:lnTo>
                      <a:pt x="12700" y="1585468"/>
                    </a:lnTo>
                    <a:lnTo>
                      <a:pt x="6350" y="1585468"/>
                    </a:lnTo>
                    <a:lnTo>
                      <a:pt x="6350" y="1579118"/>
                    </a:lnTo>
                    <a:lnTo>
                      <a:pt x="5214112" y="1579118"/>
                    </a:lnTo>
                    <a:lnTo>
                      <a:pt x="5214112" y="1585468"/>
                    </a:lnTo>
                    <a:lnTo>
                      <a:pt x="5207762" y="1585468"/>
                    </a:lnTo>
                    <a:lnTo>
                      <a:pt x="5207762" y="6350"/>
                    </a:lnTo>
                    <a:lnTo>
                      <a:pt x="5214112" y="6350"/>
                    </a:lnTo>
                    <a:lnTo>
                      <a:pt x="5214112" y="12700"/>
                    </a:lnTo>
                    <a:lnTo>
                      <a:pt x="6350" y="12700"/>
                    </a:lnTo>
                    <a:close/>
                  </a:path>
                </a:pathLst>
              </a:custGeom>
              <a:solidFill>
                <a:srgbClr val="03335C"/>
              </a:solidFill>
            </p:spPr>
            <p:txBody>
              <a:bodyPr/>
              <a:lstStyle/>
              <a:p>
                <a:endParaRPr lang="en-US" sz="2000">
                  <a:latin typeface="Calibri" panose="020F0502020204030204" pitchFamily="34" charset="0"/>
                  <a:cs typeface="Calibri" panose="020F0502020204030204" pitchFamily="34" charset="0"/>
                </a:endParaRPr>
              </a:p>
            </p:txBody>
          </p:sp>
        </p:grpSp>
        <p:sp>
          <p:nvSpPr>
            <p:cNvPr id="95" name="Freeform 95">
              <a:extLst>
                <a:ext uri="{FF2B5EF4-FFF2-40B4-BE49-F238E27FC236}">
                  <a16:creationId xmlns:a16="http://schemas.microsoft.com/office/drawing/2014/main" id="{214B9A4A-086A-7949-F26D-268E1DFCDA4A}"/>
                </a:ext>
              </a:extLst>
            </p:cNvPr>
            <p:cNvSpPr/>
            <p:nvPr/>
          </p:nvSpPr>
          <p:spPr>
            <a:xfrm>
              <a:off x="9289245" y="4445087"/>
              <a:ext cx="3810260" cy="307777"/>
            </a:xfrm>
            <a:custGeom>
              <a:avLst/>
              <a:gdLst/>
              <a:ahLst/>
              <a:cxnLst/>
              <a:rect l="l" t="t" r="r" b="b"/>
              <a:pathLst>
                <a:path w="5080345" h="410369">
                  <a:moveTo>
                    <a:pt x="0" y="0"/>
                  </a:moveTo>
                  <a:lnTo>
                    <a:pt x="5080345" y="0"/>
                  </a:lnTo>
                  <a:lnTo>
                    <a:pt x="5080345" y="410369"/>
                  </a:lnTo>
                  <a:lnTo>
                    <a:pt x="0" y="410369"/>
                  </a:lnTo>
                  <a:close/>
                </a:path>
              </a:pathLst>
            </a:custGeom>
            <a:solidFill>
              <a:srgbClr val="000000">
                <a:alpha val="0"/>
              </a:srgbClr>
            </a:solidFill>
          </p:spPr>
          <p:txBody>
            <a:bodyPr/>
            <a:lstStyle/>
            <a:p>
              <a:endParaRPr lang="en-US" sz="2000">
                <a:latin typeface="Calibri" panose="020F0502020204030204" pitchFamily="34" charset="0"/>
                <a:cs typeface="Calibri" panose="020F0502020204030204" pitchFamily="34" charset="0"/>
              </a:endParaRPr>
            </a:p>
          </p:txBody>
        </p:sp>
        <p:grpSp>
          <p:nvGrpSpPr>
            <p:cNvPr id="100" name="Group 100">
              <a:extLst>
                <a:ext uri="{FF2B5EF4-FFF2-40B4-BE49-F238E27FC236}">
                  <a16:creationId xmlns:a16="http://schemas.microsoft.com/office/drawing/2014/main" id="{93C6DD64-8DE4-E827-3D63-4946DCC63D02}"/>
                </a:ext>
              </a:extLst>
            </p:cNvPr>
            <p:cNvGrpSpPr/>
            <p:nvPr/>
          </p:nvGrpSpPr>
          <p:grpSpPr>
            <a:xfrm>
              <a:off x="9644583" y="2193184"/>
              <a:ext cx="3261255" cy="1912141"/>
              <a:chOff x="0" y="0"/>
              <a:chExt cx="4348340" cy="2549521"/>
            </a:xfrm>
          </p:grpSpPr>
          <p:sp>
            <p:nvSpPr>
              <p:cNvPr id="101" name="Freeform 101">
                <a:extLst>
                  <a:ext uri="{FF2B5EF4-FFF2-40B4-BE49-F238E27FC236}">
                    <a16:creationId xmlns:a16="http://schemas.microsoft.com/office/drawing/2014/main" id="{12ED3F58-ACF3-74B2-168B-422658EC4D57}"/>
                  </a:ext>
                </a:extLst>
              </p:cNvPr>
              <p:cNvSpPr/>
              <p:nvPr/>
            </p:nvSpPr>
            <p:spPr>
              <a:xfrm>
                <a:off x="0" y="0"/>
                <a:ext cx="4348353" cy="2549525"/>
              </a:xfrm>
              <a:custGeom>
                <a:avLst/>
                <a:gdLst/>
                <a:ahLst/>
                <a:cxnLst/>
                <a:rect l="l" t="t" r="r" b="b"/>
                <a:pathLst>
                  <a:path w="4348353" h="2549525">
                    <a:moveTo>
                      <a:pt x="0" y="0"/>
                    </a:moveTo>
                    <a:lnTo>
                      <a:pt x="4348353" y="0"/>
                    </a:lnTo>
                    <a:lnTo>
                      <a:pt x="4348353" y="2549525"/>
                    </a:lnTo>
                    <a:lnTo>
                      <a:pt x="0" y="2549525"/>
                    </a:lnTo>
                    <a:close/>
                  </a:path>
                </a:pathLst>
              </a:custGeom>
              <a:solidFill>
                <a:srgbClr val="FFFFFF"/>
              </a:solidFill>
            </p:spPr>
            <p:txBody>
              <a:bodyPr/>
              <a:lstStyle/>
              <a:p>
                <a:endParaRPr lang="en-US" sz="2000">
                  <a:latin typeface="Calibri" panose="020F0502020204030204" pitchFamily="34" charset="0"/>
                  <a:cs typeface="Calibri" panose="020F0502020204030204" pitchFamily="34" charset="0"/>
                </a:endParaRPr>
              </a:p>
            </p:txBody>
          </p:sp>
        </p:grpSp>
        <p:grpSp>
          <p:nvGrpSpPr>
            <p:cNvPr id="106" name="Group 106">
              <a:extLst>
                <a:ext uri="{FF2B5EF4-FFF2-40B4-BE49-F238E27FC236}">
                  <a16:creationId xmlns:a16="http://schemas.microsoft.com/office/drawing/2014/main" id="{FFC65120-7D41-9A0F-FC66-3430EBC6B20F}"/>
                </a:ext>
              </a:extLst>
            </p:cNvPr>
            <p:cNvGrpSpPr/>
            <p:nvPr/>
          </p:nvGrpSpPr>
          <p:grpSpPr>
            <a:xfrm>
              <a:off x="13517232" y="1915843"/>
              <a:ext cx="3905853" cy="3215595"/>
              <a:chOff x="0" y="0"/>
              <a:chExt cx="5207804" cy="4287460"/>
            </a:xfrm>
            <a:solidFill>
              <a:srgbClr val="038F01"/>
            </a:solidFill>
          </p:grpSpPr>
          <p:sp>
            <p:nvSpPr>
              <p:cNvPr id="107" name="Freeform 107">
                <a:extLst>
                  <a:ext uri="{FF2B5EF4-FFF2-40B4-BE49-F238E27FC236}">
                    <a16:creationId xmlns:a16="http://schemas.microsoft.com/office/drawing/2014/main" id="{B37EBCE3-9669-DB4E-560E-DD33F490F590}"/>
                  </a:ext>
                </a:extLst>
              </p:cNvPr>
              <p:cNvSpPr/>
              <p:nvPr/>
            </p:nvSpPr>
            <p:spPr>
              <a:xfrm>
                <a:off x="0" y="0"/>
                <a:ext cx="5207762" cy="4287520"/>
              </a:xfrm>
              <a:custGeom>
                <a:avLst/>
                <a:gdLst/>
                <a:ahLst/>
                <a:cxnLst/>
                <a:rect l="l" t="t" r="r" b="b"/>
                <a:pathLst>
                  <a:path w="5207762" h="4287520">
                    <a:moveTo>
                      <a:pt x="0" y="0"/>
                    </a:moveTo>
                    <a:lnTo>
                      <a:pt x="5207762" y="0"/>
                    </a:lnTo>
                    <a:lnTo>
                      <a:pt x="5207762" y="4287520"/>
                    </a:lnTo>
                    <a:lnTo>
                      <a:pt x="0" y="4287520"/>
                    </a:lnTo>
                    <a:close/>
                  </a:path>
                </a:pathLst>
              </a:custGeom>
              <a:solidFill>
                <a:srgbClr val="25567E"/>
              </a:solidFill>
            </p:spPr>
            <p:txBody>
              <a:bodyPr/>
              <a:lstStyle/>
              <a:p>
                <a:endParaRPr lang="en-US" sz="2000">
                  <a:latin typeface="Calibri" panose="020F0502020204030204" pitchFamily="34" charset="0"/>
                  <a:cs typeface="Calibri" panose="020F0502020204030204" pitchFamily="34" charset="0"/>
                </a:endParaRPr>
              </a:p>
            </p:txBody>
          </p:sp>
        </p:grpSp>
        <p:grpSp>
          <p:nvGrpSpPr>
            <p:cNvPr id="108" name="Group 108">
              <a:extLst>
                <a:ext uri="{FF2B5EF4-FFF2-40B4-BE49-F238E27FC236}">
                  <a16:creationId xmlns:a16="http://schemas.microsoft.com/office/drawing/2014/main" id="{B70F3EEA-E62B-B865-8093-D5542829719B}"/>
                </a:ext>
              </a:extLst>
            </p:cNvPr>
            <p:cNvGrpSpPr/>
            <p:nvPr/>
          </p:nvGrpSpPr>
          <p:grpSpPr>
            <a:xfrm>
              <a:off x="13505936" y="4381500"/>
              <a:ext cx="3915379" cy="1188055"/>
              <a:chOff x="0" y="0"/>
              <a:chExt cx="5220505" cy="1584073"/>
            </a:xfrm>
          </p:grpSpPr>
          <p:sp>
            <p:nvSpPr>
              <p:cNvPr id="109" name="Freeform 109">
                <a:extLst>
                  <a:ext uri="{FF2B5EF4-FFF2-40B4-BE49-F238E27FC236}">
                    <a16:creationId xmlns:a16="http://schemas.microsoft.com/office/drawing/2014/main" id="{BC200BC7-8880-8334-F413-3DA314E22EFE}"/>
                  </a:ext>
                </a:extLst>
              </p:cNvPr>
              <p:cNvSpPr/>
              <p:nvPr/>
            </p:nvSpPr>
            <p:spPr>
              <a:xfrm>
                <a:off x="6350" y="6350"/>
                <a:ext cx="5207762" cy="1571371"/>
              </a:xfrm>
              <a:custGeom>
                <a:avLst/>
                <a:gdLst/>
                <a:ahLst/>
                <a:cxnLst/>
                <a:rect l="l" t="t" r="r" b="b"/>
                <a:pathLst>
                  <a:path w="5207762" h="1571371">
                    <a:moveTo>
                      <a:pt x="0" y="0"/>
                    </a:moveTo>
                    <a:lnTo>
                      <a:pt x="5207762" y="0"/>
                    </a:lnTo>
                    <a:lnTo>
                      <a:pt x="5207762" y="1571371"/>
                    </a:lnTo>
                    <a:lnTo>
                      <a:pt x="0" y="1571371"/>
                    </a:lnTo>
                    <a:close/>
                  </a:path>
                </a:pathLst>
              </a:custGeom>
              <a:solidFill>
                <a:srgbClr val="FFFFFF"/>
              </a:solidFill>
            </p:spPr>
            <p:txBody>
              <a:bodyPr/>
              <a:lstStyle/>
              <a:p>
                <a:endParaRPr lang="en-US" sz="2000">
                  <a:latin typeface="Calibri" panose="020F0502020204030204" pitchFamily="34" charset="0"/>
                  <a:cs typeface="Calibri" panose="020F0502020204030204" pitchFamily="34" charset="0"/>
                </a:endParaRPr>
              </a:p>
            </p:txBody>
          </p:sp>
          <p:sp>
            <p:nvSpPr>
              <p:cNvPr id="110" name="Freeform 110">
                <a:extLst>
                  <a:ext uri="{FF2B5EF4-FFF2-40B4-BE49-F238E27FC236}">
                    <a16:creationId xmlns:a16="http://schemas.microsoft.com/office/drawing/2014/main" id="{6D45C8E0-9393-16B0-F7B5-0CB81F5B4EE6}"/>
                  </a:ext>
                </a:extLst>
              </p:cNvPr>
              <p:cNvSpPr/>
              <p:nvPr/>
            </p:nvSpPr>
            <p:spPr>
              <a:xfrm>
                <a:off x="0" y="0"/>
                <a:ext cx="5220462" cy="1584071"/>
              </a:xfrm>
              <a:custGeom>
                <a:avLst/>
                <a:gdLst/>
                <a:ahLst/>
                <a:cxnLst/>
                <a:rect l="l" t="t" r="r" b="b"/>
                <a:pathLst>
                  <a:path w="5220462" h="1584071">
                    <a:moveTo>
                      <a:pt x="6350" y="0"/>
                    </a:moveTo>
                    <a:lnTo>
                      <a:pt x="5214112" y="0"/>
                    </a:lnTo>
                    <a:cubicBezTo>
                      <a:pt x="5217668" y="0"/>
                      <a:pt x="5220462" y="2794"/>
                      <a:pt x="5220462" y="6350"/>
                    </a:cubicBezTo>
                    <a:lnTo>
                      <a:pt x="5220462" y="1577721"/>
                    </a:lnTo>
                    <a:cubicBezTo>
                      <a:pt x="5220462" y="1581277"/>
                      <a:pt x="5217668" y="1584071"/>
                      <a:pt x="5214112" y="1584071"/>
                    </a:cubicBezTo>
                    <a:lnTo>
                      <a:pt x="6350" y="1584071"/>
                    </a:lnTo>
                    <a:cubicBezTo>
                      <a:pt x="2794" y="1584071"/>
                      <a:pt x="0" y="1581277"/>
                      <a:pt x="0" y="1577721"/>
                    </a:cubicBezTo>
                    <a:lnTo>
                      <a:pt x="0" y="6350"/>
                    </a:lnTo>
                    <a:cubicBezTo>
                      <a:pt x="0" y="2794"/>
                      <a:pt x="2794" y="0"/>
                      <a:pt x="6350" y="0"/>
                    </a:cubicBezTo>
                    <a:moveTo>
                      <a:pt x="6350" y="12700"/>
                    </a:moveTo>
                    <a:lnTo>
                      <a:pt x="6350" y="6350"/>
                    </a:lnTo>
                    <a:lnTo>
                      <a:pt x="12700" y="6350"/>
                    </a:lnTo>
                    <a:lnTo>
                      <a:pt x="12700" y="1577721"/>
                    </a:lnTo>
                    <a:lnTo>
                      <a:pt x="6350" y="1577721"/>
                    </a:lnTo>
                    <a:lnTo>
                      <a:pt x="6350" y="1571371"/>
                    </a:lnTo>
                    <a:lnTo>
                      <a:pt x="5214112" y="1571371"/>
                    </a:lnTo>
                    <a:lnTo>
                      <a:pt x="5214112" y="1577721"/>
                    </a:lnTo>
                    <a:lnTo>
                      <a:pt x="5207762" y="1577721"/>
                    </a:lnTo>
                    <a:lnTo>
                      <a:pt x="5207762" y="6350"/>
                    </a:lnTo>
                    <a:lnTo>
                      <a:pt x="5214112" y="6350"/>
                    </a:lnTo>
                    <a:lnTo>
                      <a:pt x="5214112" y="12700"/>
                    </a:lnTo>
                    <a:lnTo>
                      <a:pt x="6350" y="12700"/>
                    </a:lnTo>
                    <a:close/>
                  </a:path>
                </a:pathLst>
              </a:custGeom>
              <a:solidFill>
                <a:srgbClr val="03335C"/>
              </a:solidFill>
            </p:spPr>
            <p:txBody>
              <a:bodyPr/>
              <a:lstStyle/>
              <a:p>
                <a:endParaRPr lang="en-US" sz="2000">
                  <a:latin typeface="Calibri" panose="020F0502020204030204" pitchFamily="34" charset="0"/>
                  <a:cs typeface="Calibri" panose="020F0502020204030204" pitchFamily="34" charset="0"/>
                </a:endParaRPr>
              </a:p>
            </p:txBody>
          </p:sp>
        </p:grpSp>
        <p:sp>
          <p:nvSpPr>
            <p:cNvPr id="112" name="Freeform 112">
              <a:extLst>
                <a:ext uri="{FF2B5EF4-FFF2-40B4-BE49-F238E27FC236}">
                  <a16:creationId xmlns:a16="http://schemas.microsoft.com/office/drawing/2014/main" id="{C1F301C3-8B7A-9DED-F649-91EEB62FA862}"/>
                </a:ext>
              </a:extLst>
            </p:cNvPr>
            <p:cNvSpPr/>
            <p:nvPr/>
          </p:nvSpPr>
          <p:spPr>
            <a:xfrm>
              <a:off x="13738588" y="4384992"/>
              <a:ext cx="3435568" cy="368691"/>
            </a:xfrm>
            <a:custGeom>
              <a:avLst/>
              <a:gdLst/>
              <a:ahLst/>
              <a:cxnLst/>
              <a:rect l="l" t="t" r="r" b="b"/>
              <a:pathLst>
                <a:path w="4580757" h="491588">
                  <a:moveTo>
                    <a:pt x="0" y="0"/>
                  </a:moveTo>
                  <a:lnTo>
                    <a:pt x="4580757" y="0"/>
                  </a:lnTo>
                  <a:lnTo>
                    <a:pt x="4580757" y="491588"/>
                  </a:lnTo>
                  <a:lnTo>
                    <a:pt x="0" y="491588"/>
                  </a:lnTo>
                  <a:close/>
                </a:path>
              </a:pathLst>
            </a:custGeom>
            <a:solidFill>
              <a:srgbClr val="000000">
                <a:alpha val="0"/>
              </a:srgbClr>
            </a:solidFill>
          </p:spPr>
          <p:txBody>
            <a:bodyPr/>
            <a:lstStyle/>
            <a:p>
              <a:endParaRPr lang="en-US" sz="2000">
                <a:latin typeface="Calibri" panose="020F0502020204030204" pitchFamily="34" charset="0"/>
                <a:cs typeface="Calibri" panose="020F0502020204030204" pitchFamily="34" charset="0"/>
              </a:endParaRPr>
            </a:p>
          </p:txBody>
        </p:sp>
        <p:grpSp>
          <p:nvGrpSpPr>
            <p:cNvPr id="117" name="Group 117">
              <a:extLst>
                <a:ext uri="{FF2B5EF4-FFF2-40B4-BE49-F238E27FC236}">
                  <a16:creationId xmlns:a16="http://schemas.microsoft.com/office/drawing/2014/main" id="{3D1D2441-E223-7A5B-3998-ACC16ECADB77}"/>
                </a:ext>
              </a:extLst>
            </p:cNvPr>
            <p:cNvGrpSpPr/>
            <p:nvPr/>
          </p:nvGrpSpPr>
          <p:grpSpPr>
            <a:xfrm>
              <a:off x="13839530" y="2198865"/>
              <a:ext cx="3261255" cy="1912141"/>
              <a:chOff x="0" y="0"/>
              <a:chExt cx="4348340" cy="2549521"/>
            </a:xfrm>
          </p:grpSpPr>
          <p:sp>
            <p:nvSpPr>
              <p:cNvPr id="118" name="Freeform 118">
                <a:extLst>
                  <a:ext uri="{FF2B5EF4-FFF2-40B4-BE49-F238E27FC236}">
                    <a16:creationId xmlns:a16="http://schemas.microsoft.com/office/drawing/2014/main" id="{A396AE65-95C7-7C53-03A9-EE1CCEBC8D08}"/>
                  </a:ext>
                </a:extLst>
              </p:cNvPr>
              <p:cNvSpPr/>
              <p:nvPr/>
            </p:nvSpPr>
            <p:spPr>
              <a:xfrm>
                <a:off x="0" y="0"/>
                <a:ext cx="4348353" cy="2549525"/>
              </a:xfrm>
              <a:custGeom>
                <a:avLst/>
                <a:gdLst/>
                <a:ahLst/>
                <a:cxnLst/>
                <a:rect l="l" t="t" r="r" b="b"/>
                <a:pathLst>
                  <a:path w="4348353" h="2549525">
                    <a:moveTo>
                      <a:pt x="0" y="0"/>
                    </a:moveTo>
                    <a:lnTo>
                      <a:pt x="4348353" y="0"/>
                    </a:lnTo>
                    <a:lnTo>
                      <a:pt x="4348353" y="2549525"/>
                    </a:lnTo>
                    <a:lnTo>
                      <a:pt x="0" y="2549525"/>
                    </a:lnTo>
                    <a:close/>
                  </a:path>
                </a:pathLst>
              </a:custGeom>
              <a:solidFill>
                <a:srgbClr val="FFFFFF"/>
              </a:solidFill>
            </p:spPr>
            <p:txBody>
              <a:bodyPr/>
              <a:lstStyle/>
              <a:p>
                <a:endParaRPr lang="en-US" sz="2000">
                  <a:latin typeface="Calibri" panose="020F0502020204030204" pitchFamily="34" charset="0"/>
                  <a:cs typeface="Calibri" panose="020F0502020204030204" pitchFamily="34" charset="0"/>
                </a:endParaRPr>
              </a:p>
            </p:txBody>
          </p:sp>
        </p:grpSp>
        <p:sp>
          <p:nvSpPr>
            <p:cNvPr id="138" name="Freeform 104">
              <a:extLst>
                <a:ext uri="{FF2B5EF4-FFF2-40B4-BE49-F238E27FC236}">
                  <a16:creationId xmlns:a16="http://schemas.microsoft.com/office/drawing/2014/main" id="{D965ECFE-791F-F72E-2BD9-6D65742C93D0}"/>
                </a:ext>
              </a:extLst>
            </p:cNvPr>
            <p:cNvSpPr/>
            <p:nvPr/>
          </p:nvSpPr>
          <p:spPr>
            <a:xfrm>
              <a:off x="10278789" y="2258214"/>
              <a:ext cx="1988753" cy="1742993"/>
            </a:xfrm>
            <a:custGeom>
              <a:avLst/>
              <a:gdLst/>
              <a:ahLst/>
              <a:cxnLst/>
              <a:rect l="l" t="t" r="r" b="b"/>
              <a:pathLst>
                <a:path w="1929742" h="1742993">
                  <a:moveTo>
                    <a:pt x="0" y="0"/>
                  </a:moveTo>
                  <a:lnTo>
                    <a:pt x="1929742" y="0"/>
                  </a:lnTo>
                  <a:lnTo>
                    <a:pt x="1929742" y="1742993"/>
                  </a:lnTo>
                  <a:lnTo>
                    <a:pt x="0" y="1742993"/>
                  </a:lnTo>
                  <a:lnTo>
                    <a:pt x="0" y="0"/>
                  </a:lnTo>
                  <a:close/>
                </a:path>
              </a:pathLst>
            </a:custGeom>
            <a:blipFill>
              <a:blip r:embed="rId3"/>
              <a:stretch>
                <a:fillRect b="-13"/>
              </a:stretch>
            </a:blipFill>
          </p:spPr>
          <p:txBody>
            <a:bodyPr/>
            <a:lstStyle/>
            <a:p>
              <a:endParaRPr lang="en-US" sz="2000">
                <a:latin typeface="Calibri" panose="020F0502020204030204" pitchFamily="34" charset="0"/>
                <a:cs typeface="Calibri" panose="020F0502020204030204" pitchFamily="34" charset="0"/>
              </a:endParaRPr>
            </a:p>
          </p:txBody>
        </p:sp>
        <p:grpSp>
          <p:nvGrpSpPr>
            <p:cNvPr id="139" name="Group 7">
              <a:extLst>
                <a:ext uri="{FF2B5EF4-FFF2-40B4-BE49-F238E27FC236}">
                  <a16:creationId xmlns:a16="http://schemas.microsoft.com/office/drawing/2014/main" id="{37858BF2-53A7-76F3-892F-9968365C9FA9}"/>
                </a:ext>
              </a:extLst>
            </p:cNvPr>
            <p:cNvGrpSpPr/>
            <p:nvPr/>
          </p:nvGrpSpPr>
          <p:grpSpPr>
            <a:xfrm>
              <a:off x="9915617" y="4462807"/>
              <a:ext cx="2715095" cy="350682"/>
              <a:chOff x="0" y="0"/>
              <a:chExt cx="4580757" cy="491588"/>
            </a:xfrm>
          </p:grpSpPr>
          <p:sp>
            <p:nvSpPr>
              <p:cNvPr id="140" name="Freeform 8">
                <a:extLst>
                  <a:ext uri="{FF2B5EF4-FFF2-40B4-BE49-F238E27FC236}">
                    <a16:creationId xmlns:a16="http://schemas.microsoft.com/office/drawing/2014/main" id="{CB0176D6-7C39-212D-CB20-E2A25358E062}"/>
                  </a:ext>
                </a:extLst>
              </p:cNvPr>
              <p:cNvSpPr/>
              <p:nvPr/>
            </p:nvSpPr>
            <p:spPr>
              <a:xfrm>
                <a:off x="0" y="0"/>
                <a:ext cx="4580757" cy="491588"/>
              </a:xfrm>
              <a:custGeom>
                <a:avLst/>
                <a:gdLst/>
                <a:ahLst/>
                <a:cxnLst/>
                <a:rect l="l" t="t" r="r" b="b"/>
                <a:pathLst>
                  <a:path w="4580757" h="491588">
                    <a:moveTo>
                      <a:pt x="0" y="0"/>
                    </a:moveTo>
                    <a:lnTo>
                      <a:pt x="4580757" y="0"/>
                    </a:lnTo>
                    <a:lnTo>
                      <a:pt x="4580757" y="491588"/>
                    </a:lnTo>
                    <a:lnTo>
                      <a:pt x="0" y="491588"/>
                    </a:lnTo>
                    <a:close/>
                  </a:path>
                </a:pathLst>
              </a:custGeom>
              <a:solidFill>
                <a:srgbClr val="000000">
                  <a:alpha val="0"/>
                </a:srgbClr>
              </a:solidFill>
            </p:spPr>
            <p:txBody>
              <a:bodyPr/>
              <a:lstStyle/>
              <a:p>
                <a:endParaRPr lang="en-US" sz="2000">
                  <a:latin typeface="Calibri" panose="020F0502020204030204" pitchFamily="34" charset="0"/>
                  <a:cs typeface="Calibri" panose="020F0502020204030204" pitchFamily="34" charset="0"/>
                </a:endParaRPr>
              </a:p>
            </p:txBody>
          </p:sp>
          <p:sp>
            <p:nvSpPr>
              <p:cNvPr id="141" name="TextBox 9">
                <a:extLst>
                  <a:ext uri="{FF2B5EF4-FFF2-40B4-BE49-F238E27FC236}">
                    <a16:creationId xmlns:a16="http://schemas.microsoft.com/office/drawing/2014/main" id="{F04B8740-1CB8-831B-685E-9D0A13E23633}"/>
                  </a:ext>
                </a:extLst>
              </p:cNvPr>
              <p:cNvSpPr txBox="1"/>
              <p:nvPr/>
            </p:nvSpPr>
            <p:spPr>
              <a:xfrm>
                <a:off x="0" y="-142875"/>
                <a:ext cx="4580757" cy="634463"/>
              </a:xfrm>
              <a:prstGeom prst="rect">
                <a:avLst/>
              </a:prstGeom>
            </p:spPr>
            <p:txBody>
              <a:bodyPr lIns="0" tIns="0" rIns="0" bIns="0" rtlCol="0" anchor="t"/>
              <a:lstStyle/>
              <a:p>
                <a:pPr algn="ctr">
                  <a:lnSpc>
                    <a:spcPts val="3695"/>
                  </a:lnSpc>
                </a:pPr>
                <a:r>
                  <a:rPr lang="en-US" sz="2000" b="1">
                    <a:solidFill>
                      <a:srgbClr val="000000"/>
                    </a:solidFill>
                    <a:latin typeface="Calibri" panose="020F0502020204030204" pitchFamily="34" charset="0"/>
                    <a:ea typeface="Roboto Bold"/>
                    <a:cs typeface="Calibri" panose="020F0502020204030204" pitchFamily="34" charset="0"/>
                    <a:sym typeface="Roboto Bold"/>
                  </a:rPr>
                  <a:t>D &amp; B Certificate</a:t>
                </a:r>
              </a:p>
            </p:txBody>
          </p:sp>
        </p:grpSp>
        <p:sp>
          <p:nvSpPr>
            <p:cNvPr id="142" name="TextBox 12">
              <a:extLst>
                <a:ext uri="{FF2B5EF4-FFF2-40B4-BE49-F238E27FC236}">
                  <a16:creationId xmlns:a16="http://schemas.microsoft.com/office/drawing/2014/main" id="{4D91F2DE-0D3A-5764-76B6-206D42287F04}"/>
                </a:ext>
              </a:extLst>
            </p:cNvPr>
            <p:cNvSpPr txBox="1"/>
            <p:nvPr/>
          </p:nvSpPr>
          <p:spPr>
            <a:xfrm>
              <a:off x="9882734" y="4831209"/>
              <a:ext cx="2906658" cy="514425"/>
            </a:xfrm>
            <a:prstGeom prst="rect">
              <a:avLst/>
            </a:prstGeom>
            <a:noFill/>
          </p:spPr>
          <p:txBody>
            <a:bodyPr wrap="square">
              <a:spAutoFit/>
            </a:bodyPr>
            <a:lstStyle>
              <a:defPPr>
                <a:defRPr lang="en-US"/>
              </a:defPPr>
              <a:lvl1pPr algn="ctr">
                <a:defRPr sz="1400"/>
              </a:lvl1pPr>
            </a:lstStyle>
            <a:p>
              <a:r>
                <a:rPr lang="en-US">
                  <a:sym typeface="Roboto"/>
                </a:rPr>
                <a:t>Part of Dun &amp; Bradstreet Global Database</a:t>
              </a:r>
            </a:p>
          </p:txBody>
        </p:sp>
        <p:sp>
          <p:nvSpPr>
            <p:cNvPr id="143" name="Freeform 62">
              <a:extLst>
                <a:ext uri="{FF2B5EF4-FFF2-40B4-BE49-F238E27FC236}">
                  <a16:creationId xmlns:a16="http://schemas.microsoft.com/office/drawing/2014/main" id="{8B3EC324-3EA7-83AD-CDFC-1371B986401B}"/>
                </a:ext>
              </a:extLst>
            </p:cNvPr>
            <p:cNvSpPr/>
            <p:nvPr/>
          </p:nvSpPr>
          <p:spPr>
            <a:xfrm>
              <a:off x="14590045" y="2230855"/>
              <a:ext cx="1990448" cy="1797710"/>
            </a:xfrm>
            <a:custGeom>
              <a:avLst/>
              <a:gdLst/>
              <a:ahLst/>
              <a:cxnLst/>
              <a:rect l="l" t="t" r="r" b="b"/>
              <a:pathLst>
                <a:path w="1830395" h="1797710">
                  <a:moveTo>
                    <a:pt x="0" y="0"/>
                  </a:moveTo>
                  <a:lnTo>
                    <a:pt x="1830395" y="0"/>
                  </a:lnTo>
                  <a:lnTo>
                    <a:pt x="1830395" y="1797710"/>
                  </a:lnTo>
                  <a:lnTo>
                    <a:pt x="0" y="1797710"/>
                  </a:lnTo>
                  <a:lnTo>
                    <a:pt x="0" y="0"/>
                  </a:lnTo>
                  <a:close/>
                </a:path>
              </a:pathLst>
            </a:custGeom>
            <a:blipFill>
              <a:blip r:embed="rId4"/>
              <a:stretch>
                <a:fillRect r="-44"/>
              </a:stretch>
            </a:blipFill>
          </p:spPr>
          <p:txBody>
            <a:bodyPr/>
            <a:lstStyle/>
            <a:p>
              <a:endParaRPr lang="en-US" sz="2000">
                <a:latin typeface="Calibri" panose="020F0502020204030204" pitchFamily="34" charset="0"/>
                <a:cs typeface="Calibri" panose="020F0502020204030204" pitchFamily="34" charset="0"/>
              </a:endParaRPr>
            </a:p>
          </p:txBody>
        </p:sp>
        <p:sp>
          <p:nvSpPr>
            <p:cNvPr id="144" name="TextBox 48">
              <a:extLst>
                <a:ext uri="{FF2B5EF4-FFF2-40B4-BE49-F238E27FC236}">
                  <a16:creationId xmlns:a16="http://schemas.microsoft.com/office/drawing/2014/main" id="{29F4171A-A66D-BAD1-7CE8-EF95D7BE9D90}"/>
                </a:ext>
              </a:extLst>
            </p:cNvPr>
            <p:cNvSpPr txBox="1"/>
            <p:nvPr/>
          </p:nvSpPr>
          <p:spPr>
            <a:xfrm>
              <a:off x="14227721" y="4360885"/>
              <a:ext cx="2715095" cy="475847"/>
            </a:xfrm>
            <a:prstGeom prst="rect">
              <a:avLst/>
            </a:prstGeom>
          </p:spPr>
          <p:txBody>
            <a:bodyPr lIns="0" tIns="0" rIns="0" bIns="0" rtlCol="0" anchor="t"/>
            <a:lstStyle/>
            <a:p>
              <a:pPr algn="ctr"/>
              <a:r>
                <a:rPr lang="en-US" sz="2000" b="1">
                  <a:solidFill>
                    <a:srgbClr val="000000"/>
                  </a:solidFill>
                  <a:latin typeface="Calibri" panose="020F0502020204030204" pitchFamily="34" charset="0"/>
                  <a:ea typeface="Roboto Bold"/>
                  <a:cs typeface="Calibri" panose="020F0502020204030204" pitchFamily="34" charset="0"/>
                  <a:sym typeface="Roboto Bold"/>
                </a:rPr>
                <a:t>ISO 9001: 2015 Certified</a:t>
              </a:r>
            </a:p>
          </p:txBody>
        </p:sp>
        <p:sp>
          <p:nvSpPr>
            <p:cNvPr id="145" name="TextBox 51">
              <a:extLst>
                <a:ext uri="{FF2B5EF4-FFF2-40B4-BE49-F238E27FC236}">
                  <a16:creationId xmlns:a16="http://schemas.microsoft.com/office/drawing/2014/main" id="{D0EAEC98-2A7B-36EA-9F45-470C7D811F4F}"/>
                </a:ext>
              </a:extLst>
            </p:cNvPr>
            <p:cNvSpPr txBox="1"/>
            <p:nvPr/>
          </p:nvSpPr>
          <p:spPr>
            <a:xfrm>
              <a:off x="13552826" y="4971979"/>
              <a:ext cx="3838679" cy="514425"/>
            </a:xfrm>
            <a:prstGeom prst="rect">
              <a:avLst/>
            </a:prstGeom>
            <a:noFill/>
          </p:spPr>
          <p:txBody>
            <a:bodyPr wrap="square">
              <a:spAutoFit/>
            </a:bodyPr>
            <a:lstStyle>
              <a:defPPr>
                <a:defRPr lang="en-US"/>
              </a:defPPr>
              <a:lvl1pPr algn="ctr">
                <a:defRPr sz="1400"/>
              </a:lvl1pPr>
            </a:lstStyle>
            <a:p>
              <a:r>
                <a:rPr lang="en-US">
                  <a:sym typeface="Roboto"/>
                </a:rPr>
                <a:t>All our processes are well documented and assessed by Surveyors</a:t>
              </a:r>
            </a:p>
          </p:txBody>
        </p:sp>
      </p:grpSp>
      <p:sp>
        <p:nvSpPr>
          <p:cNvPr id="188" name="Freeform 77">
            <a:extLst>
              <a:ext uri="{FF2B5EF4-FFF2-40B4-BE49-F238E27FC236}">
                <a16:creationId xmlns:a16="http://schemas.microsoft.com/office/drawing/2014/main" id="{3CB0656C-97A1-85CE-0C75-7D94BC8CF2C7}"/>
              </a:ext>
            </a:extLst>
          </p:cNvPr>
          <p:cNvSpPr/>
          <p:nvPr/>
        </p:nvSpPr>
        <p:spPr>
          <a:xfrm>
            <a:off x="7479595" y="6018474"/>
            <a:ext cx="3091233" cy="3659520"/>
          </a:xfrm>
          <a:custGeom>
            <a:avLst/>
            <a:gdLst/>
            <a:ahLst/>
            <a:cxnLst/>
            <a:rect l="l" t="t" r="r" b="b"/>
            <a:pathLst>
              <a:path w="5207762" h="4287520">
                <a:moveTo>
                  <a:pt x="0" y="0"/>
                </a:moveTo>
                <a:lnTo>
                  <a:pt x="5207762" y="0"/>
                </a:lnTo>
                <a:lnTo>
                  <a:pt x="5207762" y="4287520"/>
                </a:lnTo>
                <a:lnTo>
                  <a:pt x="0" y="4287520"/>
                </a:lnTo>
                <a:close/>
              </a:path>
            </a:pathLst>
          </a:custGeom>
          <a:solidFill>
            <a:srgbClr val="1A76B1"/>
          </a:solidFill>
        </p:spPr>
        <p:txBody>
          <a:bodyPr/>
          <a:lstStyle/>
          <a:p>
            <a:endParaRPr lang="en-US" sz="2000">
              <a:latin typeface="Calibri" panose="020F0502020204030204" pitchFamily="34" charset="0"/>
              <a:cs typeface="Calibri" panose="020F0502020204030204" pitchFamily="34" charset="0"/>
            </a:endParaRPr>
          </a:p>
        </p:txBody>
      </p:sp>
      <p:sp>
        <p:nvSpPr>
          <p:cNvPr id="184" name="Freeform 82">
            <a:extLst>
              <a:ext uri="{FF2B5EF4-FFF2-40B4-BE49-F238E27FC236}">
                <a16:creationId xmlns:a16="http://schemas.microsoft.com/office/drawing/2014/main" id="{863070E3-CB7C-FA35-0B6A-2F94CFFF3316}"/>
              </a:ext>
            </a:extLst>
          </p:cNvPr>
          <p:cNvSpPr/>
          <p:nvPr/>
        </p:nvSpPr>
        <p:spPr>
          <a:xfrm>
            <a:off x="7810112" y="8664654"/>
            <a:ext cx="3015600" cy="307777"/>
          </a:xfrm>
          <a:custGeom>
            <a:avLst/>
            <a:gdLst/>
            <a:ahLst/>
            <a:cxnLst/>
            <a:rect l="l" t="t" r="r" b="b"/>
            <a:pathLst>
              <a:path w="5080345" h="410369">
                <a:moveTo>
                  <a:pt x="0" y="0"/>
                </a:moveTo>
                <a:lnTo>
                  <a:pt x="5080345" y="0"/>
                </a:lnTo>
                <a:lnTo>
                  <a:pt x="5080345" y="410369"/>
                </a:lnTo>
                <a:lnTo>
                  <a:pt x="0" y="410369"/>
                </a:lnTo>
                <a:close/>
              </a:path>
            </a:pathLst>
          </a:custGeom>
          <a:solidFill>
            <a:srgbClr val="000000">
              <a:alpha val="0"/>
            </a:srgbClr>
          </a:solidFill>
        </p:spPr>
        <p:txBody>
          <a:bodyPr/>
          <a:lstStyle/>
          <a:p>
            <a:endParaRPr lang="en-US" sz="2000">
              <a:latin typeface="Calibri" panose="020F0502020204030204" pitchFamily="34" charset="0"/>
              <a:cs typeface="Calibri" panose="020F0502020204030204" pitchFamily="34" charset="0"/>
            </a:endParaRPr>
          </a:p>
        </p:txBody>
      </p:sp>
      <p:grpSp>
        <p:nvGrpSpPr>
          <p:cNvPr id="152" name="Group 89">
            <a:extLst>
              <a:ext uri="{FF2B5EF4-FFF2-40B4-BE49-F238E27FC236}">
                <a16:creationId xmlns:a16="http://schemas.microsoft.com/office/drawing/2014/main" id="{C5CD0521-4845-0C85-6504-6695937711B1}"/>
              </a:ext>
            </a:extLst>
          </p:cNvPr>
          <p:cNvGrpSpPr/>
          <p:nvPr/>
        </p:nvGrpSpPr>
        <p:grpSpPr>
          <a:xfrm>
            <a:off x="10853228" y="6040583"/>
            <a:ext cx="3194606" cy="2446449"/>
            <a:chOff x="0" y="0"/>
            <a:chExt cx="5381913" cy="3261932"/>
          </a:xfrm>
          <a:solidFill>
            <a:srgbClr val="1A76B1"/>
          </a:solidFill>
        </p:grpSpPr>
        <p:sp>
          <p:nvSpPr>
            <p:cNvPr id="180" name="Freeform 90">
              <a:extLst>
                <a:ext uri="{FF2B5EF4-FFF2-40B4-BE49-F238E27FC236}">
                  <a16:creationId xmlns:a16="http://schemas.microsoft.com/office/drawing/2014/main" id="{3F554DF6-AB4B-A041-70E6-0BB25924F977}"/>
                </a:ext>
              </a:extLst>
            </p:cNvPr>
            <p:cNvSpPr/>
            <p:nvPr/>
          </p:nvSpPr>
          <p:spPr>
            <a:xfrm>
              <a:off x="0" y="0"/>
              <a:ext cx="5381913" cy="3261932"/>
            </a:xfrm>
            <a:custGeom>
              <a:avLst/>
              <a:gdLst/>
              <a:ahLst/>
              <a:cxnLst/>
              <a:rect l="l" t="t" r="r" b="b"/>
              <a:pathLst>
                <a:path w="5207762" h="4287520">
                  <a:moveTo>
                    <a:pt x="0" y="0"/>
                  </a:moveTo>
                  <a:lnTo>
                    <a:pt x="5207762" y="0"/>
                  </a:lnTo>
                  <a:lnTo>
                    <a:pt x="5207762" y="4287520"/>
                  </a:lnTo>
                  <a:lnTo>
                    <a:pt x="0" y="4287520"/>
                  </a:lnTo>
                  <a:close/>
                </a:path>
              </a:pathLst>
            </a:custGeom>
            <a:solidFill>
              <a:srgbClr val="038F01"/>
            </a:solidFill>
          </p:spPr>
          <p:txBody>
            <a:bodyPr/>
            <a:lstStyle/>
            <a:p>
              <a:endParaRPr lang="en-US" sz="2000">
                <a:latin typeface="Calibri" panose="020F0502020204030204" pitchFamily="34" charset="0"/>
                <a:cs typeface="Calibri" panose="020F0502020204030204" pitchFamily="34" charset="0"/>
              </a:endParaRPr>
            </a:p>
          </p:txBody>
        </p:sp>
      </p:grpSp>
      <p:sp>
        <p:nvSpPr>
          <p:cNvPr id="179" name="Freeform 93">
            <a:extLst>
              <a:ext uri="{FF2B5EF4-FFF2-40B4-BE49-F238E27FC236}">
                <a16:creationId xmlns:a16="http://schemas.microsoft.com/office/drawing/2014/main" id="{220934C9-E7D1-19E3-ED04-8D1FF09F3ADF}"/>
              </a:ext>
            </a:extLst>
          </p:cNvPr>
          <p:cNvSpPr/>
          <p:nvPr/>
        </p:nvSpPr>
        <p:spPr>
          <a:xfrm>
            <a:off x="10846305" y="8485232"/>
            <a:ext cx="3214679" cy="1193864"/>
          </a:xfrm>
          <a:custGeom>
            <a:avLst/>
            <a:gdLst/>
            <a:ahLst/>
            <a:cxnLst/>
            <a:rect l="l" t="t" r="r" b="b"/>
            <a:pathLst>
              <a:path w="5220462" h="1591818">
                <a:moveTo>
                  <a:pt x="6350" y="0"/>
                </a:moveTo>
                <a:lnTo>
                  <a:pt x="5214112" y="0"/>
                </a:lnTo>
                <a:cubicBezTo>
                  <a:pt x="5217668" y="0"/>
                  <a:pt x="5220462" y="2794"/>
                  <a:pt x="5220462" y="6350"/>
                </a:cubicBezTo>
                <a:lnTo>
                  <a:pt x="5220462" y="1585468"/>
                </a:lnTo>
                <a:cubicBezTo>
                  <a:pt x="5220462" y="1589024"/>
                  <a:pt x="5217668" y="1591818"/>
                  <a:pt x="5214112" y="1591818"/>
                </a:cubicBezTo>
                <a:lnTo>
                  <a:pt x="6350" y="1591818"/>
                </a:lnTo>
                <a:cubicBezTo>
                  <a:pt x="2794" y="1591818"/>
                  <a:pt x="0" y="1589024"/>
                  <a:pt x="0" y="1585468"/>
                </a:cubicBezTo>
                <a:lnTo>
                  <a:pt x="0" y="6350"/>
                </a:lnTo>
                <a:cubicBezTo>
                  <a:pt x="0" y="2794"/>
                  <a:pt x="2794" y="0"/>
                  <a:pt x="6350" y="0"/>
                </a:cubicBezTo>
                <a:moveTo>
                  <a:pt x="6350" y="12700"/>
                </a:moveTo>
                <a:lnTo>
                  <a:pt x="6350" y="6350"/>
                </a:lnTo>
                <a:lnTo>
                  <a:pt x="12700" y="6350"/>
                </a:lnTo>
                <a:lnTo>
                  <a:pt x="12700" y="1585468"/>
                </a:lnTo>
                <a:lnTo>
                  <a:pt x="6350" y="1585468"/>
                </a:lnTo>
                <a:lnTo>
                  <a:pt x="6350" y="1579118"/>
                </a:lnTo>
                <a:lnTo>
                  <a:pt x="5214112" y="1579118"/>
                </a:lnTo>
                <a:lnTo>
                  <a:pt x="5214112" y="1585468"/>
                </a:lnTo>
                <a:lnTo>
                  <a:pt x="5207762" y="1585468"/>
                </a:lnTo>
                <a:lnTo>
                  <a:pt x="5207762" y="6350"/>
                </a:lnTo>
                <a:lnTo>
                  <a:pt x="5214112" y="6350"/>
                </a:lnTo>
                <a:lnTo>
                  <a:pt x="5214112" y="12700"/>
                </a:lnTo>
                <a:lnTo>
                  <a:pt x="6350" y="12700"/>
                </a:lnTo>
                <a:close/>
              </a:path>
            </a:pathLst>
          </a:custGeom>
          <a:solidFill>
            <a:srgbClr val="03335C"/>
          </a:solidFill>
        </p:spPr>
        <p:txBody>
          <a:bodyPr/>
          <a:lstStyle/>
          <a:p>
            <a:endParaRPr lang="en-US" sz="2000">
              <a:latin typeface="Calibri" panose="020F0502020204030204" pitchFamily="34" charset="0"/>
              <a:cs typeface="Calibri" panose="020F0502020204030204" pitchFamily="34" charset="0"/>
            </a:endParaRPr>
          </a:p>
        </p:txBody>
      </p:sp>
      <p:grpSp>
        <p:nvGrpSpPr>
          <p:cNvPr id="154" name="Group 94">
            <a:extLst>
              <a:ext uri="{FF2B5EF4-FFF2-40B4-BE49-F238E27FC236}">
                <a16:creationId xmlns:a16="http://schemas.microsoft.com/office/drawing/2014/main" id="{EC12224F-96C1-65E3-1E4D-E0306CD2558A}"/>
              </a:ext>
            </a:extLst>
          </p:cNvPr>
          <p:cNvGrpSpPr/>
          <p:nvPr/>
        </p:nvGrpSpPr>
        <p:grpSpPr>
          <a:xfrm>
            <a:off x="10948229" y="8550619"/>
            <a:ext cx="3065549" cy="362337"/>
            <a:chOff x="-84147" y="0"/>
            <a:chExt cx="5164492" cy="483116"/>
          </a:xfrm>
        </p:grpSpPr>
        <p:sp>
          <p:nvSpPr>
            <p:cNvPr id="176" name="Freeform 95">
              <a:extLst>
                <a:ext uri="{FF2B5EF4-FFF2-40B4-BE49-F238E27FC236}">
                  <a16:creationId xmlns:a16="http://schemas.microsoft.com/office/drawing/2014/main" id="{B5E6F90A-AE75-66FA-DF8C-DF60E80D7123}"/>
                </a:ext>
              </a:extLst>
            </p:cNvPr>
            <p:cNvSpPr/>
            <p:nvPr/>
          </p:nvSpPr>
          <p:spPr>
            <a:xfrm>
              <a:off x="0" y="0"/>
              <a:ext cx="5080345" cy="410369"/>
            </a:xfrm>
            <a:custGeom>
              <a:avLst/>
              <a:gdLst/>
              <a:ahLst/>
              <a:cxnLst/>
              <a:rect l="l" t="t" r="r" b="b"/>
              <a:pathLst>
                <a:path w="5080345" h="410369">
                  <a:moveTo>
                    <a:pt x="0" y="0"/>
                  </a:moveTo>
                  <a:lnTo>
                    <a:pt x="5080345" y="0"/>
                  </a:lnTo>
                  <a:lnTo>
                    <a:pt x="5080345" y="410369"/>
                  </a:lnTo>
                  <a:lnTo>
                    <a:pt x="0" y="410369"/>
                  </a:lnTo>
                  <a:close/>
                </a:path>
              </a:pathLst>
            </a:custGeom>
            <a:solidFill>
              <a:srgbClr val="000000">
                <a:alpha val="0"/>
              </a:srgbClr>
            </a:solidFill>
          </p:spPr>
          <p:txBody>
            <a:bodyPr/>
            <a:lstStyle/>
            <a:p>
              <a:endParaRPr lang="en-US" sz="2000">
                <a:latin typeface="Calibri" panose="020F0502020204030204" pitchFamily="34" charset="0"/>
                <a:cs typeface="Calibri" panose="020F0502020204030204" pitchFamily="34" charset="0"/>
              </a:endParaRPr>
            </a:p>
          </p:txBody>
        </p:sp>
        <p:sp>
          <p:nvSpPr>
            <p:cNvPr id="177" name="TextBox 96">
              <a:extLst>
                <a:ext uri="{FF2B5EF4-FFF2-40B4-BE49-F238E27FC236}">
                  <a16:creationId xmlns:a16="http://schemas.microsoft.com/office/drawing/2014/main" id="{47AD87B8-0C1F-E9D5-7E22-56A38EB07995}"/>
                </a:ext>
              </a:extLst>
            </p:cNvPr>
            <p:cNvSpPr txBox="1"/>
            <p:nvPr/>
          </p:nvSpPr>
          <p:spPr>
            <a:xfrm>
              <a:off x="-84147" y="53696"/>
              <a:ext cx="5080345" cy="429420"/>
            </a:xfrm>
            <a:prstGeom prst="rect">
              <a:avLst/>
            </a:prstGeom>
          </p:spPr>
          <p:txBody>
            <a:bodyPr lIns="0" tIns="0" rIns="0" bIns="0" rtlCol="0" anchor="t"/>
            <a:lstStyle/>
            <a:p>
              <a:pPr marL="120650" lvl="1" algn="ctr">
                <a:lnSpc>
                  <a:spcPts val="2400"/>
                </a:lnSpc>
              </a:pPr>
              <a:r>
                <a:rPr lang="en-US" sz="2000" b="1">
                  <a:solidFill>
                    <a:srgbClr val="000000"/>
                  </a:solidFill>
                  <a:latin typeface="Calibri" panose="020F0502020204030204" pitchFamily="34" charset="0"/>
                  <a:ea typeface="Roboto Bold"/>
                  <a:cs typeface="Calibri" panose="020F0502020204030204" pitchFamily="34" charset="0"/>
                  <a:sym typeface="Roboto Bold"/>
                </a:rPr>
                <a:t>Make in India</a:t>
              </a:r>
            </a:p>
          </p:txBody>
        </p:sp>
      </p:grpSp>
      <p:grpSp>
        <p:nvGrpSpPr>
          <p:cNvPr id="155" name="Group 97">
            <a:extLst>
              <a:ext uri="{FF2B5EF4-FFF2-40B4-BE49-F238E27FC236}">
                <a16:creationId xmlns:a16="http://schemas.microsoft.com/office/drawing/2014/main" id="{B692CFD9-F288-9AC8-2099-126D549904A3}"/>
              </a:ext>
            </a:extLst>
          </p:cNvPr>
          <p:cNvGrpSpPr/>
          <p:nvPr/>
        </p:nvGrpSpPr>
        <p:grpSpPr>
          <a:xfrm>
            <a:off x="10606107" y="9027251"/>
            <a:ext cx="4008296" cy="646331"/>
            <a:chOff x="-24193" y="100808"/>
            <a:chExt cx="6752728" cy="2381445"/>
          </a:xfrm>
        </p:grpSpPr>
        <p:sp>
          <p:nvSpPr>
            <p:cNvPr id="174" name="Freeform 98">
              <a:extLst>
                <a:ext uri="{FF2B5EF4-FFF2-40B4-BE49-F238E27FC236}">
                  <a16:creationId xmlns:a16="http://schemas.microsoft.com/office/drawing/2014/main" id="{00CCA47F-6183-ED8F-85B4-895A6D602050}"/>
                </a:ext>
              </a:extLst>
            </p:cNvPr>
            <p:cNvSpPr/>
            <p:nvPr/>
          </p:nvSpPr>
          <p:spPr>
            <a:xfrm>
              <a:off x="180502" y="1135758"/>
              <a:ext cx="6548033" cy="656591"/>
            </a:xfrm>
            <a:custGeom>
              <a:avLst/>
              <a:gdLst/>
              <a:ahLst/>
              <a:cxnLst/>
              <a:rect l="l" t="t" r="r" b="b"/>
              <a:pathLst>
                <a:path w="6548034" h="656591">
                  <a:moveTo>
                    <a:pt x="0" y="0"/>
                  </a:moveTo>
                  <a:lnTo>
                    <a:pt x="6548034" y="0"/>
                  </a:lnTo>
                  <a:lnTo>
                    <a:pt x="6548034" y="656591"/>
                  </a:lnTo>
                  <a:lnTo>
                    <a:pt x="0" y="656591"/>
                  </a:lnTo>
                  <a:close/>
                </a:path>
              </a:pathLst>
            </a:custGeom>
            <a:solidFill>
              <a:srgbClr val="000000">
                <a:alpha val="0"/>
              </a:srgbClr>
            </a:solidFill>
          </p:spPr>
          <p:txBody>
            <a:bodyPr/>
            <a:lstStyle/>
            <a:p>
              <a:endParaRPr lang="en-US" sz="2000">
                <a:latin typeface="Calibri" panose="020F0502020204030204" pitchFamily="34" charset="0"/>
                <a:cs typeface="Calibri" panose="020F0502020204030204" pitchFamily="34" charset="0"/>
              </a:endParaRPr>
            </a:p>
          </p:txBody>
        </p:sp>
        <p:sp>
          <p:nvSpPr>
            <p:cNvPr id="175" name="TextBox 99">
              <a:extLst>
                <a:ext uri="{FF2B5EF4-FFF2-40B4-BE49-F238E27FC236}">
                  <a16:creationId xmlns:a16="http://schemas.microsoft.com/office/drawing/2014/main" id="{52EF7980-1518-BA1E-71B2-E8D7647EA776}"/>
                </a:ext>
              </a:extLst>
            </p:cNvPr>
            <p:cNvSpPr txBox="1"/>
            <p:nvPr/>
          </p:nvSpPr>
          <p:spPr>
            <a:xfrm>
              <a:off x="-24193" y="100808"/>
              <a:ext cx="6548032" cy="2381445"/>
            </a:xfrm>
            <a:prstGeom prst="rect">
              <a:avLst/>
            </a:prstGeom>
            <a:noFill/>
          </p:spPr>
          <p:txBody>
            <a:bodyPr wrap="square">
              <a:spAutoFit/>
            </a:bodyPr>
            <a:lstStyle>
              <a:defPPr>
                <a:defRPr lang="en-US"/>
              </a:defPPr>
              <a:lvl1pPr algn="ctr">
                <a:defRPr sz="1400"/>
              </a:lvl1pPr>
            </a:lstStyle>
            <a:p>
              <a:pPr lvl="1"/>
              <a:r>
                <a:rPr lang="en-US">
                  <a:sym typeface="TT Rounds Condensed"/>
                </a:rPr>
                <a:t>MSME Make in India : </a:t>
              </a:r>
            </a:p>
            <a:p>
              <a:pPr lvl="1"/>
              <a:r>
                <a:rPr lang="en-US">
                  <a:sym typeface="TT Rounds Condensed"/>
                </a:rPr>
                <a:t>DRIVE </a:t>
              </a:r>
            </a:p>
          </p:txBody>
        </p:sp>
      </p:grpSp>
      <p:grpSp>
        <p:nvGrpSpPr>
          <p:cNvPr id="156" name="Group 100">
            <a:extLst>
              <a:ext uri="{FF2B5EF4-FFF2-40B4-BE49-F238E27FC236}">
                <a16:creationId xmlns:a16="http://schemas.microsoft.com/office/drawing/2014/main" id="{808C89D0-5D93-549D-F522-6ACCF71D72B4}"/>
              </a:ext>
            </a:extLst>
          </p:cNvPr>
          <p:cNvGrpSpPr/>
          <p:nvPr/>
        </p:nvGrpSpPr>
        <p:grpSpPr>
          <a:xfrm>
            <a:off x="11097539" y="6187547"/>
            <a:ext cx="2661176" cy="2128829"/>
            <a:chOff x="0" y="-1"/>
            <a:chExt cx="4483252" cy="2838438"/>
          </a:xfrm>
        </p:grpSpPr>
        <p:sp>
          <p:nvSpPr>
            <p:cNvPr id="173" name="Freeform 101">
              <a:extLst>
                <a:ext uri="{FF2B5EF4-FFF2-40B4-BE49-F238E27FC236}">
                  <a16:creationId xmlns:a16="http://schemas.microsoft.com/office/drawing/2014/main" id="{B1B331A7-84E9-43F8-4DEC-A3EC299F3EA4}"/>
                </a:ext>
              </a:extLst>
            </p:cNvPr>
            <p:cNvSpPr/>
            <p:nvPr/>
          </p:nvSpPr>
          <p:spPr>
            <a:xfrm>
              <a:off x="0" y="-1"/>
              <a:ext cx="4483252" cy="2838438"/>
            </a:xfrm>
            <a:custGeom>
              <a:avLst/>
              <a:gdLst/>
              <a:ahLst/>
              <a:cxnLst/>
              <a:rect l="l" t="t" r="r" b="b"/>
              <a:pathLst>
                <a:path w="4348353" h="2549525">
                  <a:moveTo>
                    <a:pt x="0" y="0"/>
                  </a:moveTo>
                  <a:lnTo>
                    <a:pt x="4348353" y="0"/>
                  </a:lnTo>
                  <a:lnTo>
                    <a:pt x="4348353" y="2549525"/>
                  </a:lnTo>
                  <a:lnTo>
                    <a:pt x="0" y="2549525"/>
                  </a:lnTo>
                  <a:close/>
                </a:path>
              </a:pathLst>
            </a:custGeom>
            <a:solidFill>
              <a:srgbClr val="FFFFFF"/>
            </a:solidFill>
          </p:spPr>
          <p:txBody>
            <a:bodyPr/>
            <a:lstStyle/>
            <a:p>
              <a:endParaRPr lang="en-US" sz="2000">
                <a:latin typeface="Calibri" panose="020F0502020204030204" pitchFamily="34" charset="0"/>
                <a:cs typeface="Calibri" panose="020F0502020204030204" pitchFamily="34" charset="0"/>
              </a:endParaRPr>
            </a:p>
          </p:txBody>
        </p:sp>
      </p:grpSp>
      <p:sp>
        <p:nvSpPr>
          <p:cNvPr id="157" name="Freeform 103">
            <a:extLst>
              <a:ext uri="{FF2B5EF4-FFF2-40B4-BE49-F238E27FC236}">
                <a16:creationId xmlns:a16="http://schemas.microsoft.com/office/drawing/2014/main" id="{B7E30349-7A73-6845-0F21-43139DC26D20}"/>
              </a:ext>
            </a:extLst>
          </p:cNvPr>
          <p:cNvSpPr/>
          <p:nvPr/>
        </p:nvSpPr>
        <p:spPr>
          <a:xfrm>
            <a:off x="11277600" y="6398625"/>
            <a:ext cx="2252515" cy="1450626"/>
          </a:xfrm>
          <a:custGeom>
            <a:avLst/>
            <a:gdLst/>
            <a:ahLst/>
            <a:cxnLst/>
            <a:rect l="l" t="t" r="r" b="b"/>
            <a:pathLst>
              <a:path w="2094430" h="1450626">
                <a:moveTo>
                  <a:pt x="0" y="0"/>
                </a:moveTo>
                <a:lnTo>
                  <a:pt x="2094430" y="0"/>
                </a:lnTo>
                <a:lnTo>
                  <a:pt x="2094430" y="1450626"/>
                </a:lnTo>
                <a:lnTo>
                  <a:pt x="0" y="1450626"/>
                </a:lnTo>
                <a:lnTo>
                  <a:pt x="0" y="0"/>
                </a:lnTo>
                <a:close/>
              </a:path>
            </a:pathLst>
          </a:custGeom>
          <a:blipFill>
            <a:blip r:embed="rId5"/>
            <a:stretch>
              <a:fillRect b="-14349"/>
            </a:stretch>
          </a:blipFill>
        </p:spPr>
        <p:txBody>
          <a:bodyPr/>
          <a:lstStyle/>
          <a:p>
            <a:endParaRPr lang="en-US" sz="2000">
              <a:latin typeface="Calibri" panose="020F0502020204030204" pitchFamily="34" charset="0"/>
              <a:cs typeface="Calibri" panose="020F0502020204030204" pitchFamily="34" charset="0"/>
            </a:endParaRPr>
          </a:p>
        </p:txBody>
      </p:sp>
      <p:sp>
        <p:nvSpPr>
          <p:cNvPr id="172" name="Freeform 107">
            <a:extLst>
              <a:ext uri="{FF2B5EF4-FFF2-40B4-BE49-F238E27FC236}">
                <a16:creationId xmlns:a16="http://schemas.microsoft.com/office/drawing/2014/main" id="{2BD964F1-1630-55A1-4428-EA9B0C4D9727}"/>
              </a:ext>
            </a:extLst>
          </p:cNvPr>
          <p:cNvSpPr/>
          <p:nvPr/>
        </p:nvSpPr>
        <p:spPr>
          <a:xfrm>
            <a:off x="14344384" y="6021375"/>
            <a:ext cx="3091232" cy="2460894"/>
          </a:xfrm>
          <a:custGeom>
            <a:avLst/>
            <a:gdLst/>
            <a:ahLst/>
            <a:cxnLst/>
            <a:rect l="l" t="t" r="r" b="b"/>
            <a:pathLst>
              <a:path w="5207762" h="4287520">
                <a:moveTo>
                  <a:pt x="0" y="0"/>
                </a:moveTo>
                <a:lnTo>
                  <a:pt x="5207762" y="0"/>
                </a:lnTo>
                <a:lnTo>
                  <a:pt x="5207762" y="4287520"/>
                </a:lnTo>
                <a:lnTo>
                  <a:pt x="0" y="4287520"/>
                </a:lnTo>
                <a:close/>
              </a:path>
            </a:pathLst>
          </a:custGeom>
          <a:solidFill>
            <a:srgbClr val="1A76B1"/>
          </a:solidFill>
        </p:spPr>
        <p:txBody>
          <a:bodyPr/>
          <a:lstStyle/>
          <a:p>
            <a:endParaRPr lang="en-US" sz="2000">
              <a:latin typeface="Calibri" panose="020F0502020204030204" pitchFamily="34" charset="0"/>
              <a:cs typeface="Calibri" panose="020F0502020204030204" pitchFamily="34" charset="0"/>
            </a:endParaRPr>
          </a:p>
        </p:txBody>
      </p:sp>
      <p:grpSp>
        <p:nvGrpSpPr>
          <p:cNvPr id="160" name="Group 108">
            <a:extLst>
              <a:ext uri="{FF2B5EF4-FFF2-40B4-BE49-F238E27FC236}">
                <a16:creationId xmlns:a16="http://schemas.microsoft.com/office/drawing/2014/main" id="{09ADFB0F-9E59-223A-900B-B2710EB57DFA}"/>
              </a:ext>
            </a:extLst>
          </p:cNvPr>
          <p:cNvGrpSpPr/>
          <p:nvPr/>
        </p:nvGrpSpPr>
        <p:grpSpPr>
          <a:xfrm>
            <a:off x="14335444" y="8487032"/>
            <a:ext cx="3098771" cy="1188053"/>
            <a:chOff x="0" y="0"/>
            <a:chExt cx="5220462" cy="1584071"/>
          </a:xfrm>
        </p:grpSpPr>
        <p:sp>
          <p:nvSpPr>
            <p:cNvPr id="170" name="Freeform 109">
              <a:extLst>
                <a:ext uri="{FF2B5EF4-FFF2-40B4-BE49-F238E27FC236}">
                  <a16:creationId xmlns:a16="http://schemas.microsoft.com/office/drawing/2014/main" id="{DFB112C6-9996-7C15-6609-4B782D3D632D}"/>
                </a:ext>
              </a:extLst>
            </p:cNvPr>
            <p:cNvSpPr/>
            <p:nvPr/>
          </p:nvSpPr>
          <p:spPr>
            <a:xfrm>
              <a:off x="6350" y="6351"/>
              <a:ext cx="4652405" cy="1571370"/>
            </a:xfrm>
            <a:custGeom>
              <a:avLst/>
              <a:gdLst/>
              <a:ahLst/>
              <a:cxnLst/>
              <a:rect l="l" t="t" r="r" b="b"/>
              <a:pathLst>
                <a:path w="5207762" h="1571371">
                  <a:moveTo>
                    <a:pt x="0" y="0"/>
                  </a:moveTo>
                  <a:lnTo>
                    <a:pt x="5207762" y="0"/>
                  </a:lnTo>
                  <a:lnTo>
                    <a:pt x="5207762" y="1571371"/>
                  </a:lnTo>
                  <a:lnTo>
                    <a:pt x="0" y="1571371"/>
                  </a:lnTo>
                  <a:close/>
                </a:path>
              </a:pathLst>
            </a:custGeom>
            <a:solidFill>
              <a:srgbClr val="FFFFFF"/>
            </a:solidFill>
          </p:spPr>
          <p:txBody>
            <a:bodyPr/>
            <a:lstStyle/>
            <a:p>
              <a:endParaRPr lang="en-US" sz="2000">
                <a:latin typeface="Calibri" panose="020F0502020204030204" pitchFamily="34" charset="0"/>
                <a:cs typeface="Calibri" panose="020F0502020204030204" pitchFamily="34" charset="0"/>
              </a:endParaRPr>
            </a:p>
          </p:txBody>
        </p:sp>
        <p:sp>
          <p:nvSpPr>
            <p:cNvPr id="171" name="Freeform 110">
              <a:extLst>
                <a:ext uri="{FF2B5EF4-FFF2-40B4-BE49-F238E27FC236}">
                  <a16:creationId xmlns:a16="http://schemas.microsoft.com/office/drawing/2014/main" id="{758B0DBB-6B3A-3207-277E-17171A23F645}"/>
                </a:ext>
              </a:extLst>
            </p:cNvPr>
            <p:cNvSpPr/>
            <p:nvPr/>
          </p:nvSpPr>
          <p:spPr>
            <a:xfrm>
              <a:off x="0" y="0"/>
              <a:ext cx="5220462" cy="1584071"/>
            </a:xfrm>
            <a:custGeom>
              <a:avLst/>
              <a:gdLst/>
              <a:ahLst/>
              <a:cxnLst/>
              <a:rect l="l" t="t" r="r" b="b"/>
              <a:pathLst>
                <a:path w="5220462" h="1584071">
                  <a:moveTo>
                    <a:pt x="6350" y="0"/>
                  </a:moveTo>
                  <a:lnTo>
                    <a:pt x="5214112" y="0"/>
                  </a:lnTo>
                  <a:cubicBezTo>
                    <a:pt x="5217668" y="0"/>
                    <a:pt x="5220462" y="2794"/>
                    <a:pt x="5220462" y="6350"/>
                  </a:cubicBezTo>
                  <a:lnTo>
                    <a:pt x="5220462" y="1577721"/>
                  </a:lnTo>
                  <a:cubicBezTo>
                    <a:pt x="5220462" y="1581277"/>
                    <a:pt x="5217668" y="1584071"/>
                    <a:pt x="5214112" y="1584071"/>
                  </a:cubicBezTo>
                  <a:lnTo>
                    <a:pt x="6350" y="1584071"/>
                  </a:lnTo>
                  <a:cubicBezTo>
                    <a:pt x="2794" y="1584071"/>
                    <a:pt x="0" y="1581277"/>
                    <a:pt x="0" y="1577721"/>
                  </a:cubicBezTo>
                  <a:lnTo>
                    <a:pt x="0" y="6350"/>
                  </a:lnTo>
                  <a:cubicBezTo>
                    <a:pt x="0" y="2794"/>
                    <a:pt x="2794" y="0"/>
                    <a:pt x="6350" y="0"/>
                  </a:cubicBezTo>
                  <a:moveTo>
                    <a:pt x="6350" y="12700"/>
                  </a:moveTo>
                  <a:lnTo>
                    <a:pt x="6350" y="6350"/>
                  </a:lnTo>
                  <a:lnTo>
                    <a:pt x="12700" y="6350"/>
                  </a:lnTo>
                  <a:lnTo>
                    <a:pt x="12700" y="1577721"/>
                  </a:lnTo>
                  <a:lnTo>
                    <a:pt x="6350" y="1577721"/>
                  </a:lnTo>
                  <a:lnTo>
                    <a:pt x="6350" y="1571371"/>
                  </a:lnTo>
                  <a:lnTo>
                    <a:pt x="5214112" y="1571371"/>
                  </a:lnTo>
                  <a:lnTo>
                    <a:pt x="5214112" y="1577721"/>
                  </a:lnTo>
                  <a:lnTo>
                    <a:pt x="5207762" y="1577721"/>
                  </a:lnTo>
                  <a:lnTo>
                    <a:pt x="5207762" y="6350"/>
                  </a:lnTo>
                  <a:lnTo>
                    <a:pt x="5214112" y="6350"/>
                  </a:lnTo>
                  <a:lnTo>
                    <a:pt x="5214112" y="12700"/>
                  </a:lnTo>
                  <a:lnTo>
                    <a:pt x="6350" y="12700"/>
                  </a:lnTo>
                  <a:close/>
                </a:path>
              </a:pathLst>
            </a:custGeom>
            <a:solidFill>
              <a:srgbClr val="03335C"/>
            </a:solidFill>
          </p:spPr>
          <p:txBody>
            <a:bodyPr/>
            <a:lstStyle/>
            <a:p>
              <a:endParaRPr lang="en-US" sz="2000">
                <a:latin typeface="Calibri" panose="020F0502020204030204" pitchFamily="34" charset="0"/>
                <a:cs typeface="Calibri" panose="020F0502020204030204" pitchFamily="34" charset="0"/>
              </a:endParaRPr>
            </a:p>
          </p:txBody>
        </p:sp>
      </p:grpSp>
      <p:grpSp>
        <p:nvGrpSpPr>
          <p:cNvPr id="161" name="Group 111">
            <a:extLst>
              <a:ext uri="{FF2B5EF4-FFF2-40B4-BE49-F238E27FC236}">
                <a16:creationId xmlns:a16="http://schemas.microsoft.com/office/drawing/2014/main" id="{E92CF5EF-1D75-F075-1EC8-E5E369F0EBBE}"/>
              </a:ext>
            </a:extLst>
          </p:cNvPr>
          <p:cNvGrpSpPr/>
          <p:nvPr/>
        </p:nvGrpSpPr>
        <p:grpSpPr>
          <a:xfrm>
            <a:off x="14477702" y="8420799"/>
            <a:ext cx="2760927" cy="475847"/>
            <a:chOff x="-70543" y="-92967"/>
            <a:chExt cx="4651300" cy="634463"/>
          </a:xfrm>
        </p:grpSpPr>
        <p:sp>
          <p:nvSpPr>
            <p:cNvPr id="168" name="Freeform 112">
              <a:extLst>
                <a:ext uri="{FF2B5EF4-FFF2-40B4-BE49-F238E27FC236}">
                  <a16:creationId xmlns:a16="http://schemas.microsoft.com/office/drawing/2014/main" id="{53512047-02B0-9F26-577B-0EC79D90444E}"/>
                </a:ext>
              </a:extLst>
            </p:cNvPr>
            <p:cNvSpPr/>
            <p:nvPr/>
          </p:nvSpPr>
          <p:spPr>
            <a:xfrm>
              <a:off x="0" y="0"/>
              <a:ext cx="4580757" cy="491588"/>
            </a:xfrm>
            <a:custGeom>
              <a:avLst/>
              <a:gdLst/>
              <a:ahLst/>
              <a:cxnLst/>
              <a:rect l="l" t="t" r="r" b="b"/>
              <a:pathLst>
                <a:path w="4580757" h="491588">
                  <a:moveTo>
                    <a:pt x="0" y="0"/>
                  </a:moveTo>
                  <a:lnTo>
                    <a:pt x="4580757" y="0"/>
                  </a:lnTo>
                  <a:lnTo>
                    <a:pt x="4580757" y="491588"/>
                  </a:lnTo>
                  <a:lnTo>
                    <a:pt x="0" y="491588"/>
                  </a:lnTo>
                  <a:close/>
                </a:path>
              </a:pathLst>
            </a:custGeom>
            <a:solidFill>
              <a:srgbClr val="000000">
                <a:alpha val="0"/>
              </a:srgbClr>
            </a:solidFill>
          </p:spPr>
          <p:txBody>
            <a:bodyPr/>
            <a:lstStyle/>
            <a:p>
              <a:endParaRPr lang="en-US" sz="2000">
                <a:latin typeface="Calibri" panose="020F0502020204030204" pitchFamily="34" charset="0"/>
                <a:cs typeface="Calibri" panose="020F0502020204030204" pitchFamily="34" charset="0"/>
              </a:endParaRPr>
            </a:p>
          </p:txBody>
        </p:sp>
        <p:sp>
          <p:nvSpPr>
            <p:cNvPr id="169" name="TextBox 113">
              <a:extLst>
                <a:ext uri="{FF2B5EF4-FFF2-40B4-BE49-F238E27FC236}">
                  <a16:creationId xmlns:a16="http://schemas.microsoft.com/office/drawing/2014/main" id="{2BFEA673-D60C-003A-A43D-695F699629E8}"/>
                </a:ext>
              </a:extLst>
            </p:cNvPr>
            <p:cNvSpPr txBox="1"/>
            <p:nvPr/>
          </p:nvSpPr>
          <p:spPr>
            <a:xfrm>
              <a:off x="-70543" y="-92967"/>
              <a:ext cx="4580757" cy="634463"/>
            </a:xfrm>
            <a:prstGeom prst="rect">
              <a:avLst/>
            </a:prstGeom>
          </p:spPr>
          <p:txBody>
            <a:bodyPr lIns="0" tIns="0" rIns="0" bIns="0" rtlCol="0" anchor="t"/>
            <a:lstStyle/>
            <a:p>
              <a:pPr algn="ctr">
                <a:lnSpc>
                  <a:spcPts val="3695"/>
                </a:lnSpc>
              </a:pPr>
              <a:r>
                <a:rPr lang="en-US" sz="2000" b="1">
                  <a:solidFill>
                    <a:srgbClr val="000000"/>
                  </a:solidFill>
                  <a:latin typeface="Calibri" panose="020F0502020204030204" pitchFamily="34" charset="0"/>
                  <a:ea typeface="Roboto Bold"/>
                  <a:cs typeface="Calibri" panose="020F0502020204030204" pitchFamily="34" charset="0"/>
                  <a:sym typeface="Roboto Bold"/>
                </a:rPr>
                <a:t>VAT Registered</a:t>
              </a:r>
            </a:p>
          </p:txBody>
        </p:sp>
      </p:grpSp>
      <p:grpSp>
        <p:nvGrpSpPr>
          <p:cNvPr id="162" name="Group 114">
            <a:extLst>
              <a:ext uri="{FF2B5EF4-FFF2-40B4-BE49-F238E27FC236}">
                <a16:creationId xmlns:a16="http://schemas.microsoft.com/office/drawing/2014/main" id="{B6FAC8CB-5C32-2D27-822F-1F166ED68D59}"/>
              </a:ext>
            </a:extLst>
          </p:cNvPr>
          <p:cNvGrpSpPr/>
          <p:nvPr/>
        </p:nvGrpSpPr>
        <p:grpSpPr>
          <a:xfrm>
            <a:off x="14439413" y="8915565"/>
            <a:ext cx="2910896" cy="523220"/>
            <a:chOff x="0" y="-19051"/>
            <a:chExt cx="4903952" cy="697626"/>
          </a:xfrm>
        </p:grpSpPr>
        <p:sp>
          <p:nvSpPr>
            <p:cNvPr id="166" name="Freeform 115">
              <a:extLst>
                <a:ext uri="{FF2B5EF4-FFF2-40B4-BE49-F238E27FC236}">
                  <a16:creationId xmlns:a16="http://schemas.microsoft.com/office/drawing/2014/main" id="{8069E3DE-0F0F-A1F2-60BA-C1F11CFC76A4}"/>
                </a:ext>
              </a:extLst>
            </p:cNvPr>
            <p:cNvSpPr/>
            <p:nvPr/>
          </p:nvSpPr>
          <p:spPr>
            <a:xfrm>
              <a:off x="0" y="0"/>
              <a:ext cx="4903952" cy="666849"/>
            </a:xfrm>
            <a:custGeom>
              <a:avLst/>
              <a:gdLst/>
              <a:ahLst/>
              <a:cxnLst/>
              <a:rect l="l" t="t" r="r" b="b"/>
              <a:pathLst>
                <a:path w="4903952" h="666849">
                  <a:moveTo>
                    <a:pt x="0" y="0"/>
                  </a:moveTo>
                  <a:lnTo>
                    <a:pt x="4903952" y="0"/>
                  </a:lnTo>
                  <a:lnTo>
                    <a:pt x="4903952" y="666849"/>
                  </a:lnTo>
                  <a:lnTo>
                    <a:pt x="0" y="666849"/>
                  </a:lnTo>
                  <a:close/>
                </a:path>
              </a:pathLst>
            </a:custGeom>
            <a:solidFill>
              <a:srgbClr val="000000">
                <a:alpha val="0"/>
              </a:srgbClr>
            </a:solidFill>
          </p:spPr>
          <p:txBody>
            <a:bodyPr/>
            <a:lstStyle/>
            <a:p>
              <a:endParaRPr lang="en-US" sz="2000">
                <a:latin typeface="Calibri" panose="020F0502020204030204" pitchFamily="34" charset="0"/>
                <a:cs typeface="Calibri" panose="020F0502020204030204" pitchFamily="34" charset="0"/>
              </a:endParaRPr>
            </a:p>
          </p:txBody>
        </p:sp>
        <p:sp>
          <p:nvSpPr>
            <p:cNvPr id="167" name="TextBox 116">
              <a:extLst>
                <a:ext uri="{FF2B5EF4-FFF2-40B4-BE49-F238E27FC236}">
                  <a16:creationId xmlns:a16="http://schemas.microsoft.com/office/drawing/2014/main" id="{29405865-47EE-A805-B5A8-BF96A0078022}"/>
                </a:ext>
              </a:extLst>
            </p:cNvPr>
            <p:cNvSpPr txBox="1"/>
            <p:nvPr/>
          </p:nvSpPr>
          <p:spPr>
            <a:xfrm>
              <a:off x="0" y="-19050"/>
              <a:ext cx="4903952" cy="685899"/>
            </a:xfrm>
            <a:prstGeom prst="rect">
              <a:avLst/>
            </a:prstGeom>
            <a:noFill/>
          </p:spPr>
          <p:txBody>
            <a:bodyPr wrap="square">
              <a:spAutoFit/>
            </a:bodyPr>
            <a:lstStyle>
              <a:defPPr>
                <a:defRPr lang="en-US"/>
              </a:defPPr>
              <a:lvl1pPr algn="ctr">
                <a:defRPr sz="1400"/>
              </a:lvl1pPr>
            </a:lstStyle>
            <a:p>
              <a:r>
                <a:rPr lang="en-US">
                  <a:sym typeface="Roboto"/>
                </a:rPr>
                <a:t>Registered under </a:t>
              </a:r>
            </a:p>
            <a:p>
              <a:r>
                <a:rPr lang="en-US">
                  <a:sym typeface="Roboto"/>
                </a:rPr>
                <a:t>State  VAT</a:t>
              </a:r>
            </a:p>
          </p:txBody>
        </p:sp>
      </p:grpSp>
      <p:grpSp>
        <p:nvGrpSpPr>
          <p:cNvPr id="163" name="Group 117">
            <a:extLst>
              <a:ext uri="{FF2B5EF4-FFF2-40B4-BE49-F238E27FC236}">
                <a16:creationId xmlns:a16="http://schemas.microsoft.com/office/drawing/2014/main" id="{9FB6FE3C-85C2-9A97-184A-20B1C954754D}"/>
              </a:ext>
            </a:extLst>
          </p:cNvPr>
          <p:cNvGrpSpPr/>
          <p:nvPr/>
        </p:nvGrpSpPr>
        <p:grpSpPr>
          <a:xfrm>
            <a:off x="14599464" y="6304397"/>
            <a:ext cx="2581095" cy="1912141"/>
            <a:chOff x="0" y="0"/>
            <a:chExt cx="4348340" cy="2549521"/>
          </a:xfrm>
        </p:grpSpPr>
        <p:sp>
          <p:nvSpPr>
            <p:cNvPr id="165" name="Freeform 118">
              <a:extLst>
                <a:ext uri="{FF2B5EF4-FFF2-40B4-BE49-F238E27FC236}">
                  <a16:creationId xmlns:a16="http://schemas.microsoft.com/office/drawing/2014/main" id="{054E1AAA-01D9-3788-BEA4-196ADDB2B38A}"/>
                </a:ext>
              </a:extLst>
            </p:cNvPr>
            <p:cNvSpPr/>
            <p:nvPr/>
          </p:nvSpPr>
          <p:spPr>
            <a:xfrm>
              <a:off x="0" y="0"/>
              <a:ext cx="4348353" cy="2549525"/>
            </a:xfrm>
            <a:custGeom>
              <a:avLst/>
              <a:gdLst/>
              <a:ahLst/>
              <a:cxnLst/>
              <a:rect l="l" t="t" r="r" b="b"/>
              <a:pathLst>
                <a:path w="4348353" h="2549525">
                  <a:moveTo>
                    <a:pt x="0" y="0"/>
                  </a:moveTo>
                  <a:lnTo>
                    <a:pt x="4348353" y="0"/>
                  </a:lnTo>
                  <a:lnTo>
                    <a:pt x="4348353" y="2549525"/>
                  </a:lnTo>
                  <a:lnTo>
                    <a:pt x="0" y="2549525"/>
                  </a:lnTo>
                  <a:close/>
                </a:path>
              </a:pathLst>
            </a:custGeom>
            <a:solidFill>
              <a:srgbClr val="FFFFFF"/>
            </a:solidFill>
          </p:spPr>
          <p:txBody>
            <a:bodyPr/>
            <a:lstStyle/>
            <a:p>
              <a:endParaRPr lang="en-US" sz="2000">
                <a:latin typeface="Calibri" panose="020F0502020204030204" pitchFamily="34" charset="0"/>
                <a:cs typeface="Calibri" panose="020F0502020204030204" pitchFamily="34" charset="0"/>
              </a:endParaRPr>
            </a:p>
          </p:txBody>
        </p:sp>
      </p:grpSp>
      <p:sp>
        <p:nvSpPr>
          <p:cNvPr id="164" name="Freeform 122">
            <a:extLst>
              <a:ext uri="{FF2B5EF4-FFF2-40B4-BE49-F238E27FC236}">
                <a16:creationId xmlns:a16="http://schemas.microsoft.com/office/drawing/2014/main" id="{C8252621-C991-59A7-CB9D-ABB64AC03630}"/>
              </a:ext>
            </a:extLst>
          </p:cNvPr>
          <p:cNvSpPr/>
          <p:nvPr/>
        </p:nvSpPr>
        <p:spPr>
          <a:xfrm>
            <a:off x="15214605" y="6770391"/>
            <a:ext cx="1380293" cy="980156"/>
          </a:xfrm>
          <a:custGeom>
            <a:avLst/>
            <a:gdLst/>
            <a:ahLst/>
            <a:cxnLst/>
            <a:rect l="l" t="t" r="r" b="b"/>
            <a:pathLst>
              <a:path w="1744022" h="980156">
                <a:moveTo>
                  <a:pt x="0" y="0"/>
                </a:moveTo>
                <a:lnTo>
                  <a:pt x="1744022" y="0"/>
                </a:lnTo>
                <a:lnTo>
                  <a:pt x="1744022" y="980156"/>
                </a:lnTo>
                <a:lnTo>
                  <a:pt x="0" y="980156"/>
                </a:lnTo>
                <a:lnTo>
                  <a:pt x="0" y="0"/>
                </a:lnTo>
                <a:close/>
              </a:path>
            </a:pathLst>
          </a:custGeom>
          <a:blipFill>
            <a:blip r:embed="rId6"/>
            <a:stretch>
              <a:fillRect b="-11208"/>
            </a:stretch>
          </a:blipFill>
        </p:spPr>
        <p:txBody>
          <a:bodyPr/>
          <a:lstStyle/>
          <a:p>
            <a:endParaRPr lang="en-US" sz="2000">
              <a:latin typeface="Calibri" panose="020F0502020204030204" pitchFamily="34" charset="0"/>
              <a:cs typeface="Calibri" panose="020F0502020204030204" pitchFamily="34" charset="0"/>
            </a:endParaRPr>
          </a:p>
        </p:txBody>
      </p:sp>
      <p:grpSp>
        <p:nvGrpSpPr>
          <p:cNvPr id="189" name="Group 19">
            <a:extLst>
              <a:ext uri="{FF2B5EF4-FFF2-40B4-BE49-F238E27FC236}">
                <a16:creationId xmlns:a16="http://schemas.microsoft.com/office/drawing/2014/main" id="{968CBAC2-CCFF-4B15-A347-616B4179D33B}"/>
              </a:ext>
            </a:extLst>
          </p:cNvPr>
          <p:cNvGrpSpPr/>
          <p:nvPr/>
        </p:nvGrpSpPr>
        <p:grpSpPr>
          <a:xfrm>
            <a:off x="846760" y="6102703"/>
            <a:ext cx="3086731" cy="2384329"/>
            <a:chOff x="0" y="0"/>
            <a:chExt cx="5207762" cy="3179106"/>
          </a:xfrm>
          <a:solidFill>
            <a:srgbClr val="038F01"/>
          </a:solidFill>
        </p:grpSpPr>
        <p:sp>
          <p:nvSpPr>
            <p:cNvPr id="190" name="Freeform 20">
              <a:extLst>
                <a:ext uri="{FF2B5EF4-FFF2-40B4-BE49-F238E27FC236}">
                  <a16:creationId xmlns:a16="http://schemas.microsoft.com/office/drawing/2014/main" id="{D4CB0208-B0BA-41E8-2ED1-729F29DDE37D}"/>
                </a:ext>
              </a:extLst>
            </p:cNvPr>
            <p:cNvSpPr/>
            <p:nvPr/>
          </p:nvSpPr>
          <p:spPr>
            <a:xfrm>
              <a:off x="0" y="0"/>
              <a:ext cx="5207762" cy="3179106"/>
            </a:xfrm>
            <a:custGeom>
              <a:avLst/>
              <a:gdLst/>
              <a:ahLst/>
              <a:cxnLst/>
              <a:rect l="l" t="t" r="r" b="b"/>
              <a:pathLst>
                <a:path w="5207762" h="4287520">
                  <a:moveTo>
                    <a:pt x="0" y="0"/>
                  </a:moveTo>
                  <a:lnTo>
                    <a:pt x="5207762" y="0"/>
                  </a:lnTo>
                  <a:lnTo>
                    <a:pt x="5207762" y="4287520"/>
                  </a:lnTo>
                  <a:lnTo>
                    <a:pt x="0" y="4287520"/>
                  </a:lnTo>
                  <a:close/>
                </a:path>
              </a:pathLst>
            </a:custGeom>
            <a:grpFill/>
          </p:spPr>
          <p:txBody>
            <a:bodyPr/>
            <a:lstStyle/>
            <a:p>
              <a:endParaRPr lang="en-US" sz="2000">
                <a:latin typeface="Calibri" panose="020F0502020204030204" pitchFamily="34" charset="0"/>
                <a:cs typeface="Calibri" panose="020F0502020204030204" pitchFamily="34" charset="0"/>
              </a:endParaRPr>
            </a:p>
          </p:txBody>
        </p:sp>
      </p:grpSp>
      <p:sp>
        <p:nvSpPr>
          <p:cNvPr id="191" name="Freeform 23">
            <a:extLst>
              <a:ext uri="{FF2B5EF4-FFF2-40B4-BE49-F238E27FC236}">
                <a16:creationId xmlns:a16="http://schemas.microsoft.com/office/drawing/2014/main" id="{F819A998-CD95-9101-E502-AD1ACEEFECFA}"/>
              </a:ext>
            </a:extLst>
          </p:cNvPr>
          <p:cNvSpPr/>
          <p:nvPr/>
        </p:nvSpPr>
        <p:spPr>
          <a:xfrm>
            <a:off x="838340" y="8485232"/>
            <a:ext cx="3090179" cy="1184339"/>
          </a:xfrm>
          <a:custGeom>
            <a:avLst/>
            <a:gdLst/>
            <a:ahLst/>
            <a:cxnLst/>
            <a:rect l="l" t="t" r="r" b="b"/>
            <a:pathLst>
              <a:path w="5220462" h="1177925">
                <a:moveTo>
                  <a:pt x="6350" y="0"/>
                </a:moveTo>
                <a:lnTo>
                  <a:pt x="5214112" y="0"/>
                </a:lnTo>
                <a:cubicBezTo>
                  <a:pt x="5217668" y="0"/>
                  <a:pt x="5220462" y="2794"/>
                  <a:pt x="5220462" y="6350"/>
                </a:cubicBezTo>
                <a:lnTo>
                  <a:pt x="5220462" y="1171575"/>
                </a:lnTo>
                <a:cubicBezTo>
                  <a:pt x="5220462" y="1175131"/>
                  <a:pt x="5217668" y="1177925"/>
                  <a:pt x="5214112" y="1177925"/>
                </a:cubicBezTo>
                <a:lnTo>
                  <a:pt x="6350" y="1177925"/>
                </a:lnTo>
                <a:cubicBezTo>
                  <a:pt x="2794" y="1177925"/>
                  <a:pt x="0" y="1175131"/>
                  <a:pt x="0" y="1171575"/>
                </a:cubicBezTo>
                <a:lnTo>
                  <a:pt x="0" y="6350"/>
                </a:lnTo>
                <a:cubicBezTo>
                  <a:pt x="0" y="2794"/>
                  <a:pt x="2794" y="0"/>
                  <a:pt x="6350" y="0"/>
                </a:cubicBezTo>
                <a:moveTo>
                  <a:pt x="6350" y="12700"/>
                </a:moveTo>
                <a:lnTo>
                  <a:pt x="6350" y="6350"/>
                </a:lnTo>
                <a:lnTo>
                  <a:pt x="12700" y="6350"/>
                </a:lnTo>
                <a:lnTo>
                  <a:pt x="12700" y="1171575"/>
                </a:lnTo>
                <a:lnTo>
                  <a:pt x="6350" y="1171575"/>
                </a:lnTo>
                <a:lnTo>
                  <a:pt x="6350" y="1165225"/>
                </a:lnTo>
                <a:lnTo>
                  <a:pt x="5214112" y="1165225"/>
                </a:lnTo>
                <a:lnTo>
                  <a:pt x="5214112" y="1171575"/>
                </a:lnTo>
                <a:lnTo>
                  <a:pt x="5207762" y="1171575"/>
                </a:lnTo>
                <a:lnTo>
                  <a:pt x="5207762" y="6350"/>
                </a:lnTo>
                <a:lnTo>
                  <a:pt x="5214112" y="6350"/>
                </a:lnTo>
                <a:lnTo>
                  <a:pt x="5214112" y="12700"/>
                </a:lnTo>
                <a:lnTo>
                  <a:pt x="6350" y="12700"/>
                </a:lnTo>
                <a:close/>
              </a:path>
            </a:pathLst>
          </a:custGeom>
          <a:solidFill>
            <a:srgbClr val="03335C"/>
          </a:solidFill>
        </p:spPr>
        <p:txBody>
          <a:bodyPr/>
          <a:lstStyle/>
          <a:p>
            <a:endParaRPr lang="en-US" sz="2000">
              <a:latin typeface="Calibri" panose="020F0502020204030204" pitchFamily="34" charset="0"/>
              <a:cs typeface="Calibri" panose="020F0502020204030204" pitchFamily="34" charset="0"/>
            </a:endParaRPr>
          </a:p>
        </p:txBody>
      </p:sp>
      <p:grpSp>
        <p:nvGrpSpPr>
          <p:cNvPr id="192" name="Group 24">
            <a:extLst>
              <a:ext uri="{FF2B5EF4-FFF2-40B4-BE49-F238E27FC236}">
                <a16:creationId xmlns:a16="http://schemas.microsoft.com/office/drawing/2014/main" id="{E63C442F-096E-14E0-42E2-8F70C0404393}"/>
              </a:ext>
            </a:extLst>
          </p:cNvPr>
          <p:cNvGrpSpPr/>
          <p:nvPr/>
        </p:nvGrpSpPr>
        <p:grpSpPr>
          <a:xfrm>
            <a:off x="842943" y="8519181"/>
            <a:ext cx="3011209" cy="292388"/>
            <a:chOff x="0" y="0"/>
            <a:chExt cx="5080345" cy="389851"/>
          </a:xfrm>
        </p:grpSpPr>
        <p:sp>
          <p:nvSpPr>
            <p:cNvPr id="193" name="Freeform 25">
              <a:extLst>
                <a:ext uri="{FF2B5EF4-FFF2-40B4-BE49-F238E27FC236}">
                  <a16:creationId xmlns:a16="http://schemas.microsoft.com/office/drawing/2014/main" id="{54491985-BDF7-0C4D-A02D-23920F898B35}"/>
                </a:ext>
              </a:extLst>
            </p:cNvPr>
            <p:cNvSpPr/>
            <p:nvPr/>
          </p:nvSpPr>
          <p:spPr>
            <a:xfrm>
              <a:off x="0" y="0"/>
              <a:ext cx="5080345" cy="389851"/>
            </a:xfrm>
            <a:custGeom>
              <a:avLst/>
              <a:gdLst/>
              <a:ahLst/>
              <a:cxnLst/>
              <a:rect l="l" t="t" r="r" b="b"/>
              <a:pathLst>
                <a:path w="5080345" h="389851">
                  <a:moveTo>
                    <a:pt x="0" y="0"/>
                  </a:moveTo>
                  <a:lnTo>
                    <a:pt x="5080345" y="0"/>
                  </a:lnTo>
                  <a:lnTo>
                    <a:pt x="5080345" y="389851"/>
                  </a:lnTo>
                  <a:lnTo>
                    <a:pt x="0" y="389851"/>
                  </a:lnTo>
                  <a:close/>
                </a:path>
              </a:pathLst>
            </a:custGeom>
            <a:solidFill>
              <a:srgbClr val="000000">
                <a:alpha val="0"/>
              </a:srgbClr>
            </a:solidFill>
          </p:spPr>
          <p:txBody>
            <a:bodyPr/>
            <a:lstStyle/>
            <a:p>
              <a:endParaRPr lang="en-US" sz="2000">
                <a:latin typeface="Calibri" panose="020F0502020204030204" pitchFamily="34" charset="0"/>
                <a:cs typeface="Calibri" panose="020F0502020204030204" pitchFamily="34" charset="0"/>
              </a:endParaRPr>
            </a:p>
          </p:txBody>
        </p:sp>
        <p:sp>
          <p:nvSpPr>
            <p:cNvPr id="194" name="TextBox 26">
              <a:extLst>
                <a:ext uri="{FF2B5EF4-FFF2-40B4-BE49-F238E27FC236}">
                  <a16:creationId xmlns:a16="http://schemas.microsoft.com/office/drawing/2014/main" id="{F0289383-5DF2-B4AE-9A63-3429384F5E7A}"/>
                </a:ext>
              </a:extLst>
            </p:cNvPr>
            <p:cNvSpPr txBox="1"/>
            <p:nvPr/>
          </p:nvSpPr>
          <p:spPr>
            <a:xfrm>
              <a:off x="0" y="-9525"/>
              <a:ext cx="5080345" cy="399376"/>
            </a:xfrm>
            <a:prstGeom prst="rect">
              <a:avLst/>
            </a:prstGeom>
          </p:spPr>
          <p:txBody>
            <a:bodyPr lIns="0" tIns="0" rIns="0" bIns="0" rtlCol="0" anchor="t"/>
            <a:lstStyle/>
            <a:p>
              <a:pPr algn="ctr">
                <a:lnSpc>
                  <a:spcPts val="2280"/>
                </a:lnSpc>
              </a:pPr>
              <a:r>
                <a:rPr lang="en-US" sz="2000" b="1">
                  <a:solidFill>
                    <a:srgbClr val="000000"/>
                  </a:solidFill>
                  <a:latin typeface="Calibri" panose="020F0502020204030204" pitchFamily="34" charset="0"/>
                  <a:ea typeface="Roboto Bold"/>
                  <a:cs typeface="Calibri" panose="020F0502020204030204" pitchFamily="34" charset="0"/>
                  <a:sym typeface="Roboto Bold"/>
                </a:rPr>
                <a:t>Registered Merchant Certificate</a:t>
              </a:r>
            </a:p>
          </p:txBody>
        </p:sp>
      </p:grpSp>
      <p:sp>
        <p:nvSpPr>
          <p:cNvPr id="195" name="TextBox 29">
            <a:extLst>
              <a:ext uri="{FF2B5EF4-FFF2-40B4-BE49-F238E27FC236}">
                <a16:creationId xmlns:a16="http://schemas.microsoft.com/office/drawing/2014/main" id="{8329CCB9-27A2-61F0-5CED-8B6CE14BD169}"/>
              </a:ext>
            </a:extLst>
          </p:cNvPr>
          <p:cNvSpPr txBox="1"/>
          <p:nvPr/>
        </p:nvSpPr>
        <p:spPr>
          <a:xfrm>
            <a:off x="903464" y="9106701"/>
            <a:ext cx="2906658" cy="514425"/>
          </a:xfrm>
          <a:prstGeom prst="rect">
            <a:avLst/>
          </a:prstGeom>
          <a:noFill/>
        </p:spPr>
        <p:txBody>
          <a:bodyPr wrap="square">
            <a:spAutoFit/>
          </a:bodyPr>
          <a:lstStyle>
            <a:defPPr>
              <a:defRPr lang="en-US"/>
            </a:defPPr>
            <a:lvl1pPr algn="ctr">
              <a:defRPr sz="1400"/>
            </a:lvl1pPr>
          </a:lstStyle>
          <a:p>
            <a:r>
              <a:rPr lang="en-US">
                <a:sym typeface="Roboto"/>
              </a:rPr>
              <a:t>Registered as a Merchant Exporter </a:t>
            </a:r>
            <a:br>
              <a:rPr lang="en-US">
                <a:sym typeface="Roboto"/>
              </a:rPr>
            </a:br>
            <a:r>
              <a:rPr lang="en-US">
                <a:sym typeface="Roboto"/>
              </a:rPr>
              <a:t>by CHEMEXCIL</a:t>
            </a:r>
          </a:p>
        </p:txBody>
      </p:sp>
      <p:grpSp>
        <p:nvGrpSpPr>
          <p:cNvPr id="196" name="Group 30">
            <a:extLst>
              <a:ext uri="{FF2B5EF4-FFF2-40B4-BE49-F238E27FC236}">
                <a16:creationId xmlns:a16="http://schemas.microsoft.com/office/drawing/2014/main" id="{3B49E4E3-8C71-6A7E-3C0B-32BA4D79044B}"/>
              </a:ext>
            </a:extLst>
          </p:cNvPr>
          <p:cNvGrpSpPr/>
          <p:nvPr/>
        </p:nvGrpSpPr>
        <p:grpSpPr>
          <a:xfrm>
            <a:off x="4162122" y="6019576"/>
            <a:ext cx="3086731" cy="2487698"/>
            <a:chOff x="0" y="0"/>
            <a:chExt cx="5207762" cy="3316931"/>
          </a:xfrm>
          <a:solidFill>
            <a:srgbClr val="1A76B1"/>
          </a:solidFill>
        </p:grpSpPr>
        <p:sp>
          <p:nvSpPr>
            <p:cNvPr id="197" name="Freeform 31">
              <a:extLst>
                <a:ext uri="{FF2B5EF4-FFF2-40B4-BE49-F238E27FC236}">
                  <a16:creationId xmlns:a16="http://schemas.microsoft.com/office/drawing/2014/main" id="{752BE254-7AE1-BDC7-6E1E-737211216D72}"/>
                </a:ext>
              </a:extLst>
            </p:cNvPr>
            <p:cNvSpPr/>
            <p:nvPr/>
          </p:nvSpPr>
          <p:spPr>
            <a:xfrm>
              <a:off x="0" y="0"/>
              <a:ext cx="5207762" cy="3316931"/>
            </a:xfrm>
            <a:custGeom>
              <a:avLst/>
              <a:gdLst/>
              <a:ahLst/>
              <a:cxnLst/>
              <a:rect l="l" t="t" r="r" b="b"/>
              <a:pathLst>
                <a:path w="5207762" h="4287520">
                  <a:moveTo>
                    <a:pt x="0" y="0"/>
                  </a:moveTo>
                  <a:lnTo>
                    <a:pt x="5207762" y="0"/>
                  </a:lnTo>
                  <a:lnTo>
                    <a:pt x="5207762" y="4287520"/>
                  </a:lnTo>
                  <a:lnTo>
                    <a:pt x="0" y="4287520"/>
                  </a:lnTo>
                  <a:close/>
                </a:path>
              </a:pathLst>
            </a:custGeom>
            <a:solidFill>
              <a:srgbClr val="25567E"/>
            </a:solidFill>
          </p:spPr>
          <p:txBody>
            <a:bodyPr/>
            <a:lstStyle/>
            <a:p>
              <a:endParaRPr lang="en-US" sz="2000">
                <a:latin typeface="Calibri" panose="020F0502020204030204" pitchFamily="34" charset="0"/>
                <a:cs typeface="Calibri" panose="020F0502020204030204" pitchFamily="34" charset="0"/>
              </a:endParaRPr>
            </a:p>
          </p:txBody>
        </p:sp>
      </p:grpSp>
      <p:grpSp>
        <p:nvGrpSpPr>
          <p:cNvPr id="198" name="Group 32">
            <a:extLst>
              <a:ext uri="{FF2B5EF4-FFF2-40B4-BE49-F238E27FC236}">
                <a16:creationId xmlns:a16="http://schemas.microsoft.com/office/drawing/2014/main" id="{41E2E90E-366C-9DC3-2D96-0AE544D73AAB}"/>
              </a:ext>
            </a:extLst>
          </p:cNvPr>
          <p:cNvGrpSpPr/>
          <p:nvPr/>
        </p:nvGrpSpPr>
        <p:grpSpPr>
          <a:xfrm>
            <a:off x="4153195" y="8485233"/>
            <a:ext cx="3094259" cy="1184339"/>
            <a:chOff x="0" y="0"/>
            <a:chExt cx="5220463" cy="1579119"/>
          </a:xfrm>
        </p:grpSpPr>
        <p:sp>
          <p:nvSpPr>
            <p:cNvPr id="199" name="Freeform 33">
              <a:extLst>
                <a:ext uri="{FF2B5EF4-FFF2-40B4-BE49-F238E27FC236}">
                  <a16:creationId xmlns:a16="http://schemas.microsoft.com/office/drawing/2014/main" id="{4A6999C5-834F-687C-103A-DBA59A3A6EF2}"/>
                </a:ext>
              </a:extLst>
            </p:cNvPr>
            <p:cNvSpPr/>
            <p:nvPr/>
          </p:nvSpPr>
          <p:spPr>
            <a:xfrm>
              <a:off x="6350" y="6350"/>
              <a:ext cx="5207762" cy="1165225"/>
            </a:xfrm>
            <a:custGeom>
              <a:avLst/>
              <a:gdLst/>
              <a:ahLst/>
              <a:cxnLst/>
              <a:rect l="l" t="t" r="r" b="b"/>
              <a:pathLst>
                <a:path w="5207762" h="1165225">
                  <a:moveTo>
                    <a:pt x="0" y="0"/>
                  </a:moveTo>
                  <a:lnTo>
                    <a:pt x="5207762" y="0"/>
                  </a:lnTo>
                  <a:lnTo>
                    <a:pt x="5207762" y="1165225"/>
                  </a:lnTo>
                  <a:lnTo>
                    <a:pt x="0" y="1165225"/>
                  </a:lnTo>
                  <a:close/>
                </a:path>
              </a:pathLst>
            </a:custGeom>
            <a:solidFill>
              <a:srgbClr val="FFFFFF"/>
            </a:solidFill>
          </p:spPr>
          <p:txBody>
            <a:bodyPr/>
            <a:lstStyle/>
            <a:p>
              <a:endParaRPr lang="en-US" sz="2000">
                <a:latin typeface="Calibri" panose="020F0502020204030204" pitchFamily="34" charset="0"/>
                <a:cs typeface="Calibri" panose="020F0502020204030204" pitchFamily="34" charset="0"/>
              </a:endParaRPr>
            </a:p>
          </p:txBody>
        </p:sp>
        <p:sp>
          <p:nvSpPr>
            <p:cNvPr id="200" name="Freeform 34">
              <a:extLst>
                <a:ext uri="{FF2B5EF4-FFF2-40B4-BE49-F238E27FC236}">
                  <a16:creationId xmlns:a16="http://schemas.microsoft.com/office/drawing/2014/main" id="{AE15BB73-0D98-8D4B-1BE6-49261368798D}"/>
                </a:ext>
              </a:extLst>
            </p:cNvPr>
            <p:cNvSpPr/>
            <p:nvPr/>
          </p:nvSpPr>
          <p:spPr>
            <a:xfrm>
              <a:off x="0" y="0"/>
              <a:ext cx="5220463" cy="1579119"/>
            </a:xfrm>
            <a:custGeom>
              <a:avLst/>
              <a:gdLst/>
              <a:ahLst/>
              <a:cxnLst/>
              <a:rect l="l" t="t" r="r" b="b"/>
              <a:pathLst>
                <a:path w="5220462" h="1177925">
                  <a:moveTo>
                    <a:pt x="6350" y="0"/>
                  </a:moveTo>
                  <a:lnTo>
                    <a:pt x="5214112" y="0"/>
                  </a:lnTo>
                  <a:cubicBezTo>
                    <a:pt x="5217668" y="0"/>
                    <a:pt x="5220462" y="2794"/>
                    <a:pt x="5220462" y="6350"/>
                  </a:cubicBezTo>
                  <a:lnTo>
                    <a:pt x="5220462" y="1171575"/>
                  </a:lnTo>
                  <a:cubicBezTo>
                    <a:pt x="5220462" y="1175131"/>
                    <a:pt x="5217668" y="1177925"/>
                    <a:pt x="5214112" y="1177925"/>
                  </a:cubicBezTo>
                  <a:lnTo>
                    <a:pt x="6350" y="1177925"/>
                  </a:lnTo>
                  <a:cubicBezTo>
                    <a:pt x="2794" y="1177925"/>
                    <a:pt x="0" y="1175131"/>
                    <a:pt x="0" y="1171575"/>
                  </a:cubicBezTo>
                  <a:lnTo>
                    <a:pt x="0" y="6350"/>
                  </a:lnTo>
                  <a:cubicBezTo>
                    <a:pt x="0" y="2794"/>
                    <a:pt x="2794" y="0"/>
                    <a:pt x="6350" y="0"/>
                  </a:cubicBezTo>
                  <a:moveTo>
                    <a:pt x="6350" y="12700"/>
                  </a:moveTo>
                  <a:lnTo>
                    <a:pt x="6350" y="6350"/>
                  </a:lnTo>
                  <a:lnTo>
                    <a:pt x="12700" y="6350"/>
                  </a:lnTo>
                  <a:lnTo>
                    <a:pt x="12700" y="1171575"/>
                  </a:lnTo>
                  <a:lnTo>
                    <a:pt x="6350" y="1171575"/>
                  </a:lnTo>
                  <a:lnTo>
                    <a:pt x="6350" y="1165225"/>
                  </a:lnTo>
                  <a:lnTo>
                    <a:pt x="5214112" y="1165225"/>
                  </a:lnTo>
                  <a:lnTo>
                    <a:pt x="5214112" y="1171575"/>
                  </a:lnTo>
                  <a:lnTo>
                    <a:pt x="5207762" y="1171575"/>
                  </a:lnTo>
                  <a:lnTo>
                    <a:pt x="5207762" y="6350"/>
                  </a:lnTo>
                  <a:lnTo>
                    <a:pt x="5214112" y="6350"/>
                  </a:lnTo>
                  <a:lnTo>
                    <a:pt x="5214112" y="12700"/>
                  </a:lnTo>
                  <a:lnTo>
                    <a:pt x="6350" y="12700"/>
                  </a:lnTo>
                  <a:close/>
                </a:path>
              </a:pathLst>
            </a:custGeom>
            <a:solidFill>
              <a:srgbClr val="03335C"/>
            </a:solidFill>
          </p:spPr>
          <p:txBody>
            <a:bodyPr/>
            <a:lstStyle/>
            <a:p>
              <a:endParaRPr lang="en-US" sz="2000">
                <a:latin typeface="Calibri" panose="020F0502020204030204" pitchFamily="34" charset="0"/>
                <a:cs typeface="Calibri" panose="020F0502020204030204" pitchFamily="34" charset="0"/>
              </a:endParaRPr>
            </a:p>
          </p:txBody>
        </p:sp>
      </p:grpSp>
      <p:grpSp>
        <p:nvGrpSpPr>
          <p:cNvPr id="201" name="Group 35">
            <a:extLst>
              <a:ext uri="{FF2B5EF4-FFF2-40B4-BE49-F238E27FC236}">
                <a16:creationId xmlns:a16="http://schemas.microsoft.com/office/drawing/2014/main" id="{65ADFCEB-1014-ABFF-6DF3-E294517CF5D9}"/>
              </a:ext>
            </a:extLst>
          </p:cNvPr>
          <p:cNvGrpSpPr/>
          <p:nvPr/>
        </p:nvGrpSpPr>
        <p:grpSpPr>
          <a:xfrm>
            <a:off x="4219899" y="8519181"/>
            <a:ext cx="2971201" cy="292388"/>
            <a:chOff x="0" y="0"/>
            <a:chExt cx="5012845" cy="389851"/>
          </a:xfrm>
        </p:grpSpPr>
        <p:sp>
          <p:nvSpPr>
            <p:cNvPr id="202" name="Freeform 36">
              <a:extLst>
                <a:ext uri="{FF2B5EF4-FFF2-40B4-BE49-F238E27FC236}">
                  <a16:creationId xmlns:a16="http://schemas.microsoft.com/office/drawing/2014/main" id="{FFF0536D-459B-6FD7-2B13-7B1E2E63A6DE}"/>
                </a:ext>
              </a:extLst>
            </p:cNvPr>
            <p:cNvSpPr/>
            <p:nvPr/>
          </p:nvSpPr>
          <p:spPr>
            <a:xfrm>
              <a:off x="0" y="0"/>
              <a:ext cx="5012845" cy="389851"/>
            </a:xfrm>
            <a:custGeom>
              <a:avLst/>
              <a:gdLst/>
              <a:ahLst/>
              <a:cxnLst/>
              <a:rect l="l" t="t" r="r" b="b"/>
              <a:pathLst>
                <a:path w="5012845" h="389851">
                  <a:moveTo>
                    <a:pt x="0" y="0"/>
                  </a:moveTo>
                  <a:lnTo>
                    <a:pt x="5012845" y="0"/>
                  </a:lnTo>
                  <a:lnTo>
                    <a:pt x="5012845" y="389851"/>
                  </a:lnTo>
                  <a:lnTo>
                    <a:pt x="0" y="389851"/>
                  </a:lnTo>
                  <a:close/>
                </a:path>
              </a:pathLst>
            </a:custGeom>
            <a:solidFill>
              <a:srgbClr val="000000">
                <a:alpha val="0"/>
              </a:srgbClr>
            </a:solidFill>
          </p:spPr>
          <p:txBody>
            <a:bodyPr/>
            <a:lstStyle/>
            <a:p>
              <a:endParaRPr lang="en-US" sz="2000">
                <a:latin typeface="Calibri" panose="020F0502020204030204" pitchFamily="34" charset="0"/>
                <a:cs typeface="Calibri" panose="020F0502020204030204" pitchFamily="34" charset="0"/>
              </a:endParaRPr>
            </a:p>
          </p:txBody>
        </p:sp>
        <p:sp>
          <p:nvSpPr>
            <p:cNvPr id="203" name="TextBox 37">
              <a:extLst>
                <a:ext uri="{FF2B5EF4-FFF2-40B4-BE49-F238E27FC236}">
                  <a16:creationId xmlns:a16="http://schemas.microsoft.com/office/drawing/2014/main" id="{ACF09F44-E348-D792-3D3D-B4DED7135329}"/>
                </a:ext>
              </a:extLst>
            </p:cNvPr>
            <p:cNvSpPr txBox="1"/>
            <p:nvPr/>
          </p:nvSpPr>
          <p:spPr>
            <a:xfrm>
              <a:off x="0" y="-9525"/>
              <a:ext cx="5012845" cy="399376"/>
            </a:xfrm>
            <a:prstGeom prst="rect">
              <a:avLst/>
            </a:prstGeom>
          </p:spPr>
          <p:txBody>
            <a:bodyPr lIns="0" tIns="0" rIns="0" bIns="0" rtlCol="0" anchor="t"/>
            <a:lstStyle/>
            <a:p>
              <a:pPr algn="ctr">
                <a:lnSpc>
                  <a:spcPts val="2280"/>
                </a:lnSpc>
              </a:pPr>
              <a:r>
                <a:rPr lang="en-US" sz="2000" b="1">
                  <a:solidFill>
                    <a:srgbClr val="000000"/>
                  </a:solidFill>
                  <a:latin typeface="Calibri" panose="020F0502020204030204" pitchFamily="34" charset="0"/>
                  <a:ea typeface="Roboto Bold"/>
                  <a:cs typeface="Calibri" panose="020F0502020204030204" pitchFamily="34" charset="0"/>
                  <a:sym typeface="Roboto Bold"/>
                </a:rPr>
                <a:t>Certificate of </a:t>
              </a:r>
              <a:br>
                <a:rPr lang="en-US" sz="2000" b="1">
                  <a:solidFill>
                    <a:srgbClr val="000000"/>
                  </a:solidFill>
                  <a:latin typeface="Calibri" panose="020F0502020204030204" pitchFamily="34" charset="0"/>
                  <a:ea typeface="Roboto Bold"/>
                  <a:cs typeface="Calibri" panose="020F0502020204030204" pitchFamily="34" charset="0"/>
                  <a:sym typeface="Roboto Bold"/>
                </a:rPr>
              </a:br>
              <a:r>
                <a:rPr lang="en-US" sz="2000" b="1">
                  <a:solidFill>
                    <a:srgbClr val="000000"/>
                  </a:solidFill>
                  <a:latin typeface="Calibri" panose="020F0502020204030204" pitchFamily="34" charset="0"/>
                  <a:ea typeface="Roboto Bold"/>
                  <a:cs typeface="Calibri" panose="020F0502020204030204" pitchFamily="34" charset="0"/>
                  <a:sym typeface="Roboto Bold"/>
                </a:rPr>
                <a:t>Importer-Exporter</a:t>
              </a:r>
            </a:p>
          </p:txBody>
        </p:sp>
      </p:grpSp>
      <p:grpSp>
        <p:nvGrpSpPr>
          <p:cNvPr id="204" name="Group 54">
            <a:extLst>
              <a:ext uri="{FF2B5EF4-FFF2-40B4-BE49-F238E27FC236}">
                <a16:creationId xmlns:a16="http://schemas.microsoft.com/office/drawing/2014/main" id="{69DBF54C-48B8-01C7-CC7E-546CBF49450B}"/>
              </a:ext>
            </a:extLst>
          </p:cNvPr>
          <p:cNvGrpSpPr/>
          <p:nvPr/>
        </p:nvGrpSpPr>
        <p:grpSpPr>
          <a:xfrm>
            <a:off x="1040727" y="6298716"/>
            <a:ext cx="2577337" cy="1912141"/>
            <a:chOff x="0" y="0"/>
            <a:chExt cx="4348340" cy="2549521"/>
          </a:xfrm>
        </p:grpSpPr>
        <p:sp>
          <p:nvSpPr>
            <p:cNvPr id="205" name="Freeform 55">
              <a:extLst>
                <a:ext uri="{FF2B5EF4-FFF2-40B4-BE49-F238E27FC236}">
                  <a16:creationId xmlns:a16="http://schemas.microsoft.com/office/drawing/2014/main" id="{E00C1981-3CDC-F266-830E-79764D831E9C}"/>
                </a:ext>
              </a:extLst>
            </p:cNvPr>
            <p:cNvSpPr/>
            <p:nvPr/>
          </p:nvSpPr>
          <p:spPr>
            <a:xfrm>
              <a:off x="0" y="0"/>
              <a:ext cx="4348353" cy="2549525"/>
            </a:xfrm>
            <a:custGeom>
              <a:avLst/>
              <a:gdLst/>
              <a:ahLst/>
              <a:cxnLst/>
              <a:rect l="l" t="t" r="r" b="b"/>
              <a:pathLst>
                <a:path w="4348353" h="2549525">
                  <a:moveTo>
                    <a:pt x="0" y="0"/>
                  </a:moveTo>
                  <a:lnTo>
                    <a:pt x="4348353" y="0"/>
                  </a:lnTo>
                  <a:lnTo>
                    <a:pt x="4348353" y="2549525"/>
                  </a:lnTo>
                  <a:lnTo>
                    <a:pt x="0" y="2549525"/>
                  </a:lnTo>
                  <a:close/>
                </a:path>
              </a:pathLst>
            </a:custGeom>
            <a:solidFill>
              <a:srgbClr val="FFFFFF"/>
            </a:solidFill>
          </p:spPr>
          <p:txBody>
            <a:bodyPr/>
            <a:lstStyle/>
            <a:p>
              <a:endParaRPr lang="en-US" sz="2000">
                <a:latin typeface="Calibri" panose="020F0502020204030204" pitchFamily="34" charset="0"/>
                <a:cs typeface="Calibri" panose="020F0502020204030204" pitchFamily="34" charset="0"/>
              </a:endParaRPr>
            </a:p>
          </p:txBody>
        </p:sp>
      </p:grpSp>
      <p:grpSp>
        <p:nvGrpSpPr>
          <p:cNvPr id="206" name="Group 56">
            <a:extLst>
              <a:ext uri="{FF2B5EF4-FFF2-40B4-BE49-F238E27FC236}">
                <a16:creationId xmlns:a16="http://schemas.microsoft.com/office/drawing/2014/main" id="{D9CBD87D-4638-DDAA-83FF-F18B2F3554B0}"/>
              </a:ext>
            </a:extLst>
          </p:cNvPr>
          <p:cNvGrpSpPr/>
          <p:nvPr/>
        </p:nvGrpSpPr>
        <p:grpSpPr>
          <a:xfrm>
            <a:off x="4411668" y="6298716"/>
            <a:ext cx="2577337" cy="1912141"/>
            <a:chOff x="0" y="0"/>
            <a:chExt cx="4348340" cy="2549521"/>
          </a:xfrm>
        </p:grpSpPr>
        <p:sp>
          <p:nvSpPr>
            <p:cNvPr id="207" name="Freeform 57">
              <a:extLst>
                <a:ext uri="{FF2B5EF4-FFF2-40B4-BE49-F238E27FC236}">
                  <a16:creationId xmlns:a16="http://schemas.microsoft.com/office/drawing/2014/main" id="{6E813F7C-EE08-2F38-D3C7-A21FD396CA97}"/>
                </a:ext>
              </a:extLst>
            </p:cNvPr>
            <p:cNvSpPr/>
            <p:nvPr/>
          </p:nvSpPr>
          <p:spPr>
            <a:xfrm>
              <a:off x="0" y="0"/>
              <a:ext cx="4348353" cy="2549525"/>
            </a:xfrm>
            <a:custGeom>
              <a:avLst/>
              <a:gdLst/>
              <a:ahLst/>
              <a:cxnLst/>
              <a:rect l="l" t="t" r="r" b="b"/>
              <a:pathLst>
                <a:path w="4348353" h="2549525">
                  <a:moveTo>
                    <a:pt x="0" y="0"/>
                  </a:moveTo>
                  <a:lnTo>
                    <a:pt x="4348353" y="0"/>
                  </a:lnTo>
                  <a:lnTo>
                    <a:pt x="4348353" y="2549525"/>
                  </a:lnTo>
                  <a:lnTo>
                    <a:pt x="0" y="2549525"/>
                  </a:lnTo>
                  <a:close/>
                </a:path>
              </a:pathLst>
            </a:custGeom>
            <a:solidFill>
              <a:srgbClr val="FFFFFF"/>
            </a:solidFill>
          </p:spPr>
          <p:txBody>
            <a:bodyPr/>
            <a:lstStyle/>
            <a:p>
              <a:endParaRPr lang="en-US" sz="2000">
                <a:latin typeface="Calibri" panose="020F0502020204030204" pitchFamily="34" charset="0"/>
                <a:cs typeface="Calibri" panose="020F0502020204030204" pitchFamily="34" charset="0"/>
              </a:endParaRPr>
            </a:p>
          </p:txBody>
        </p:sp>
      </p:grpSp>
      <p:sp>
        <p:nvSpPr>
          <p:cNvPr id="208" name="Freeform 60">
            <a:extLst>
              <a:ext uri="{FF2B5EF4-FFF2-40B4-BE49-F238E27FC236}">
                <a16:creationId xmlns:a16="http://schemas.microsoft.com/office/drawing/2014/main" id="{5AC1B023-6F07-C529-9BB3-D1AEEEB56B77}"/>
              </a:ext>
            </a:extLst>
          </p:cNvPr>
          <p:cNvSpPr/>
          <p:nvPr/>
        </p:nvSpPr>
        <p:spPr>
          <a:xfrm>
            <a:off x="1182261" y="6422999"/>
            <a:ext cx="2322271" cy="1658809"/>
          </a:xfrm>
          <a:custGeom>
            <a:avLst/>
            <a:gdLst/>
            <a:ahLst/>
            <a:cxnLst/>
            <a:rect l="l" t="t" r="r" b="b"/>
            <a:pathLst>
              <a:path w="2173837" h="1658809">
                <a:moveTo>
                  <a:pt x="0" y="0"/>
                </a:moveTo>
                <a:lnTo>
                  <a:pt x="2173837" y="0"/>
                </a:lnTo>
                <a:lnTo>
                  <a:pt x="2173837" y="1658809"/>
                </a:lnTo>
                <a:lnTo>
                  <a:pt x="0" y="1658809"/>
                </a:lnTo>
                <a:lnTo>
                  <a:pt x="0" y="0"/>
                </a:lnTo>
                <a:close/>
              </a:path>
            </a:pathLst>
          </a:custGeom>
          <a:blipFill>
            <a:blip r:embed="rId7"/>
            <a:stretch>
              <a:fillRect b="-30"/>
            </a:stretch>
          </a:blipFill>
        </p:spPr>
        <p:txBody>
          <a:bodyPr/>
          <a:lstStyle/>
          <a:p>
            <a:endParaRPr lang="en-US" sz="2000">
              <a:latin typeface="Calibri" panose="020F0502020204030204" pitchFamily="34" charset="0"/>
              <a:cs typeface="Calibri" panose="020F0502020204030204" pitchFamily="34" charset="0"/>
            </a:endParaRPr>
          </a:p>
        </p:txBody>
      </p:sp>
      <p:sp>
        <p:nvSpPr>
          <p:cNvPr id="209" name="Freeform 61">
            <a:extLst>
              <a:ext uri="{FF2B5EF4-FFF2-40B4-BE49-F238E27FC236}">
                <a16:creationId xmlns:a16="http://schemas.microsoft.com/office/drawing/2014/main" id="{84762052-9A9F-2C05-7E06-6BC7CABB8D02}"/>
              </a:ext>
            </a:extLst>
          </p:cNvPr>
          <p:cNvSpPr/>
          <p:nvPr/>
        </p:nvSpPr>
        <p:spPr>
          <a:xfrm>
            <a:off x="4417263" y="6362376"/>
            <a:ext cx="2535308" cy="1754622"/>
          </a:xfrm>
          <a:custGeom>
            <a:avLst/>
            <a:gdLst/>
            <a:ahLst/>
            <a:cxnLst/>
            <a:rect l="l" t="t" r="r" b="b"/>
            <a:pathLst>
              <a:path w="2347619" h="1754622">
                <a:moveTo>
                  <a:pt x="0" y="0"/>
                </a:moveTo>
                <a:lnTo>
                  <a:pt x="2347619" y="0"/>
                </a:lnTo>
                <a:lnTo>
                  <a:pt x="2347619" y="1754622"/>
                </a:lnTo>
                <a:lnTo>
                  <a:pt x="0" y="1754622"/>
                </a:lnTo>
                <a:lnTo>
                  <a:pt x="0" y="0"/>
                </a:lnTo>
                <a:close/>
              </a:path>
            </a:pathLst>
          </a:custGeom>
          <a:blipFill>
            <a:blip r:embed="rId8"/>
            <a:stretch>
              <a:fillRect b="-48"/>
            </a:stretch>
          </a:blipFill>
        </p:spPr>
        <p:txBody>
          <a:bodyPr/>
          <a:lstStyle/>
          <a:p>
            <a:endParaRPr lang="en-US" sz="2000">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1A53627E-B5E5-E2B1-6260-F8BC5A354BC0}"/>
              </a:ext>
            </a:extLst>
          </p:cNvPr>
          <p:cNvGrpSpPr/>
          <p:nvPr/>
        </p:nvGrpSpPr>
        <p:grpSpPr>
          <a:xfrm>
            <a:off x="564123" y="1914043"/>
            <a:ext cx="6534095" cy="3723180"/>
            <a:chOff x="709595" y="1914044"/>
            <a:chExt cx="8241251" cy="3723180"/>
          </a:xfrm>
        </p:grpSpPr>
        <p:grpSp>
          <p:nvGrpSpPr>
            <p:cNvPr id="76" name="Group 76">
              <a:extLst>
                <a:ext uri="{FF2B5EF4-FFF2-40B4-BE49-F238E27FC236}">
                  <a16:creationId xmlns:a16="http://schemas.microsoft.com/office/drawing/2014/main" id="{09E62C07-2893-5C10-E011-00B7449C8169}"/>
                </a:ext>
              </a:extLst>
            </p:cNvPr>
            <p:cNvGrpSpPr/>
            <p:nvPr/>
          </p:nvGrpSpPr>
          <p:grpSpPr>
            <a:xfrm>
              <a:off x="5003207" y="1914044"/>
              <a:ext cx="3905853" cy="3215595"/>
              <a:chOff x="0" y="0"/>
              <a:chExt cx="5207804" cy="4287460"/>
            </a:xfrm>
            <a:solidFill>
              <a:srgbClr val="038F01"/>
            </a:solidFill>
          </p:grpSpPr>
          <p:sp>
            <p:nvSpPr>
              <p:cNvPr id="77" name="Freeform 77">
                <a:extLst>
                  <a:ext uri="{FF2B5EF4-FFF2-40B4-BE49-F238E27FC236}">
                    <a16:creationId xmlns:a16="http://schemas.microsoft.com/office/drawing/2014/main" id="{973553DA-9F16-7366-ACA7-0A454F1BFA21}"/>
                  </a:ext>
                </a:extLst>
              </p:cNvPr>
              <p:cNvSpPr/>
              <p:nvPr/>
            </p:nvSpPr>
            <p:spPr>
              <a:xfrm>
                <a:off x="0" y="0"/>
                <a:ext cx="5207762" cy="4287520"/>
              </a:xfrm>
              <a:custGeom>
                <a:avLst/>
                <a:gdLst/>
                <a:ahLst/>
                <a:cxnLst/>
                <a:rect l="l" t="t" r="r" b="b"/>
                <a:pathLst>
                  <a:path w="5207762" h="4287520">
                    <a:moveTo>
                      <a:pt x="0" y="0"/>
                    </a:moveTo>
                    <a:lnTo>
                      <a:pt x="5207762" y="0"/>
                    </a:lnTo>
                    <a:lnTo>
                      <a:pt x="5207762" y="4287520"/>
                    </a:lnTo>
                    <a:lnTo>
                      <a:pt x="0" y="4287520"/>
                    </a:lnTo>
                    <a:close/>
                  </a:path>
                </a:pathLst>
              </a:custGeom>
              <a:solidFill>
                <a:srgbClr val="1A76B1"/>
              </a:solidFill>
            </p:spPr>
            <p:txBody>
              <a:bodyPr/>
              <a:lstStyle/>
              <a:p>
                <a:endParaRPr lang="en-US" sz="2000">
                  <a:latin typeface="Calibri" panose="020F0502020204030204" pitchFamily="34" charset="0"/>
                  <a:cs typeface="Calibri" panose="020F0502020204030204" pitchFamily="34" charset="0"/>
                </a:endParaRPr>
              </a:p>
            </p:txBody>
          </p:sp>
        </p:grpSp>
        <p:grpSp>
          <p:nvGrpSpPr>
            <p:cNvPr id="78" name="Group 78">
              <a:extLst>
                <a:ext uri="{FF2B5EF4-FFF2-40B4-BE49-F238E27FC236}">
                  <a16:creationId xmlns:a16="http://schemas.microsoft.com/office/drawing/2014/main" id="{8E7FEFBD-A7E2-5F37-9ADA-8317625DC8F2}"/>
                </a:ext>
              </a:extLst>
            </p:cNvPr>
            <p:cNvGrpSpPr/>
            <p:nvPr/>
          </p:nvGrpSpPr>
          <p:grpSpPr>
            <a:xfrm>
              <a:off x="4991910" y="4379700"/>
              <a:ext cx="3915347" cy="1257524"/>
              <a:chOff x="0" y="0"/>
              <a:chExt cx="5220462" cy="1676699"/>
            </a:xfrm>
          </p:grpSpPr>
          <p:sp>
            <p:nvSpPr>
              <p:cNvPr id="79" name="Freeform 79">
                <a:extLst>
                  <a:ext uri="{FF2B5EF4-FFF2-40B4-BE49-F238E27FC236}">
                    <a16:creationId xmlns:a16="http://schemas.microsoft.com/office/drawing/2014/main" id="{82C74F94-EC4D-B533-14D0-3FA5CBA4D5AE}"/>
                  </a:ext>
                </a:extLst>
              </p:cNvPr>
              <p:cNvSpPr/>
              <p:nvPr/>
            </p:nvSpPr>
            <p:spPr>
              <a:xfrm>
                <a:off x="6350" y="6351"/>
                <a:ext cx="5207763" cy="1670348"/>
              </a:xfrm>
              <a:custGeom>
                <a:avLst/>
                <a:gdLst/>
                <a:ahLst/>
                <a:cxnLst/>
                <a:rect l="l" t="t" r="r" b="b"/>
                <a:pathLst>
                  <a:path w="5207762" h="1579118">
                    <a:moveTo>
                      <a:pt x="0" y="0"/>
                    </a:moveTo>
                    <a:lnTo>
                      <a:pt x="5207762" y="0"/>
                    </a:lnTo>
                    <a:lnTo>
                      <a:pt x="5207762" y="1579118"/>
                    </a:lnTo>
                    <a:lnTo>
                      <a:pt x="0" y="1579118"/>
                    </a:lnTo>
                    <a:close/>
                  </a:path>
                </a:pathLst>
              </a:custGeom>
              <a:solidFill>
                <a:srgbClr val="FFFFFF"/>
              </a:solidFill>
            </p:spPr>
            <p:txBody>
              <a:bodyPr/>
              <a:lstStyle/>
              <a:p>
                <a:endParaRPr lang="en-US" sz="2000">
                  <a:latin typeface="Calibri" panose="020F0502020204030204" pitchFamily="34" charset="0"/>
                  <a:cs typeface="Calibri" panose="020F0502020204030204" pitchFamily="34" charset="0"/>
                </a:endParaRPr>
              </a:p>
            </p:txBody>
          </p:sp>
          <p:sp>
            <p:nvSpPr>
              <p:cNvPr id="80" name="Freeform 80">
                <a:extLst>
                  <a:ext uri="{FF2B5EF4-FFF2-40B4-BE49-F238E27FC236}">
                    <a16:creationId xmlns:a16="http://schemas.microsoft.com/office/drawing/2014/main" id="{4F42CBBB-8765-E791-DB70-A8869CF2C775}"/>
                  </a:ext>
                </a:extLst>
              </p:cNvPr>
              <p:cNvSpPr/>
              <p:nvPr/>
            </p:nvSpPr>
            <p:spPr>
              <a:xfrm>
                <a:off x="0" y="0"/>
                <a:ext cx="5220462" cy="1591818"/>
              </a:xfrm>
              <a:custGeom>
                <a:avLst/>
                <a:gdLst/>
                <a:ahLst/>
                <a:cxnLst/>
                <a:rect l="l" t="t" r="r" b="b"/>
                <a:pathLst>
                  <a:path w="5220462" h="1591818">
                    <a:moveTo>
                      <a:pt x="6350" y="0"/>
                    </a:moveTo>
                    <a:lnTo>
                      <a:pt x="5214112" y="0"/>
                    </a:lnTo>
                    <a:cubicBezTo>
                      <a:pt x="5217668" y="0"/>
                      <a:pt x="5220462" y="2794"/>
                      <a:pt x="5220462" y="6350"/>
                    </a:cubicBezTo>
                    <a:lnTo>
                      <a:pt x="5220462" y="1585468"/>
                    </a:lnTo>
                    <a:cubicBezTo>
                      <a:pt x="5220462" y="1589024"/>
                      <a:pt x="5217668" y="1591818"/>
                      <a:pt x="5214112" y="1591818"/>
                    </a:cubicBezTo>
                    <a:lnTo>
                      <a:pt x="6350" y="1591818"/>
                    </a:lnTo>
                    <a:cubicBezTo>
                      <a:pt x="2794" y="1591818"/>
                      <a:pt x="0" y="1589024"/>
                      <a:pt x="0" y="1585468"/>
                    </a:cubicBezTo>
                    <a:lnTo>
                      <a:pt x="0" y="6350"/>
                    </a:lnTo>
                    <a:cubicBezTo>
                      <a:pt x="0" y="2794"/>
                      <a:pt x="2794" y="0"/>
                      <a:pt x="6350" y="0"/>
                    </a:cubicBezTo>
                    <a:moveTo>
                      <a:pt x="6350" y="12700"/>
                    </a:moveTo>
                    <a:lnTo>
                      <a:pt x="6350" y="6350"/>
                    </a:lnTo>
                    <a:lnTo>
                      <a:pt x="12700" y="6350"/>
                    </a:lnTo>
                    <a:lnTo>
                      <a:pt x="12700" y="1585468"/>
                    </a:lnTo>
                    <a:lnTo>
                      <a:pt x="6350" y="1585468"/>
                    </a:lnTo>
                    <a:lnTo>
                      <a:pt x="6350" y="1579118"/>
                    </a:lnTo>
                    <a:lnTo>
                      <a:pt x="5214112" y="1579118"/>
                    </a:lnTo>
                    <a:lnTo>
                      <a:pt x="5214112" y="1585468"/>
                    </a:lnTo>
                    <a:lnTo>
                      <a:pt x="5207762" y="1585468"/>
                    </a:lnTo>
                    <a:lnTo>
                      <a:pt x="5207762" y="6350"/>
                    </a:lnTo>
                    <a:lnTo>
                      <a:pt x="5214112" y="6350"/>
                    </a:lnTo>
                    <a:lnTo>
                      <a:pt x="5214112" y="12700"/>
                    </a:lnTo>
                    <a:lnTo>
                      <a:pt x="6350" y="12700"/>
                    </a:lnTo>
                    <a:close/>
                  </a:path>
                </a:pathLst>
              </a:custGeom>
              <a:solidFill>
                <a:srgbClr val="03335C"/>
              </a:solidFill>
            </p:spPr>
            <p:txBody>
              <a:bodyPr/>
              <a:lstStyle/>
              <a:p>
                <a:endParaRPr lang="en-US" sz="2000">
                  <a:latin typeface="Calibri" panose="020F0502020204030204" pitchFamily="34" charset="0"/>
                  <a:cs typeface="Calibri" panose="020F0502020204030204" pitchFamily="34" charset="0"/>
                </a:endParaRPr>
              </a:p>
            </p:txBody>
          </p:sp>
        </p:grpSp>
        <p:sp>
          <p:nvSpPr>
            <p:cNvPr id="82" name="Freeform 82">
              <a:extLst>
                <a:ext uri="{FF2B5EF4-FFF2-40B4-BE49-F238E27FC236}">
                  <a16:creationId xmlns:a16="http://schemas.microsoft.com/office/drawing/2014/main" id="{0C4FF9A9-D661-42FB-BAD0-740FBB8B31FC}"/>
                </a:ext>
              </a:extLst>
            </p:cNvPr>
            <p:cNvSpPr/>
            <p:nvPr/>
          </p:nvSpPr>
          <p:spPr>
            <a:xfrm>
              <a:off x="5077267" y="4413649"/>
              <a:ext cx="3810259" cy="307777"/>
            </a:xfrm>
            <a:custGeom>
              <a:avLst/>
              <a:gdLst/>
              <a:ahLst/>
              <a:cxnLst/>
              <a:rect l="l" t="t" r="r" b="b"/>
              <a:pathLst>
                <a:path w="5080345" h="410369">
                  <a:moveTo>
                    <a:pt x="0" y="0"/>
                  </a:moveTo>
                  <a:lnTo>
                    <a:pt x="5080345" y="0"/>
                  </a:lnTo>
                  <a:lnTo>
                    <a:pt x="5080345" y="410369"/>
                  </a:lnTo>
                  <a:lnTo>
                    <a:pt x="0" y="410369"/>
                  </a:lnTo>
                  <a:close/>
                </a:path>
              </a:pathLst>
            </a:custGeom>
            <a:solidFill>
              <a:srgbClr val="000000">
                <a:alpha val="0"/>
              </a:srgbClr>
            </a:solidFill>
          </p:spPr>
          <p:txBody>
            <a:bodyPr/>
            <a:lstStyle/>
            <a:p>
              <a:endParaRPr lang="en-US" sz="2000">
                <a:latin typeface="Calibri" panose="020F0502020204030204" pitchFamily="34" charset="0"/>
                <a:cs typeface="Calibri" panose="020F0502020204030204" pitchFamily="34" charset="0"/>
              </a:endParaRPr>
            </a:p>
          </p:txBody>
        </p:sp>
        <p:sp>
          <p:nvSpPr>
            <p:cNvPr id="85" name="Freeform 85">
              <a:extLst>
                <a:ext uri="{FF2B5EF4-FFF2-40B4-BE49-F238E27FC236}">
                  <a16:creationId xmlns:a16="http://schemas.microsoft.com/office/drawing/2014/main" id="{A141F2B0-3315-B7E0-BB75-0C80E4A4380B}"/>
                </a:ext>
              </a:extLst>
            </p:cNvPr>
            <p:cNvSpPr/>
            <p:nvPr/>
          </p:nvSpPr>
          <p:spPr>
            <a:xfrm>
              <a:off x="5158937" y="4744919"/>
              <a:ext cx="3677964" cy="756617"/>
            </a:xfrm>
            <a:custGeom>
              <a:avLst/>
              <a:gdLst/>
              <a:ahLst/>
              <a:cxnLst/>
              <a:rect l="l" t="t" r="r" b="b"/>
              <a:pathLst>
                <a:path w="4903952" h="1008823">
                  <a:moveTo>
                    <a:pt x="0" y="0"/>
                  </a:moveTo>
                  <a:lnTo>
                    <a:pt x="4903952" y="0"/>
                  </a:lnTo>
                  <a:lnTo>
                    <a:pt x="4903952" y="1008823"/>
                  </a:lnTo>
                  <a:lnTo>
                    <a:pt x="0" y="1008823"/>
                  </a:lnTo>
                  <a:close/>
                </a:path>
              </a:pathLst>
            </a:custGeom>
            <a:solidFill>
              <a:srgbClr val="000000">
                <a:alpha val="0"/>
              </a:srgbClr>
            </a:solidFill>
          </p:spPr>
          <p:txBody>
            <a:bodyPr/>
            <a:lstStyle/>
            <a:p>
              <a:endParaRPr lang="en-US" sz="2000">
                <a:latin typeface="Calibri" panose="020F0502020204030204" pitchFamily="34" charset="0"/>
                <a:cs typeface="Calibri" panose="020F0502020204030204" pitchFamily="34" charset="0"/>
              </a:endParaRPr>
            </a:p>
          </p:txBody>
        </p:sp>
        <p:grpSp>
          <p:nvGrpSpPr>
            <p:cNvPr id="87" name="Group 87">
              <a:extLst>
                <a:ext uri="{FF2B5EF4-FFF2-40B4-BE49-F238E27FC236}">
                  <a16:creationId xmlns:a16="http://schemas.microsoft.com/office/drawing/2014/main" id="{AD1EC16E-452D-68B4-6663-6274552A0658}"/>
                </a:ext>
              </a:extLst>
            </p:cNvPr>
            <p:cNvGrpSpPr/>
            <p:nvPr/>
          </p:nvGrpSpPr>
          <p:grpSpPr>
            <a:xfrm>
              <a:off x="5327535" y="2193184"/>
              <a:ext cx="3261255" cy="1912141"/>
              <a:chOff x="0" y="0"/>
              <a:chExt cx="4348340" cy="2549521"/>
            </a:xfrm>
          </p:grpSpPr>
          <p:sp>
            <p:nvSpPr>
              <p:cNvPr id="88" name="Freeform 88">
                <a:extLst>
                  <a:ext uri="{FF2B5EF4-FFF2-40B4-BE49-F238E27FC236}">
                    <a16:creationId xmlns:a16="http://schemas.microsoft.com/office/drawing/2014/main" id="{795471FF-8BF3-6AFF-4216-A60CD9B6CA16}"/>
                  </a:ext>
                </a:extLst>
              </p:cNvPr>
              <p:cNvSpPr/>
              <p:nvPr/>
            </p:nvSpPr>
            <p:spPr>
              <a:xfrm>
                <a:off x="0" y="0"/>
                <a:ext cx="4348353" cy="2549525"/>
              </a:xfrm>
              <a:custGeom>
                <a:avLst/>
                <a:gdLst/>
                <a:ahLst/>
                <a:cxnLst/>
                <a:rect l="l" t="t" r="r" b="b"/>
                <a:pathLst>
                  <a:path w="4348353" h="2549525">
                    <a:moveTo>
                      <a:pt x="0" y="0"/>
                    </a:moveTo>
                    <a:lnTo>
                      <a:pt x="4348353" y="0"/>
                    </a:lnTo>
                    <a:lnTo>
                      <a:pt x="4348353" y="2549525"/>
                    </a:lnTo>
                    <a:lnTo>
                      <a:pt x="0" y="2549525"/>
                    </a:lnTo>
                    <a:close/>
                  </a:path>
                </a:pathLst>
              </a:custGeom>
              <a:solidFill>
                <a:srgbClr val="FFFFFF"/>
              </a:solidFill>
            </p:spPr>
            <p:txBody>
              <a:bodyPr/>
              <a:lstStyle/>
              <a:p>
                <a:endParaRPr lang="en-US" sz="2000">
                  <a:latin typeface="Calibri" panose="020F0502020204030204" pitchFamily="34" charset="0"/>
                  <a:cs typeface="Calibri" panose="020F0502020204030204" pitchFamily="34" charset="0"/>
                </a:endParaRPr>
              </a:p>
            </p:txBody>
          </p:sp>
        </p:grpSp>
        <p:grpSp>
          <p:nvGrpSpPr>
            <p:cNvPr id="120" name="Group 119">
              <a:extLst>
                <a:ext uri="{FF2B5EF4-FFF2-40B4-BE49-F238E27FC236}">
                  <a16:creationId xmlns:a16="http://schemas.microsoft.com/office/drawing/2014/main" id="{096E237C-FD15-E1BB-F2C9-55D2170961F3}"/>
                </a:ext>
              </a:extLst>
            </p:cNvPr>
            <p:cNvGrpSpPr/>
            <p:nvPr/>
          </p:nvGrpSpPr>
          <p:grpSpPr>
            <a:xfrm>
              <a:off x="709595" y="1914044"/>
              <a:ext cx="8241251" cy="3659479"/>
              <a:chOff x="722151" y="6019576"/>
              <a:chExt cx="8241251" cy="3659479"/>
            </a:xfrm>
          </p:grpSpPr>
          <p:grpSp>
            <p:nvGrpSpPr>
              <p:cNvPr id="63" name="Group 63">
                <a:extLst>
                  <a:ext uri="{FF2B5EF4-FFF2-40B4-BE49-F238E27FC236}">
                    <a16:creationId xmlns:a16="http://schemas.microsoft.com/office/drawing/2014/main" id="{84BC0481-2E22-1F0D-57BC-8FCA8E5DBA83}"/>
                  </a:ext>
                </a:extLst>
              </p:cNvPr>
              <p:cNvGrpSpPr/>
              <p:nvPr/>
            </p:nvGrpSpPr>
            <p:grpSpPr>
              <a:xfrm>
                <a:off x="743686" y="6019576"/>
                <a:ext cx="3905822" cy="2487697"/>
                <a:chOff x="0" y="0"/>
                <a:chExt cx="5207763" cy="3316930"/>
              </a:xfrm>
              <a:solidFill>
                <a:srgbClr val="1A76B1"/>
              </a:solidFill>
            </p:grpSpPr>
            <p:sp>
              <p:nvSpPr>
                <p:cNvPr id="64" name="Freeform 64">
                  <a:extLst>
                    <a:ext uri="{FF2B5EF4-FFF2-40B4-BE49-F238E27FC236}">
                      <a16:creationId xmlns:a16="http://schemas.microsoft.com/office/drawing/2014/main" id="{4B26F614-3B56-5D88-7EF4-70EE8D440D76}"/>
                    </a:ext>
                  </a:extLst>
                </p:cNvPr>
                <p:cNvSpPr/>
                <p:nvPr/>
              </p:nvSpPr>
              <p:spPr>
                <a:xfrm>
                  <a:off x="0" y="0"/>
                  <a:ext cx="5207763" cy="3316930"/>
                </a:xfrm>
                <a:custGeom>
                  <a:avLst/>
                  <a:gdLst/>
                  <a:ahLst/>
                  <a:cxnLst/>
                  <a:rect l="l" t="t" r="r" b="b"/>
                  <a:pathLst>
                    <a:path w="5207762" h="4287520">
                      <a:moveTo>
                        <a:pt x="0" y="0"/>
                      </a:moveTo>
                      <a:lnTo>
                        <a:pt x="5207762" y="0"/>
                      </a:lnTo>
                      <a:lnTo>
                        <a:pt x="5207762" y="4287520"/>
                      </a:lnTo>
                      <a:lnTo>
                        <a:pt x="0" y="4287520"/>
                      </a:lnTo>
                      <a:close/>
                    </a:path>
                  </a:pathLst>
                </a:custGeom>
                <a:solidFill>
                  <a:srgbClr val="25567E"/>
                </a:solidFill>
              </p:spPr>
              <p:txBody>
                <a:bodyPr/>
                <a:lstStyle/>
                <a:p>
                  <a:endParaRPr lang="en-US" sz="2000">
                    <a:latin typeface="Calibri" panose="020F0502020204030204" pitchFamily="34" charset="0"/>
                    <a:cs typeface="Calibri" panose="020F0502020204030204" pitchFamily="34" charset="0"/>
                  </a:endParaRPr>
                </a:p>
              </p:txBody>
            </p:sp>
          </p:grpSp>
          <p:grpSp>
            <p:nvGrpSpPr>
              <p:cNvPr id="65" name="Group 65">
                <a:extLst>
                  <a:ext uri="{FF2B5EF4-FFF2-40B4-BE49-F238E27FC236}">
                    <a16:creationId xmlns:a16="http://schemas.microsoft.com/office/drawing/2014/main" id="{F0B18B70-FB33-B927-5C80-C2206DB964E5}"/>
                  </a:ext>
                </a:extLst>
              </p:cNvPr>
              <p:cNvGrpSpPr/>
              <p:nvPr/>
            </p:nvGrpSpPr>
            <p:grpSpPr>
              <a:xfrm>
                <a:off x="732389" y="8485232"/>
                <a:ext cx="3915379" cy="1193823"/>
                <a:chOff x="0" y="0"/>
                <a:chExt cx="5220505" cy="1591764"/>
              </a:xfrm>
            </p:grpSpPr>
            <p:sp>
              <p:nvSpPr>
                <p:cNvPr id="66" name="Freeform 66">
                  <a:extLst>
                    <a:ext uri="{FF2B5EF4-FFF2-40B4-BE49-F238E27FC236}">
                      <a16:creationId xmlns:a16="http://schemas.microsoft.com/office/drawing/2014/main" id="{E9056E3C-7342-7B75-3588-D1B638497EB9}"/>
                    </a:ext>
                  </a:extLst>
                </p:cNvPr>
                <p:cNvSpPr/>
                <p:nvPr/>
              </p:nvSpPr>
              <p:spPr>
                <a:xfrm>
                  <a:off x="6350" y="6350"/>
                  <a:ext cx="5207762" cy="1579118"/>
                </a:xfrm>
                <a:custGeom>
                  <a:avLst/>
                  <a:gdLst/>
                  <a:ahLst/>
                  <a:cxnLst/>
                  <a:rect l="l" t="t" r="r" b="b"/>
                  <a:pathLst>
                    <a:path w="5207762" h="1579118">
                      <a:moveTo>
                        <a:pt x="0" y="0"/>
                      </a:moveTo>
                      <a:lnTo>
                        <a:pt x="5207762" y="0"/>
                      </a:lnTo>
                      <a:lnTo>
                        <a:pt x="5207762" y="1579118"/>
                      </a:lnTo>
                      <a:lnTo>
                        <a:pt x="0" y="1579118"/>
                      </a:lnTo>
                      <a:close/>
                    </a:path>
                  </a:pathLst>
                </a:custGeom>
                <a:solidFill>
                  <a:srgbClr val="FFFFFF"/>
                </a:solidFill>
              </p:spPr>
              <p:txBody>
                <a:bodyPr/>
                <a:lstStyle/>
                <a:p>
                  <a:endParaRPr lang="en-US" sz="2000">
                    <a:latin typeface="Calibri" panose="020F0502020204030204" pitchFamily="34" charset="0"/>
                    <a:cs typeface="Calibri" panose="020F0502020204030204" pitchFamily="34" charset="0"/>
                  </a:endParaRPr>
                </a:p>
              </p:txBody>
            </p:sp>
            <p:sp>
              <p:nvSpPr>
                <p:cNvPr id="67" name="Freeform 67">
                  <a:extLst>
                    <a:ext uri="{FF2B5EF4-FFF2-40B4-BE49-F238E27FC236}">
                      <a16:creationId xmlns:a16="http://schemas.microsoft.com/office/drawing/2014/main" id="{361860B5-BB28-254D-87CD-BB7BB5C126D7}"/>
                    </a:ext>
                  </a:extLst>
                </p:cNvPr>
                <p:cNvSpPr/>
                <p:nvPr/>
              </p:nvSpPr>
              <p:spPr>
                <a:xfrm>
                  <a:off x="0" y="0"/>
                  <a:ext cx="5220462" cy="1591818"/>
                </a:xfrm>
                <a:custGeom>
                  <a:avLst/>
                  <a:gdLst/>
                  <a:ahLst/>
                  <a:cxnLst/>
                  <a:rect l="l" t="t" r="r" b="b"/>
                  <a:pathLst>
                    <a:path w="5220462" h="1591818">
                      <a:moveTo>
                        <a:pt x="6350" y="0"/>
                      </a:moveTo>
                      <a:lnTo>
                        <a:pt x="5214112" y="0"/>
                      </a:lnTo>
                      <a:cubicBezTo>
                        <a:pt x="5217668" y="0"/>
                        <a:pt x="5220462" y="2794"/>
                        <a:pt x="5220462" y="6350"/>
                      </a:cubicBezTo>
                      <a:lnTo>
                        <a:pt x="5220462" y="1585468"/>
                      </a:lnTo>
                      <a:cubicBezTo>
                        <a:pt x="5220462" y="1589024"/>
                        <a:pt x="5217668" y="1591818"/>
                        <a:pt x="5214112" y="1591818"/>
                      </a:cubicBezTo>
                      <a:lnTo>
                        <a:pt x="6350" y="1591818"/>
                      </a:lnTo>
                      <a:cubicBezTo>
                        <a:pt x="2794" y="1591818"/>
                        <a:pt x="0" y="1589024"/>
                        <a:pt x="0" y="1585468"/>
                      </a:cubicBezTo>
                      <a:lnTo>
                        <a:pt x="0" y="6350"/>
                      </a:lnTo>
                      <a:cubicBezTo>
                        <a:pt x="0" y="2794"/>
                        <a:pt x="2794" y="0"/>
                        <a:pt x="6350" y="0"/>
                      </a:cubicBezTo>
                      <a:moveTo>
                        <a:pt x="6350" y="12700"/>
                      </a:moveTo>
                      <a:lnTo>
                        <a:pt x="6350" y="6350"/>
                      </a:lnTo>
                      <a:lnTo>
                        <a:pt x="12700" y="6350"/>
                      </a:lnTo>
                      <a:lnTo>
                        <a:pt x="12700" y="1585468"/>
                      </a:lnTo>
                      <a:lnTo>
                        <a:pt x="6350" y="1585468"/>
                      </a:lnTo>
                      <a:lnTo>
                        <a:pt x="6350" y="1579118"/>
                      </a:lnTo>
                      <a:lnTo>
                        <a:pt x="5214112" y="1579118"/>
                      </a:lnTo>
                      <a:lnTo>
                        <a:pt x="5214112" y="1585468"/>
                      </a:lnTo>
                      <a:lnTo>
                        <a:pt x="5207762" y="1585468"/>
                      </a:lnTo>
                      <a:lnTo>
                        <a:pt x="5207762" y="6350"/>
                      </a:lnTo>
                      <a:lnTo>
                        <a:pt x="5214112" y="6350"/>
                      </a:lnTo>
                      <a:lnTo>
                        <a:pt x="5214112" y="12700"/>
                      </a:lnTo>
                      <a:lnTo>
                        <a:pt x="6350" y="12700"/>
                      </a:lnTo>
                      <a:close/>
                    </a:path>
                  </a:pathLst>
                </a:custGeom>
                <a:solidFill>
                  <a:srgbClr val="03335C"/>
                </a:solidFill>
              </p:spPr>
              <p:txBody>
                <a:bodyPr/>
                <a:lstStyle/>
                <a:p>
                  <a:endParaRPr lang="en-US" sz="2000">
                    <a:latin typeface="Calibri" panose="020F0502020204030204" pitchFamily="34" charset="0"/>
                    <a:cs typeface="Calibri" panose="020F0502020204030204" pitchFamily="34" charset="0"/>
                  </a:endParaRPr>
                </a:p>
              </p:txBody>
            </p:sp>
          </p:grpSp>
          <p:grpSp>
            <p:nvGrpSpPr>
              <p:cNvPr id="68" name="Group 68">
                <a:extLst>
                  <a:ext uri="{FF2B5EF4-FFF2-40B4-BE49-F238E27FC236}">
                    <a16:creationId xmlns:a16="http://schemas.microsoft.com/office/drawing/2014/main" id="{60C5886D-5B71-8621-F73A-684655E3C041}"/>
                  </a:ext>
                </a:extLst>
              </p:cNvPr>
              <p:cNvGrpSpPr/>
              <p:nvPr/>
            </p:nvGrpSpPr>
            <p:grpSpPr>
              <a:xfrm>
                <a:off x="722151" y="8504894"/>
                <a:ext cx="8241251" cy="629841"/>
                <a:chOff x="0" y="-19051"/>
                <a:chExt cx="10988334" cy="839788"/>
              </a:xfrm>
            </p:grpSpPr>
            <p:sp>
              <p:nvSpPr>
                <p:cNvPr id="69" name="Freeform 69">
                  <a:extLst>
                    <a:ext uri="{FF2B5EF4-FFF2-40B4-BE49-F238E27FC236}">
                      <a16:creationId xmlns:a16="http://schemas.microsoft.com/office/drawing/2014/main" id="{4165BC34-0684-55E4-240D-11CA20141F4E}"/>
                    </a:ext>
                  </a:extLst>
                </p:cNvPr>
                <p:cNvSpPr/>
                <p:nvPr/>
              </p:nvSpPr>
              <p:spPr>
                <a:xfrm>
                  <a:off x="0" y="0"/>
                  <a:ext cx="5207805" cy="820737"/>
                </a:xfrm>
                <a:custGeom>
                  <a:avLst/>
                  <a:gdLst/>
                  <a:ahLst/>
                  <a:cxnLst/>
                  <a:rect l="l" t="t" r="r" b="b"/>
                  <a:pathLst>
                    <a:path w="5207805" h="820737">
                      <a:moveTo>
                        <a:pt x="0" y="0"/>
                      </a:moveTo>
                      <a:lnTo>
                        <a:pt x="5207805" y="0"/>
                      </a:lnTo>
                      <a:lnTo>
                        <a:pt x="5207805" y="820737"/>
                      </a:lnTo>
                      <a:lnTo>
                        <a:pt x="0" y="820737"/>
                      </a:lnTo>
                      <a:close/>
                    </a:path>
                  </a:pathLst>
                </a:custGeom>
                <a:solidFill>
                  <a:srgbClr val="000000">
                    <a:alpha val="0"/>
                  </a:srgbClr>
                </a:solidFill>
              </p:spPr>
              <p:txBody>
                <a:bodyPr/>
                <a:lstStyle/>
                <a:p>
                  <a:endParaRPr lang="en-US" sz="2000">
                    <a:latin typeface="Calibri" panose="020F0502020204030204" pitchFamily="34" charset="0"/>
                    <a:cs typeface="Calibri" panose="020F0502020204030204" pitchFamily="34" charset="0"/>
                  </a:endParaRPr>
                </a:p>
              </p:txBody>
            </p:sp>
            <p:sp>
              <p:nvSpPr>
                <p:cNvPr id="70" name="TextBox 70">
                  <a:extLst>
                    <a:ext uri="{FF2B5EF4-FFF2-40B4-BE49-F238E27FC236}">
                      <a16:creationId xmlns:a16="http://schemas.microsoft.com/office/drawing/2014/main" id="{14E06292-12F9-9D13-B1C3-981A7495C895}"/>
                    </a:ext>
                  </a:extLst>
                </p:cNvPr>
                <p:cNvSpPr txBox="1"/>
                <p:nvPr/>
              </p:nvSpPr>
              <p:spPr>
                <a:xfrm>
                  <a:off x="5780529" y="-19051"/>
                  <a:ext cx="5207805" cy="839788"/>
                </a:xfrm>
                <a:prstGeom prst="rect">
                  <a:avLst/>
                </a:prstGeom>
              </p:spPr>
              <p:txBody>
                <a:bodyPr lIns="0" tIns="0" rIns="0" bIns="0" rtlCol="0" anchor="t"/>
                <a:lstStyle/>
                <a:p>
                  <a:pPr algn="ctr">
                    <a:lnSpc>
                      <a:spcPts val="2400"/>
                    </a:lnSpc>
                  </a:pPr>
                  <a:r>
                    <a:rPr lang="en-US" sz="2000" b="1">
                      <a:solidFill>
                        <a:srgbClr val="000000"/>
                      </a:solidFill>
                      <a:latin typeface="Calibri" panose="020F0502020204030204" pitchFamily="34" charset="0"/>
                      <a:ea typeface="Roboto Bold"/>
                      <a:cs typeface="Calibri" panose="020F0502020204030204" pitchFamily="34" charset="0"/>
                      <a:sym typeface="Roboto Bold"/>
                    </a:rPr>
                    <a:t>Inspection &amp; Investigation </a:t>
                  </a:r>
                  <a:br>
                    <a:rPr lang="en-US" sz="2000" b="1">
                      <a:solidFill>
                        <a:srgbClr val="000000"/>
                      </a:solidFill>
                      <a:latin typeface="Calibri" panose="020F0502020204030204" pitchFamily="34" charset="0"/>
                      <a:ea typeface="Roboto Bold"/>
                      <a:cs typeface="Calibri" panose="020F0502020204030204" pitchFamily="34" charset="0"/>
                      <a:sym typeface="Roboto Bold"/>
                    </a:rPr>
                  </a:br>
                  <a:r>
                    <a:rPr lang="en-US" sz="2000" b="1">
                      <a:solidFill>
                        <a:srgbClr val="000000"/>
                      </a:solidFill>
                      <a:latin typeface="Calibri" panose="020F0502020204030204" pitchFamily="34" charset="0"/>
                      <a:ea typeface="Roboto Bold"/>
                      <a:cs typeface="Calibri" panose="020F0502020204030204" pitchFamily="34" charset="0"/>
                      <a:sym typeface="Roboto Bold"/>
                    </a:rPr>
                    <a:t>Certificate</a:t>
                  </a:r>
                </a:p>
              </p:txBody>
            </p:sp>
          </p:grpSp>
          <p:grpSp>
            <p:nvGrpSpPr>
              <p:cNvPr id="71" name="Group 71">
                <a:extLst>
                  <a:ext uri="{FF2B5EF4-FFF2-40B4-BE49-F238E27FC236}">
                    <a16:creationId xmlns:a16="http://schemas.microsoft.com/office/drawing/2014/main" id="{CD1EDA9E-F459-A085-832A-36FC66CF17BA}"/>
                  </a:ext>
                </a:extLst>
              </p:cNvPr>
              <p:cNvGrpSpPr/>
              <p:nvPr/>
            </p:nvGrpSpPr>
            <p:grpSpPr>
              <a:xfrm>
                <a:off x="919291" y="9098358"/>
                <a:ext cx="7848496" cy="523220"/>
                <a:chOff x="0" y="0"/>
                <a:chExt cx="10464661" cy="697627"/>
              </a:xfrm>
            </p:grpSpPr>
            <p:sp>
              <p:nvSpPr>
                <p:cNvPr id="72" name="Freeform 72">
                  <a:extLst>
                    <a:ext uri="{FF2B5EF4-FFF2-40B4-BE49-F238E27FC236}">
                      <a16:creationId xmlns:a16="http://schemas.microsoft.com/office/drawing/2014/main" id="{6F2F58C7-FFA6-6C2C-6CEE-976402324DD7}"/>
                    </a:ext>
                  </a:extLst>
                </p:cNvPr>
                <p:cNvSpPr/>
                <p:nvPr/>
              </p:nvSpPr>
              <p:spPr>
                <a:xfrm>
                  <a:off x="0" y="0"/>
                  <a:ext cx="4903952" cy="666849"/>
                </a:xfrm>
                <a:custGeom>
                  <a:avLst/>
                  <a:gdLst/>
                  <a:ahLst/>
                  <a:cxnLst/>
                  <a:rect l="l" t="t" r="r" b="b"/>
                  <a:pathLst>
                    <a:path w="4903952" h="666849">
                      <a:moveTo>
                        <a:pt x="0" y="0"/>
                      </a:moveTo>
                      <a:lnTo>
                        <a:pt x="4903952" y="0"/>
                      </a:lnTo>
                      <a:lnTo>
                        <a:pt x="4903952" y="666849"/>
                      </a:lnTo>
                      <a:lnTo>
                        <a:pt x="0" y="666849"/>
                      </a:lnTo>
                      <a:close/>
                    </a:path>
                  </a:pathLst>
                </a:custGeom>
                <a:solidFill>
                  <a:srgbClr val="000000">
                    <a:alpha val="0"/>
                  </a:srgbClr>
                </a:solidFill>
              </p:spPr>
              <p:txBody>
                <a:bodyPr/>
                <a:lstStyle/>
                <a:p>
                  <a:endParaRPr lang="en-US" sz="2000">
                    <a:latin typeface="Calibri" panose="020F0502020204030204" pitchFamily="34" charset="0"/>
                    <a:cs typeface="Calibri" panose="020F0502020204030204" pitchFamily="34" charset="0"/>
                  </a:endParaRPr>
                </a:p>
              </p:txBody>
            </p:sp>
            <p:sp>
              <p:nvSpPr>
                <p:cNvPr id="73" name="TextBox 73">
                  <a:extLst>
                    <a:ext uri="{FF2B5EF4-FFF2-40B4-BE49-F238E27FC236}">
                      <a16:creationId xmlns:a16="http://schemas.microsoft.com/office/drawing/2014/main" id="{E8DAA930-CF0F-7E1C-8E64-9937A1BB6B7D}"/>
                    </a:ext>
                  </a:extLst>
                </p:cNvPr>
                <p:cNvSpPr txBox="1"/>
                <p:nvPr/>
              </p:nvSpPr>
              <p:spPr>
                <a:xfrm>
                  <a:off x="5560709" y="0"/>
                  <a:ext cx="4903952" cy="685900"/>
                </a:xfrm>
                <a:prstGeom prst="rect">
                  <a:avLst/>
                </a:prstGeom>
                <a:noFill/>
              </p:spPr>
              <p:txBody>
                <a:bodyPr wrap="square">
                  <a:spAutoFit/>
                </a:bodyPr>
                <a:lstStyle>
                  <a:defPPr>
                    <a:defRPr lang="en-US"/>
                  </a:defPPr>
                  <a:lvl1pPr algn="ctr">
                    <a:defRPr sz="1400"/>
                  </a:lvl1pPr>
                </a:lstStyle>
                <a:p>
                  <a:r>
                    <a:rPr lang="en-US">
                      <a:sym typeface="Roboto"/>
                    </a:rPr>
                    <a:t>Approved by Cel Precursory Unit, Belgium (Category 2A &amp; Category 3)</a:t>
                  </a:r>
                </a:p>
              </p:txBody>
            </p:sp>
          </p:grpSp>
          <p:grpSp>
            <p:nvGrpSpPr>
              <p:cNvPr id="74" name="Group 74">
                <a:extLst>
                  <a:ext uri="{FF2B5EF4-FFF2-40B4-BE49-F238E27FC236}">
                    <a16:creationId xmlns:a16="http://schemas.microsoft.com/office/drawing/2014/main" id="{8433E7AF-3223-3DCE-5EEC-68779814F50E}"/>
                  </a:ext>
                </a:extLst>
              </p:cNvPr>
              <p:cNvGrpSpPr/>
              <p:nvPr/>
            </p:nvGrpSpPr>
            <p:grpSpPr>
              <a:xfrm>
                <a:off x="1068014" y="6298716"/>
                <a:ext cx="3261255" cy="1912141"/>
                <a:chOff x="0" y="0"/>
                <a:chExt cx="4348340" cy="2549521"/>
              </a:xfrm>
            </p:grpSpPr>
            <p:sp>
              <p:nvSpPr>
                <p:cNvPr id="75" name="Freeform 75">
                  <a:extLst>
                    <a:ext uri="{FF2B5EF4-FFF2-40B4-BE49-F238E27FC236}">
                      <a16:creationId xmlns:a16="http://schemas.microsoft.com/office/drawing/2014/main" id="{80580127-8272-4CB8-C483-A2DA46606848}"/>
                    </a:ext>
                  </a:extLst>
                </p:cNvPr>
                <p:cNvSpPr/>
                <p:nvPr/>
              </p:nvSpPr>
              <p:spPr>
                <a:xfrm>
                  <a:off x="0" y="0"/>
                  <a:ext cx="4348353" cy="2549525"/>
                </a:xfrm>
                <a:custGeom>
                  <a:avLst/>
                  <a:gdLst/>
                  <a:ahLst/>
                  <a:cxnLst/>
                  <a:rect l="l" t="t" r="r" b="b"/>
                  <a:pathLst>
                    <a:path w="4348353" h="2549525">
                      <a:moveTo>
                        <a:pt x="0" y="0"/>
                      </a:moveTo>
                      <a:lnTo>
                        <a:pt x="4348353" y="0"/>
                      </a:lnTo>
                      <a:lnTo>
                        <a:pt x="4348353" y="2549525"/>
                      </a:lnTo>
                      <a:lnTo>
                        <a:pt x="0" y="2549525"/>
                      </a:lnTo>
                      <a:close/>
                    </a:path>
                  </a:pathLst>
                </a:custGeom>
                <a:solidFill>
                  <a:srgbClr val="FFFFFF"/>
                </a:solidFill>
              </p:spPr>
              <p:txBody>
                <a:bodyPr/>
                <a:lstStyle/>
                <a:p>
                  <a:endParaRPr lang="en-US" sz="2000">
                    <a:latin typeface="Calibri" panose="020F0502020204030204" pitchFamily="34" charset="0"/>
                    <a:cs typeface="Calibri" panose="020F0502020204030204" pitchFamily="34" charset="0"/>
                  </a:endParaRPr>
                </a:p>
              </p:txBody>
            </p:sp>
          </p:grpSp>
          <p:sp>
            <p:nvSpPr>
              <p:cNvPr id="102" name="Freeform 102">
                <a:extLst>
                  <a:ext uri="{FF2B5EF4-FFF2-40B4-BE49-F238E27FC236}">
                    <a16:creationId xmlns:a16="http://schemas.microsoft.com/office/drawing/2014/main" id="{B347BD92-A47F-F4A0-9BDC-F7F622B88FCB}"/>
                  </a:ext>
                </a:extLst>
              </p:cNvPr>
              <p:cNvSpPr/>
              <p:nvPr/>
            </p:nvSpPr>
            <p:spPr>
              <a:xfrm>
                <a:off x="6023740" y="6231450"/>
                <a:ext cx="1889868" cy="1967007"/>
              </a:xfrm>
              <a:custGeom>
                <a:avLst/>
                <a:gdLst/>
                <a:ahLst/>
                <a:cxnLst/>
                <a:rect l="l" t="t" r="r" b="b"/>
                <a:pathLst>
                  <a:path w="1889868" h="1967007">
                    <a:moveTo>
                      <a:pt x="0" y="0"/>
                    </a:moveTo>
                    <a:lnTo>
                      <a:pt x="1889868" y="0"/>
                    </a:lnTo>
                    <a:lnTo>
                      <a:pt x="1889868" y="1967007"/>
                    </a:lnTo>
                    <a:lnTo>
                      <a:pt x="0" y="1967007"/>
                    </a:lnTo>
                    <a:lnTo>
                      <a:pt x="0" y="0"/>
                    </a:lnTo>
                    <a:close/>
                  </a:path>
                </a:pathLst>
              </a:custGeom>
              <a:blipFill>
                <a:blip r:embed="rId9"/>
                <a:stretch>
                  <a:fillRect r="-226"/>
                </a:stretch>
              </a:blipFill>
            </p:spPr>
            <p:txBody>
              <a:bodyPr/>
              <a:lstStyle/>
              <a:p>
                <a:endParaRPr lang="en-US" sz="2000">
                  <a:latin typeface="Calibri" panose="020F0502020204030204" pitchFamily="34" charset="0"/>
                  <a:cs typeface="Calibri" panose="020F0502020204030204" pitchFamily="34" charset="0"/>
                </a:endParaRPr>
              </a:p>
            </p:txBody>
          </p:sp>
        </p:grpSp>
        <p:sp>
          <p:nvSpPr>
            <p:cNvPr id="214" name="TextBox 213">
              <a:extLst>
                <a:ext uri="{FF2B5EF4-FFF2-40B4-BE49-F238E27FC236}">
                  <a16:creationId xmlns:a16="http://schemas.microsoft.com/office/drawing/2014/main" id="{49C74C25-1A07-4047-B1C2-C5B2600107DE}"/>
                </a:ext>
              </a:extLst>
            </p:cNvPr>
            <p:cNvSpPr txBox="1"/>
            <p:nvPr/>
          </p:nvSpPr>
          <p:spPr>
            <a:xfrm>
              <a:off x="1090486" y="4507344"/>
              <a:ext cx="3129413" cy="646331"/>
            </a:xfrm>
            <a:prstGeom prst="rect">
              <a:avLst/>
            </a:prstGeom>
          </p:spPr>
          <p:txBody>
            <a:bodyPr lIns="0" tIns="0" rIns="0" bIns="0" rtlCol="0" anchor="t"/>
            <a:lstStyle>
              <a:defPPr>
                <a:defRPr lang="en-US"/>
              </a:defPPr>
              <a:lvl1pPr algn="ctr">
                <a:lnSpc>
                  <a:spcPts val="2400"/>
                </a:lnSpc>
                <a:defRPr sz="2000" b="1">
                  <a:solidFill>
                    <a:srgbClr val="000000"/>
                  </a:solidFill>
                  <a:latin typeface="Calibri" panose="020F0502020204030204" pitchFamily="34" charset="0"/>
                  <a:ea typeface="Roboto Bold"/>
                  <a:cs typeface="Calibri" panose="020F0502020204030204" pitchFamily="34" charset="0"/>
                </a:defRPr>
              </a:lvl1pPr>
            </a:lstStyle>
            <a:p>
              <a:r>
                <a:rPr lang="en-IN" dirty="0" err="1"/>
                <a:t>EcoVadis</a:t>
              </a:r>
              <a:r>
                <a:rPr lang="en-IN" dirty="0"/>
                <a:t> </a:t>
              </a:r>
              <a:br>
                <a:rPr lang="en-IN" dirty="0"/>
              </a:br>
              <a:r>
                <a:rPr lang="en-IN" dirty="0"/>
                <a:t>Certified</a:t>
              </a:r>
              <a:endParaRPr lang="en-US" dirty="0"/>
            </a:p>
          </p:txBody>
        </p:sp>
        <p:sp>
          <p:nvSpPr>
            <p:cNvPr id="216" name="TextBox 215">
              <a:extLst>
                <a:ext uri="{FF2B5EF4-FFF2-40B4-BE49-F238E27FC236}">
                  <a16:creationId xmlns:a16="http://schemas.microsoft.com/office/drawing/2014/main" id="{33C99208-CDFC-04D9-8196-4A271D50796E}"/>
                </a:ext>
              </a:extLst>
            </p:cNvPr>
            <p:cNvSpPr txBox="1"/>
            <p:nvPr/>
          </p:nvSpPr>
          <p:spPr>
            <a:xfrm>
              <a:off x="763764" y="5051345"/>
              <a:ext cx="3669593" cy="523220"/>
            </a:xfrm>
            <a:prstGeom prst="rect">
              <a:avLst/>
            </a:prstGeom>
            <a:noFill/>
          </p:spPr>
          <p:txBody>
            <a:bodyPr wrap="square">
              <a:spAutoFit/>
            </a:bodyPr>
            <a:lstStyle/>
            <a:p>
              <a:pPr algn="ctr"/>
              <a:r>
                <a:rPr lang="en-IN" sz="1400" dirty="0"/>
                <a:t>Certified for Sustainability </a:t>
              </a:r>
              <a:br>
                <a:rPr lang="en-IN" sz="1400" dirty="0"/>
              </a:br>
              <a:r>
                <a:rPr lang="en-IN" sz="1400" dirty="0"/>
                <a:t>Excellence - April 2026</a:t>
              </a:r>
              <a:endParaRPr lang="en-US" sz="1400" dirty="0"/>
            </a:p>
          </p:txBody>
        </p:sp>
      </p:grpSp>
      <p:pic>
        <p:nvPicPr>
          <p:cNvPr id="2" name="Picture 1">
            <a:extLst>
              <a:ext uri="{FF2B5EF4-FFF2-40B4-BE49-F238E27FC236}">
                <a16:creationId xmlns:a16="http://schemas.microsoft.com/office/drawing/2014/main" id="{A038EB17-CF20-27E2-868A-EFE6CBA2D565}"/>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colorTemperature colorTemp="7200"/>
                    </a14:imgEffect>
                    <a14:imgEffect>
                      <a14:saturation sat="66000"/>
                    </a14:imgEffect>
                    <a14:imgEffect>
                      <a14:brightnessContrast bright="20000"/>
                    </a14:imgEffect>
                  </a14:imgLayer>
                </a14:imgProps>
              </a:ext>
            </a:extLst>
          </a:blip>
          <a:srcRect l="9233" t="6617" r="11032" b="8639"/>
          <a:stretch/>
        </p:blipFill>
        <p:spPr>
          <a:xfrm>
            <a:off x="7472144" y="1972445"/>
            <a:ext cx="3015769" cy="3484735"/>
          </a:xfrm>
          <a:prstGeom prst="rect">
            <a:avLst/>
          </a:prstGeom>
        </p:spPr>
      </p:pic>
      <p:pic>
        <p:nvPicPr>
          <p:cNvPr id="9" name="Picture 8">
            <a:extLst>
              <a:ext uri="{FF2B5EF4-FFF2-40B4-BE49-F238E27FC236}">
                <a16:creationId xmlns:a16="http://schemas.microsoft.com/office/drawing/2014/main" id="{9B2FE3E0-D6C3-CC87-EEEB-E976D49D06D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43800" y="6134100"/>
            <a:ext cx="3007733" cy="3367544"/>
          </a:xfrm>
          <a:prstGeom prst="rect">
            <a:avLst/>
          </a:prstGeom>
        </p:spPr>
      </p:pic>
      <p:sp>
        <p:nvSpPr>
          <p:cNvPr id="3" name="Title 2">
            <a:extLst>
              <a:ext uri="{FF2B5EF4-FFF2-40B4-BE49-F238E27FC236}">
                <a16:creationId xmlns:a16="http://schemas.microsoft.com/office/drawing/2014/main" id="{449717E1-D5B3-7EB0-89C0-69DEBE2D0A12}"/>
              </a:ext>
            </a:extLst>
          </p:cNvPr>
          <p:cNvSpPr>
            <a:spLocks noGrp="1"/>
          </p:cNvSpPr>
          <p:nvPr>
            <p:ph type="title"/>
          </p:nvPr>
        </p:nvSpPr>
        <p:spPr>
          <a:xfrm>
            <a:off x="15145" y="32099"/>
            <a:ext cx="18288000" cy="1293498"/>
          </a:xfrm>
        </p:spPr>
        <p:txBody>
          <a:bodyPr/>
          <a:lstStyle/>
          <a:p>
            <a:r>
              <a:rPr lang="en-US" sz="4400" spc="20" dirty="0">
                <a:solidFill>
                  <a:srgbClr val="FFFFFF"/>
                </a:solidFill>
                <a:latin typeface="+mn-lt"/>
                <a:sym typeface="Dosis Bold"/>
              </a:rPr>
              <a:t>Awards and accreditations</a:t>
            </a:r>
            <a:endParaRPr lang="en-IN" sz="4400" spc="20" dirty="0">
              <a:solidFill>
                <a:srgbClr val="FFFFFF"/>
              </a:solidFill>
              <a:latin typeface="+mn-lt"/>
            </a:endParaRPr>
          </a:p>
        </p:txBody>
      </p:sp>
      <p:pic>
        <p:nvPicPr>
          <p:cNvPr id="4" name="Picture 3">
            <a:extLst>
              <a:ext uri="{FF2B5EF4-FFF2-40B4-BE49-F238E27FC236}">
                <a16:creationId xmlns:a16="http://schemas.microsoft.com/office/drawing/2014/main" id="{95FB7C1F-4698-321E-558B-2673FDD53B7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33194" y="2224851"/>
            <a:ext cx="1835952" cy="1821937"/>
          </a:xfrm>
          <a:prstGeom prst="flowChartConnector">
            <a:avLst/>
          </a:prstGeom>
        </p:spPr>
      </p:pic>
    </p:spTree>
    <p:extLst>
      <p:ext uri="{BB962C8B-B14F-4D97-AF65-F5344CB8AC3E}">
        <p14:creationId xmlns:p14="http://schemas.microsoft.com/office/powerpoint/2010/main" val="4224944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5400000">
            <a:off x="2539309" y="2408209"/>
            <a:ext cx="7584907" cy="6031637"/>
          </a:xfrm>
          <a:custGeom>
            <a:avLst/>
            <a:gdLst/>
            <a:ahLst/>
            <a:cxnLst/>
            <a:rect l="l" t="t" r="r" b="b"/>
            <a:pathLst>
              <a:path w="6905690" h="10004568">
                <a:moveTo>
                  <a:pt x="0" y="0"/>
                </a:moveTo>
                <a:lnTo>
                  <a:pt x="6905690" y="0"/>
                </a:lnTo>
                <a:lnTo>
                  <a:pt x="6905690" y="10004568"/>
                </a:lnTo>
                <a:lnTo>
                  <a:pt x="0" y="100045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2450"/>
          </a:p>
        </p:txBody>
      </p:sp>
      <p:sp>
        <p:nvSpPr>
          <p:cNvPr id="5" name="Freeform 5"/>
          <p:cNvSpPr/>
          <p:nvPr/>
        </p:nvSpPr>
        <p:spPr>
          <a:xfrm>
            <a:off x="3865160" y="2163502"/>
            <a:ext cx="5171216" cy="6577064"/>
          </a:xfrm>
          <a:custGeom>
            <a:avLst/>
            <a:gdLst/>
            <a:ahLst/>
            <a:cxnLst/>
            <a:rect l="l" t="t" r="r" b="b"/>
            <a:pathLst>
              <a:path w="2821275" h="3588267">
                <a:moveTo>
                  <a:pt x="0" y="0"/>
                </a:moveTo>
                <a:lnTo>
                  <a:pt x="2821276" y="0"/>
                </a:lnTo>
                <a:lnTo>
                  <a:pt x="2821276" y="3588267"/>
                </a:lnTo>
                <a:lnTo>
                  <a:pt x="0" y="3588267"/>
                </a:lnTo>
                <a:lnTo>
                  <a:pt x="0" y="0"/>
                </a:lnTo>
                <a:close/>
              </a:path>
            </a:pathLst>
          </a:custGeom>
          <a:blipFill>
            <a:blip r:embed="rId4"/>
            <a:stretch>
              <a:fillRect/>
            </a:stretch>
          </a:blipFill>
        </p:spPr>
        <p:txBody>
          <a:bodyPr/>
          <a:lstStyle/>
          <a:p>
            <a:endParaRPr lang="en-US" sz="2450"/>
          </a:p>
        </p:txBody>
      </p:sp>
      <p:sp>
        <p:nvSpPr>
          <p:cNvPr id="7" name="TextBox 7"/>
          <p:cNvSpPr txBox="1"/>
          <p:nvPr/>
        </p:nvSpPr>
        <p:spPr>
          <a:xfrm>
            <a:off x="9724089" y="4067039"/>
            <a:ext cx="6299924" cy="2769989"/>
          </a:xfrm>
          <a:prstGeom prst="rect">
            <a:avLst/>
          </a:prstGeom>
        </p:spPr>
        <p:txBody>
          <a:bodyPr wrap="square" lIns="0" tIns="0" rIns="0" bIns="0" rtlCol="0" anchor="t">
            <a:spAutoFit/>
          </a:bodyPr>
          <a:lstStyle/>
          <a:p>
            <a:r>
              <a:rPr lang="en-US" sz="4000" dirty="0" err="1">
                <a:solidFill>
                  <a:srgbClr val="000000"/>
                </a:solidFill>
                <a:latin typeface="Calibri" panose="020F0502020204030204" pitchFamily="34" charset="0"/>
                <a:ea typeface="Canva Sans Bold"/>
                <a:cs typeface="Canva Sans Bold"/>
                <a:sym typeface="Canva Sans Bold"/>
              </a:rPr>
              <a:t>BloomchemAG</a:t>
            </a:r>
            <a:r>
              <a:rPr lang="en-US" sz="4000" dirty="0">
                <a:solidFill>
                  <a:srgbClr val="000000"/>
                </a:solidFill>
                <a:latin typeface="Calibri" panose="020F0502020204030204" pitchFamily="34" charset="0"/>
                <a:ea typeface="Canva Sans Bold"/>
                <a:cs typeface="Canva Sans Bold"/>
                <a:sym typeface="Canva Sans Bold"/>
              </a:rPr>
              <a:t> has been awarded the committed batch </a:t>
            </a:r>
          </a:p>
          <a:p>
            <a:pPr>
              <a:spcBef>
                <a:spcPct val="0"/>
              </a:spcBef>
            </a:pPr>
            <a:r>
              <a:rPr lang="en-US" sz="4000" dirty="0">
                <a:solidFill>
                  <a:srgbClr val="000000"/>
                </a:solidFill>
                <a:latin typeface="Calibri" panose="020F0502020204030204" pitchFamily="34" charset="0"/>
                <a:ea typeface="Canva Sans Bold"/>
                <a:cs typeface="Canva Sans Bold"/>
                <a:sym typeface="Canva Sans Bold"/>
              </a:rPr>
              <a:t>in recognition of its</a:t>
            </a:r>
          </a:p>
          <a:p>
            <a:pPr>
              <a:spcBef>
                <a:spcPct val="0"/>
              </a:spcBef>
            </a:pPr>
            <a:r>
              <a:rPr lang="en-US" sz="6000" b="1" dirty="0" err="1">
                <a:solidFill>
                  <a:srgbClr val="1848A0"/>
                </a:solidFill>
                <a:latin typeface="Calibri" panose="020F0502020204030204" pitchFamily="34" charset="0"/>
                <a:ea typeface="Canva Sans Bold"/>
                <a:cs typeface="Canva Sans Bold"/>
                <a:sym typeface="Canva Sans Bold"/>
              </a:rPr>
              <a:t>Ecovadis</a:t>
            </a:r>
            <a:r>
              <a:rPr lang="en-US" sz="6000" b="1" dirty="0">
                <a:solidFill>
                  <a:srgbClr val="1848A0"/>
                </a:solidFill>
                <a:latin typeface="Calibri" panose="020F0502020204030204" pitchFamily="34" charset="0"/>
                <a:ea typeface="Canva Sans Bold"/>
                <a:cs typeface="Canva Sans Bold"/>
                <a:sym typeface="Canva Sans Bold"/>
              </a:rPr>
              <a:t> Rating</a:t>
            </a:r>
          </a:p>
        </p:txBody>
      </p:sp>
      <p:sp>
        <p:nvSpPr>
          <p:cNvPr id="3" name="Freeform 3"/>
          <p:cNvSpPr/>
          <p:nvPr/>
        </p:nvSpPr>
        <p:spPr>
          <a:xfrm flipH="1" flipV="1">
            <a:off x="7806421" y="7828669"/>
            <a:ext cx="1697535" cy="1523999"/>
          </a:xfrm>
          <a:custGeom>
            <a:avLst/>
            <a:gdLst/>
            <a:ahLst/>
            <a:cxnLst/>
            <a:rect l="l" t="t" r="r" b="b"/>
            <a:pathLst>
              <a:path w="5723473" h="6112447">
                <a:moveTo>
                  <a:pt x="5723472" y="6112447"/>
                </a:moveTo>
                <a:lnTo>
                  <a:pt x="0" y="6112447"/>
                </a:lnTo>
                <a:lnTo>
                  <a:pt x="0" y="0"/>
                </a:lnTo>
                <a:lnTo>
                  <a:pt x="5723472" y="0"/>
                </a:lnTo>
                <a:lnTo>
                  <a:pt x="5723472" y="6112447"/>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2450" dirty="0"/>
          </a:p>
        </p:txBody>
      </p:sp>
      <p:sp>
        <p:nvSpPr>
          <p:cNvPr id="8" name="Freeform 3">
            <a:extLst>
              <a:ext uri="{FF2B5EF4-FFF2-40B4-BE49-F238E27FC236}">
                <a16:creationId xmlns:a16="http://schemas.microsoft.com/office/drawing/2014/main" id="{F1EEB85C-5E65-BF5A-F5E6-96B80EE63A2E}"/>
              </a:ext>
            </a:extLst>
          </p:cNvPr>
          <p:cNvSpPr/>
          <p:nvPr/>
        </p:nvSpPr>
        <p:spPr>
          <a:xfrm rot="10800000" flipH="1" flipV="1">
            <a:off x="3159569" y="1481259"/>
            <a:ext cx="1697535" cy="1523999"/>
          </a:xfrm>
          <a:custGeom>
            <a:avLst/>
            <a:gdLst/>
            <a:ahLst/>
            <a:cxnLst/>
            <a:rect l="l" t="t" r="r" b="b"/>
            <a:pathLst>
              <a:path w="5723473" h="6112447">
                <a:moveTo>
                  <a:pt x="5723472" y="6112447"/>
                </a:moveTo>
                <a:lnTo>
                  <a:pt x="0" y="6112447"/>
                </a:lnTo>
                <a:lnTo>
                  <a:pt x="0" y="0"/>
                </a:lnTo>
                <a:lnTo>
                  <a:pt x="5723472" y="0"/>
                </a:lnTo>
                <a:lnTo>
                  <a:pt x="5723472" y="6112447"/>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2450"/>
          </a:p>
        </p:txBody>
      </p:sp>
      <p:pic>
        <p:nvPicPr>
          <p:cNvPr id="10" name="Picture 9">
            <a:extLst>
              <a:ext uri="{FF2B5EF4-FFF2-40B4-BE49-F238E27FC236}">
                <a16:creationId xmlns:a16="http://schemas.microsoft.com/office/drawing/2014/main" id="{F8AEE9FD-0838-90E5-7EBF-5F0CE6D8D1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5067" y="2834976"/>
            <a:ext cx="3815081" cy="3785957"/>
          </a:xfrm>
          <a:prstGeom prst="flowChartConnector">
            <a:avLst/>
          </a:prstGeom>
        </p:spPr>
      </p:pic>
      <p:sp>
        <p:nvSpPr>
          <p:cNvPr id="11" name="Title 2">
            <a:extLst>
              <a:ext uri="{FF2B5EF4-FFF2-40B4-BE49-F238E27FC236}">
                <a16:creationId xmlns:a16="http://schemas.microsoft.com/office/drawing/2014/main" id="{57A080D3-8D9B-B8FE-25D1-FE64DD0B1419}"/>
              </a:ext>
            </a:extLst>
          </p:cNvPr>
          <p:cNvSpPr>
            <a:spLocks noGrp="1"/>
          </p:cNvSpPr>
          <p:nvPr>
            <p:ph type="title"/>
          </p:nvPr>
        </p:nvSpPr>
        <p:spPr>
          <a:xfrm>
            <a:off x="15145" y="14514"/>
            <a:ext cx="18288000" cy="1293498"/>
          </a:xfrm>
        </p:spPr>
        <p:txBody>
          <a:bodyPr/>
          <a:lstStyle/>
          <a:p>
            <a:r>
              <a:rPr lang="en-US" sz="4400" spc="20" dirty="0">
                <a:solidFill>
                  <a:srgbClr val="FFFFFF"/>
                </a:solidFill>
                <a:latin typeface="+mn-lt"/>
                <a:sym typeface="Dosis Bold"/>
              </a:rPr>
              <a:t>Awards and accreditations</a:t>
            </a:r>
            <a:endParaRPr lang="en-IN" sz="4400" spc="20" dirty="0">
              <a:solidFill>
                <a:srgbClr val="FFFFFF"/>
              </a:solidFill>
              <a:latin typeface="+mn-l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grpSp>
        <p:nvGrpSpPr>
          <p:cNvPr id="1330" name="Google Shape;1330;p29"/>
          <p:cNvGrpSpPr/>
          <p:nvPr/>
        </p:nvGrpSpPr>
        <p:grpSpPr>
          <a:xfrm>
            <a:off x="1028700" y="3373626"/>
            <a:ext cx="5138505" cy="4627656"/>
            <a:chOff x="0" y="-19050"/>
            <a:chExt cx="1492435" cy="1547690"/>
          </a:xfrm>
        </p:grpSpPr>
        <p:sp>
          <p:nvSpPr>
            <p:cNvPr id="1331" name="Google Shape;1331;p29"/>
            <p:cNvSpPr/>
            <p:nvPr/>
          </p:nvSpPr>
          <p:spPr>
            <a:xfrm>
              <a:off x="0" y="0"/>
              <a:ext cx="1492435" cy="1528640"/>
            </a:xfrm>
            <a:custGeom>
              <a:avLst/>
              <a:gdLst/>
              <a:ahLst/>
              <a:cxnLst/>
              <a:rect l="l" t="t" r="r" b="b"/>
              <a:pathLst>
                <a:path w="1492435" h="1528640" extrusionOk="0">
                  <a:moveTo>
                    <a:pt x="31781" y="0"/>
                  </a:moveTo>
                  <a:lnTo>
                    <a:pt x="1460654" y="0"/>
                  </a:lnTo>
                  <a:cubicBezTo>
                    <a:pt x="1469083" y="0"/>
                    <a:pt x="1477166" y="3348"/>
                    <a:pt x="1483126" y="9308"/>
                  </a:cubicBezTo>
                  <a:cubicBezTo>
                    <a:pt x="1489086" y="15268"/>
                    <a:pt x="1492435" y="23352"/>
                    <a:pt x="1492435" y="31781"/>
                  </a:cubicBezTo>
                  <a:lnTo>
                    <a:pt x="1492435" y="1496859"/>
                  </a:lnTo>
                  <a:cubicBezTo>
                    <a:pt x="1492435" y="1514411"/>
                    <a:pt x="1478206" y="1528640"/>
                    <a:pt x="1460654" y="1528640"/>
                  </a:cubicBezTo>
                  <a:lnTo>
                    <a:pt x="31781" y="1528640"/>
                  </a:lnTo>
                  <a:cubicBezTo>
                    <a:pt x="14229" y="1528640"/>
                    <a:pt x="0" y="1514411"/>
                    <a:pt x="0" y="1496859"/>
                  </a:cubicBezTo>
                  <a:lnTo>
                    <a:pt x="0" y="31781"/>
                  </a:lnTo>
                  <a:cubicBezTo>
                    <a:pt x="0" y="14229"/>
                    <a:pt x="14229" y="0"/>
                    <a:pt x="31781" y="0"/>
                  </a:cubicBezTo>
                  <a:close/>
                </a:path>
              </a:pathLst>
            </a:custGeom>
            <a:solidFill>
              <a:srgbClr val="FFFFFF"/>
            </a:solidFill>
            <a:ln w="9525" cap="sq" cmpd="sng">
              <a:solidFill>
                <a:srgbClr val="004B84"/>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2" name="Google Shape;1332;p29"/>
            <p:cNvSpPr txBox="1"/>
            <p:nvPr/>
          </p:nvSpPr>
          <p:spPr>
            <a:xfrm>
              <a:off x="0" y="-19050"/>
              <a:ext cx="1492435" cy="1547690"/>
            </a:xfrm>
            <a:prstGeom prst="rect">
              <a:avLst/>
            </a:prstGeom>
            <a:noFill/>
            <a:ln>
              <a:noFill/>
            </a:ln>
          </p:spPr>
          <p:txBody>
            <a:bodyPr spcFirstLastPara="1" wrap="square" lIns="71425" tIns="71425" rIns="71425" bIns="71425" anchor="ctr" anchorCtr="0">
              <a:noAutofit/>
            </a:bodyPr>
            <a:lstStyle/>
            <a:p>
              <a:pPr marL="0" marR="0" lvl="0" indent="0" algn="ctr" rtl="0">
                <a:lnSpc>
                  <a:spcPct val="106637"/>
                </a:lnSpc>
                <a:spcBef>
                  <a:spcPts val="0"/>
                </a:spcBef>
                <a:spcAft>
                  <a:spcPts val="0"/>
                </a:spcAft>
                <a:buClr>
                  <a:srgbClr val="000000"/>
                </a:buClr>
                <a:buSzPts val="2531"/>
                <a:buFont typeface="Arial"/>
                <a:buNone/>
              </a:pPr>
              <a:endParaRPr sz="2531" b="0" i="0" u="none" strike="noStrike" cap="none">
                <a:solidFill>
                  <a:schemeClr val="dk1"/>
                </a:solidFill>
                <a:latin typeface="Calibri"/>
                <a:ea typeface="Calibri"/>
                <a:cs typeface="Calibri"/>
                <a:sym typeface="Calibri"/>
              </a:endParaRPr>
            </a:p>
          </p:txBody>
        </p:sp>
      </p:grpSp>
      <p:grpSp>
        <p:nvGrpSpPr>
          <p:cNvPr id="1333" name="Google Shape;1333;p29"/>
          <p:cNvGrpSpPr/>
          <p:nvPr/>
        </p:nvGrpSpPr>
        <p:grpSpPr>
          <a:xfrm>
            <a:off x="6579212" y="3382219"/>
            <a:ext cx="5138505" cy="4627656"/>
            <a:chOff x="0" y="-19050"/>
            <a:chExt cx="1492435" cy="1547690"/>
          </a:xfrm>
        </p:grpSpPr>
        <p:sp>
          <p:nvSpPr>
            <p:cNvPr id="1334" name="Google Shape;1334;p29"/>
            <p:cNvSpPr/>
            <p:nvPr/>
          </p:nvSpPr>
          <p:spPr>
            <a:xfrm>
              <a:off x="0" y="0"/>
              <a:ext cx="1492435" cy="1528640"/>
            </a:xfrm>
            <a:custGeom>
              <a:avLst/>
              <a:gdLst/>
              <a:ahLst/>
              <a:cxnLst/>
              <a:rect l="l" t="t" r="r" b="b"/>
              <a:pathLst>
                <a:path w="1492435" h="1528640" extrusionOk="0">
                  <a:moveTo>
                    <a:pt x="31781" y="0"/>
                  </a:moveTo>
                  <a:lnTo>
                    <a:pt x="1460654" y="0"/>
                  </a:lnTo>
                  <a:cubicBezTo>
                    <a:pt x="1469083" y="0"/>
                    <a:pt x="1477166" y="3348"/>
                    <a:pt x="1483126" y="9308"/>
                  </a:cubicBezTo>
                  <a:cubicBezTo>
                    <a:pt x="1489086" y="15268"/>
                    <a:pt x="1492435" y="23352"/>
                    <a:pt x="1492435" y="31781"/>
                  </a:cubicBezTo>
                  <a:lnTo>
                    <a:pt x="1492435" y="1496859"/>
                  </a:lnTo>
                  <a:cubicBezTo>
                    <a:pt x="1492435" y="1514411"/>
                    <a:pt x="1478206" y="1528640"/>
                    <a:pt x="1460654" y="1528640"/>
                  </a:cubicBezTo>
                  <a:lnTo>
                    <a:pt x="31781" y="1528640"/>
                  </a:lnTo>
                  <a:cubicBezTo>
                    <a:pt x="14229" y="1528640"/>
                    <a:pt x="0" y="1514411"/>
                    <a:pt x="0" y="1496859"/>
                  </a:cubicBezTo>
                  <a:lnTo>
                    <a:pt x="0" y="31781"/>
                  </a:lnTo>
                  <a:cubicBezTo>
                    <a:pt x="0" y="14229"/>
                    <a:pt x="14229" y="0"/>
                    <a:pt x="31781" y="0"/>
                  </a:cubicBezTo>
                  <a:close/>
                </a:path>
              </a:pathLst>
            </a:custGeom>
            <a:solidFill>
              <a:srgbClr val="FFFFFF"/>
            </a:solidFill>
            <a:ln w="9525" cap="sq" cmpd="sng">
              <a:solidFill>
                <a:srgbClr val="004B84"/>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5" name="Google Shape;1335;p29"/>
            <p:cNvSpPr txBox="1"/>
            <p:nvPr/>
          </p:nvSpPr>
          <p:spPr>
            <a:xfrm>
              <a:off x="0" y="-19050"/>
              <a:ext cx="1492435" cy="1547690"/>
            </a:xfrm>
            <a:prstGeom prst="rect">
              <a:avLst/>
            </a:prstGeom>
            <a:noFill/>
            <a:ln>
              <a:noFill/>
            </a:ln>
          </p:spPr>
          <p:txBody>
            <a:bodyPr spcFirstLastPara="1" wrap="square" lIns="71425" tIns="71425" rIns="71425" bIns="71425" anchor="ctr" anchorCtr="0">
              <a:noAutofit/>
            </a:bodyPr>
            <a:lstStyle/>
            <a:p>
              <a:pPr marL="0" marR="0" lvl="0" indent="0" algn="ctr" rtl="0">
                <a:lnSpc>
                  <a:spcPct val="106637"/>
                </a:lnSpc>
                <a:spcBef>
                  <a:spcPts val="0"/>
                </a:spcBef>
                <a:spcAft>
                  <a:spcPts val="0"/>
                </a:spcAft>
                <a:buClr>
                  <a:srgbClr val="000000"/>
                </a:buClr>
                <a:buSzPts val="2531"/>
                <a:buFont typeface="Arial"/>
                <a:buNone/>
              </a:pPr>
              <a:endParaRPr sz="2531" b="0" i="0" u="none" strike="noStrike" cap="none">
                <a:solidFill>
                  <a:schemeClr val="dk1"/>
                </a:solidFill>
                <a:latin typeface="Calibri"/>
                <a:ea typeface="Calibri"/>
                <a:cs typeface="Calibri"/>
                <a:sym typeface="Calibri"/>
              </a:endParaRPr>
            </a:p>
          </p:txBody>
        </p:sp>
      </p:grpSp>
      <p:grpSp>
        <p:nvGrpSpPr>
          <p:cNvPr id="1336" name="Google Shape;1336;p29"/>
          <p:cNvGrpSpPr/>
          <p:nvPr/>
        </p:nvGrpSpPr>
        <p:grpSpPr>
          <a:xfrm>
            <a:off x="12129725" y="3373520"/>
            <a:ext cx="5138505" cy="4636356"/>
            <a:chOff x="0" y="-19050"/>
            <a:chExt cx="1492435" cy="1547690"/>
          </a:xfrm>
        </p:grpSpPr>
        <p:sp>
          <p:nvSpPr>
            <p:cNvPr id="1337" name="Google Shape;1337;p29"/>
            <p:cNvSpPr/>
            <p:nvPr/>
          </p:nvSpPr>
          <p:spPr>
            <a:xfrm>
              <a:off x="0" y="0"/>
              <a:ext cx="1492435" cy="1528640"/>
            </a:xfrm>
            <a:custGeom>
              <a:avLst/>
              <a:gdLst/>
              <a:ahLst/>
              <a:cxnLst/>
              <a:rect l="l" t="t" r="r" b="b"/>
              <a:pathLst>
                <a:path w="1492435" h="1528640" extrusionOk="0">
                  <a:moveTo>
                    <a:pt x="31781" y="0"/>
                  </a:moveTo>
                  <a:lnTo>
                    <a:pt x="1460654" y="0"/>
                  </a:lnTo>
                  <a:cubicBezTo>
                    <a:pt x="1469083" y="0"/>
                    <a:pt x="1477166" y="3348"/>
                    <a:pt x="1483126" y="9308"/>
                  </a:cubicBezTo>
                  <a:cubicBezTo>
                    <a:pt x="1489086" y="15268"/>
                    <a:pt x="1492435" y="23352"/>
                    <a:pt x="1492435" y="31781"/>
                  </a:cubicBezTo>
                  <a:lnTo>
                    <a:pt x="1492435" y="1496859"/>
                  </a:lnTo>
                  <a:cubicBezTo>
                    <a:pt x="1492435" y="1514411"/>
                    <a:pt x="1478206" y="1528640"/>
                    <a:pt x="1460654" y="1528640"/>
                  </a:cubicBezTo>
                  <a:lnTo>
                    <a:pt x="31781" y="1528640"/>
                  </a:lnTo>
                  <a:cubicBezTo>
                    <a:pt x="14229" y="1528640"/>
                    <a:pt x="0" y="1514411"/>
                    <a:pt x="0" y="1496859"/>
                  </a:cubicBezTo>
                  <a:lnTo>
                    <a:pt x="0" y="31781"/>
                  </a:lnTo>
                  <a:cubicBezTo>
                    <a:pt x="0" y="14229"/>
                    <a:pt x="14229" y="0"/>
                    <a:pt x="31781" y="0"/>
                  </a:cubicBezTo>
                  <a:close/>
                </a:path>
              </a:pathLst>
            </a:custGeom>
            <a:solidFill>
              <a:srgbClr val="FFFFFF"/>
            </a:solidFill>
            <a:ln w="9525" cap="sq" cmpd="sng">
              <a:solidFill>
                <a:srgbClr val="004B84"/>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8" name="Google Shape;1338;p29"/>
            <p:cNvSpPr txBox="1"/>
            <p:nvPr/>
          </p:nvSpPr>
          <p:spPr>
            <a:xfrm>
              <a:off x="0" y="-19050"/>
              <a:ext cx="1492435" cy="1547690"/>
            </a:xfrm>
            <a:prstGeom prst="rect">
              <a:avLst/>
            </a:prstGeom>
            <a:noFill/>
            <a:ln>
              <a:noFill/>
            </a:ln>
          </p:spPr>
          <p:txBody>
            <a:bodyPr spcFirstLastPara="1" wrap="square" lIns="71425" tIns="71425" rIns="71425" bIns="71425" anchor="ctr" anchorCtr="0">
              <a:noAutofit/>
            </a:bodyPr>
            <a:lstStyle/>
            <a:p>
              <a:pPr marL="0" marR="0" lvl="0" indent="0" algn="ctr" rtl="0">
                <a:lnSpc>
                  <a:spcPct val="106637"/>
                </a:lnSpc>
                <a:spcBef>
                  <a:spcPts val="0"/>
                </a:spcBef>
                <a:spcAft>
                  <a:spcPts val="0"/>
                </a:spcAft>
                <a:buClr>
                  <a:srgbClr val="000000"/>
                </a:buClr>
                <a:buSzPts val="2531"/>
                <a:buFont typeface="Arial"/>
                <a:buNone/>
              </a:pPr>
              <a:endParaRPr sz="2531" b="0" i="0" u="none" strike="noStrike" cap="none">
                <a:solidFill>
                  <a:schemeClr val="dk1"/>
                </a:solidFill>
                <a:latin typeface="Calibri"/>
                <a:ea typeface="Calibri"/>
                <a:cs typeface="Calibri"/>
                <a:sym typeface="Calibri"/>
              </a:endParaRPr>
            </a:p>
          </p:txBody>
        </p:sp>
      </p:grpSp>
      <p:sp>
        <p:nvSpPr>
          <p:cNvPr id="1339" name="Google Shape;1339;p29"/>
          <p:cNvSpPr txBox="1"/>
          <p:nvPr/>
        </p:nvSpPr>
        <p:spPr>
          <a:xfrm>
            <a:off x="1295400" y="5013605"/>
            <a:ext cx="4548151" cy="1661993"/>
          </a:xfrm>
          <a:prstGeom prst="rect">
            <a:avLst/>
          </a:prstGeom>
          <a:noFill/>
          <a:ln>
            <a:noFill/>
          </a:ln>
        </p:spPr>
        <p:txBody>
          <a:bodyPr spcFirstLastPara="1" wrap="square" lIns="0" tIns="0" rIns="0" bIns="0" anchor="t" anchorCtr="0">
            <a:spAutoFit/>
          </a:bodyPr>
          <a:lstStyle/>
          <a:p>
            <a:pPr marL="0" marR="0" lvl="1" indent="0" algn="just"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At </a:t>
            </a:r>
            <a:r>
              <a:rPr lang="en-IN" sz="1800" b="0" i="0" u="none" strike="noStrike" cap="none" dirty="0" err="1">
                <a:solidFill>
                  <a:schemeClr val="dk1"/>
                </a:solidFill>
                <a:latin typeface="Calibri"/>
                <a:ea typeface="Calibri"/>
                <a:cs typeface="Calibri"/>
                <a:sym typeface="Calibri"/>
              </a:rPr>
              <a:t>BloomchemAG</a:t>
            </a:r>
            <a:r>
              <a:rPr lang="en-US" sz="1800" b="0" i="0" u="none" strike="noStrike" cap="none" dirty="0">
                <a:solidFill>
                  <a:schemeClr val="dk1"/>
                </a:solidFill>
                <a:latin typeface="Calibri"/>
                <a:ea typeface="Calibri"/>
                <a:cs typeface="Calibri"/>
                <a:sym typeface="Calibri"/>
              </a:rPr>
              <a:t>, safety and compliance are central to our operations, guided by TQM. </a:t>
            </a:r>
            <a:endParaRPr sz="1800" b="0" i="0" u="none" strike="noStrike" cap="none" dirty="0">
              <a:solidFill>
                <a:schemeClr val="dk1"/>
              </a:solidFill>
              <a:latin typeface="Calibri"/>
              <a:ea typeface="Calibri"/>
              <a:cs typeface="Calibri"/>
              <a:sym typeface="Calibri"/>
            </a:endParaRPr>
          </a:p>
          <a:p>
            <a:pPr marL="0" marR="0" lvl="1" indent="0" algn="just"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0" marR="0" lvl="1" indent="0" algn="just"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Our ISO 9001:2015 certification demonstrates our commitment to standardized processes and global compliance.</a:t>
            </a:r>
            <a:endParaRPr sz="1800" b="0" i="0" u="none" strike="noStrike" cap="none" dirty="0">
              <a:solidFill>
                <a:schemeClr val="dk1"/>
              </a:solidFill>
              <a:latin typeface="Calibri"/>
              <a:ea typeface="Calibri"/>
              <a:cs typeface="Calibri"/>
              <a:sym typeface="Calibri"/>
            </a:endParaRPr>
          </a:p>
        </p:txBody>
      </p:sp>
      <p:sp>
        <p:nvSpPr>
          <p:cNvPr id="1340" name="Google Shape;1340;p29"/>
          <p:cNvSpPr txBox="1"/>
          <p:nvPr/>
        </p:nvSpPr>
        <p:spPr>
          <a:xfrm>
            <a:off x="1386467" y="3840601"/>
            <a:ext cx="4190383" cy="856901"/>
          </a:xfrm>
          <a:prstGeom prst="rect">
            <a:avLst/>
          </a:prstGeom>
          <a:noFill/>
          <a:ln>
            <a:noFill/>
          </a:ln>
        </p:spPr>
        <p:txBody>
          <a:bodyPr spcFirstLastPara="1" wrap="square" lIns="0" tIns="0" rIns="0" bIns="0" anchor="t" anchorCtr="0">
            <a:spAutoFit/>
          </a:bodyPr>
          <a:lstStyle/>
          <a:p>
            <a:pPr marL="0" marR="0" lvl="0" indent="0" algn="l" rtl="0">
              <a:lnSpc>
                <a:spcPct val="116208"/>
              </a:lnSpc>
              <a:spcBef>
                <a:spcPts val="0"/>
              </a:spcBef>
              <a:spcAft>
                <a:spcPts val="0"/>
              </a:spcAft>
              <a:buClr>
                <a:srgbClr val="000000"/>
              </a:buClr>
              <a:buSzPts val="2400"/>
              <a:buFont typeface="Arial"/>
              <a:buNone/>
            </a:pPr>
            <a:r>
              <a:rPr lang="en-US" sz="2400" b="1" i="0" u="none" strike="noStrike" cap="none" dirty="0">
                <a:latin typeface="Calibri"/>
                <a:ea typeface="Calibri"/>
                <a:cs typeface="Calibri"/>
                <a:sym typeface="Calibri"/>
              </a:rPr>
              <a:t>Comprehensive Commitment to Safety and Compliance</a:t>
            </a:r>
            <a:endParaRPr sz="2249" b="0" i="0" u="none" strike="noStrike" cap="none" dirty="0">
              <a:latin typeface="Calibri"/>
              <a:ea typeface="Calibri"/>
              <a:cs typeface="Calibri"/>
              <a:sym typeface="Calibri"/>
            </a:endParaRPr>
          </a:p>
        </p:txBody>
      </p:sp>
      <p:cxnSp>
        <p:nvCxnSpPr>
          <p:cNvPr id="1341" name="Google Shape;1341;p29"/>
          <p:cNvCxnSpPr/>
          <p:nvPr/>
        </p:nvCxnSpPr>
        <p:spPr>
          <a:xfrm>
            <a:off x="1394635" y="4826081"/>
            <a:ext cx="4531816" cy="0"/>
          </a:xfrm>
          <a:prstGeom prst="straightConnector1">
            <a:avLst/>
          </a:prstGeom>
          <a:noFill/>
          <a:ln w="9525" cap="flat" cmpd="sng">
            <a:solidFill>
              <a:srgbClr val="003C6B"/>
            </a:solidFill>
            <a:prstDash val="solid"/>
            <a:round/>
            <a:headEnd type="none" w="sm" len="sm"/>
            <a:tailEnd type="none" w="sm" len="sm"/>
          </a:ln>
        </p:spPr>
      </p:cxnSp>
      <p:cxnSp>
        <p:nvCxnSpPr>
          <p:cNvPr id="1342" name="Google Shape;1342;p29"/>
          <p:cNvCxnSpPr/>
          <p:nvPr/>
        </p:nvCxnSpPr>
        <p:spPr>
          <a:xfrm>
            <a:off x="6902775" y="4826081"/>
            <a:ext cx="4531816" cy="0"/>
          </a:xfrm>
          <a:prstGeom prst="straightConnector1">
            <a:avLst/>
          </a:prstGeom>
          <a:noFill/>
          <a:ln w="9525" cap="flat" cmpd="sng">
            <a:solidFill>
              <a:srgbClr val="003C6B"/>
            </a:solidFill>
            <a:prstDash val="solid"/>
            <a:round/>
            <a:headEnd type="none" w="sm" len="sm"/>
            <a:tailEnd type="none" w="sm" len="sm"/>
          </a:ln>
        </p:spPr>
      </p:cxnSp>
      <p:cxnSp>
        <p:nvCxnSpPr>
          <p:cNvPr id="1343" name="Google Shape;1343;p29"/>
          <p:cNvCxnSpPr/>
          <p:nvPr/>
        </p:nvCxnSpPr>
        <p:spPr>
          <a:xfrm>
            <a:off x="12300148" y="4826081"/>
            <a:ext cx="4531816" cy="0"/>
          </a:xfrm>
          <a:prstGeom prst="straightConnector1">
            <a:avLst/>
          </a:prstGeom>
          <a:noFill/>
          <a:ln w="9525" cap="flat" cmpd="sng">
            <a:solidFill>
              <a:srgbClr val="003C6B"/>
            </a:solidFill>
            <a:prstDash val="solid"/>
            <a:round/>
            <a:headEnd type="none" w="sm" len="sm"/>
            <a:tailEnd type="none" w="sm" len="sm"/>
          </a:ln>
        </p:spPr>
      </p:cxnSp>
      <p:sp>
        <p:nvSpPr>
          <p:cNvPr id="1349" name="Google Shape;1349;p29"/>
          <p:cNvSpPr txBox="1"/>
          <p:nvPr/>
        </p:nvSpPr>
        <p:spPr>
          <a:xfrm>
            <a:off x="6781801" y="5005012"/>
            <a:ext cx="4670987" cy="2492990"/>
          </a:xfrm>
          <a:prstGeom prst="rect">
            <a:avLst/>
          </a:prstGeom>
          <a:noFill/>
          <a:ln>
            <a:noFill/>
          </a:ln>
        </p:spPr>
        <p:txBody>
          <a:bodyPr spcFirstLastPara="1" wrap="square" lIns="0" tIns="0" rIns="0" bIns="0" anchor="t" anchorCtr="0">
            <a:spAutoFit/>
          </a:bodyPr>
          <a:lstStyle/>
          <a:p>
            <a:pPr marL="0" marR="0" lvl="1" indent="0" algn="just"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At </a:t>
            </a:r>
            <a:r>
              <a:rPr lang="en-IN" sz="1800" b="0" i="0" u="none" strike="noStrike" cap="none" dirty="0" err="1">
                <a:solidFill>
                  <a:schemeClr val="dk1"/>
                </a:solidFill>
                <a:latin typeface="Calibri"/>
                <a:ea typeface="Calibri"/>
                <a:cs typeface="Calibri"/>
                <a:sym typeface="Calibri"/>
              </a:rPr>
              <a:t>BloomchemAG</a:t>
            </a:r>
            <a:r>
              <a:rPr lang="en-US" sz="1800" b="0" i="0" u="none" strike="noStrike" cap="none" dirty="0">
                <a:solidFill>
                  <a:schemeClr val="dk1"/>
                </a:solidFill>
                <a:latin typeface="Calibri"/>
                <a:ea typeface="Calibri"/>
                <a:cs typeface="Calibri"/>
                <a:sym typeface="Calibri"/>
              </a:rPr>
              <a:t>, products spanning 1,000,000 global miles annually, we prioritize environmental responsibility, health, and safety for our supply chain. </a:t>
            </a:r>
            <a:endParaRPr sz="2000" b="0" i="0" u="none" strike="noStrike" cap="none" dirty="0">
              <a:solidFill>
                <a:schemeClr val="dk1"/>
              </a:solidFill>
              <a:latin typeface="Calibri"/>
              <a:ea typeface="Calibri"/>
              <a:cs typeface="Calibri"/>
              <a:sym typeface="Calibri"/>
            </a:endParaRPr>
          </a:p>
          <a:p>
            <a:pPr marL="0" marR="0" lvl="1" indent="0" algn="just"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0" marR="0" lvl="1" indent="0" algn="just" rtl="0">
              <a:lnSpc>
                <a:spcPct val="100000"/>
              </a:lnSpc>
              <a:spcBef>
                <a:spcPts val="0"/>
              </a:spcBef>
              <a:spcAft>
                <a:spcPts val="0"/>
              </a:spcAft>
              <a:buClr>
                <a:srgbClr val="000000"/>
              </a:buClr>
              <a:buSzPts val="1800"/>
              <a:buFont typeface="Arial"/>
              <a:buNone/>
            </a:pPr>
            <a:r>
              <a:rPr lang="en-IN" dirty="0"/>
              <a:t>Our memberships in DUN &amp; BRADSTREET and ZENITO highlight our commitment to global citizenship, social security, and community support.</a:t>
            </a:r>
            <a:endParaRPr sz="2000" b="0" i="0" u="none" strike="noStrike" cap="none" dirty="0">
              <a:solidFill>
                <a:schemeClr val="dk1"/>
              </a:solidFill>
              <a:latin typeface="Calibri"/>
              <a:ea typeface="Calibri"/>
              <a:cs typeface="Calibri"/>
              <a:sym typeface="Calibri"/>
            </a:endParaRPr>
          </a:p>
        </p:txBody>
      </p:sp>
      <p:sp>
        <p:nvSpPr>
          <p:cNvPr id="1350" name="Google Shape;1350;p29"/>
          <p:cNvSpPr txBox="1"/>
          <p:nvPr/>
        </p:nvSpPr>
        <p:spPr>
          <a:xfrm>
            <a:off x="12370833" y="4997449"/>
            <a:ext cx="4516198" cy="2215991"/>
          </a:xfrm>
          <a:prstGeom prst="rect">
            <a:avLst/>
          </a:prstGeom>
          <a:noFill/>
          <a:ln>
            <a:noFill/>
          </a:ln>
        </p:spPr>
        <p:txBody>
          <a:bodyPr spcFirstLastPara="1" wrap="square" lIns="0" tIns="0" rIns="0" bIns="0" anchor="t" anchorCtr="0">
            <a:spAutoFit/>
          </a:bodyPr>
          <a:lstStyle/>
          <a:p>
            <a:pPr marL="0" marR="0" lvl="1" indent="0" algn="just"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At </a:t>
            </a:r>
            <a:r>
              <a:rPr lang="en-IN" sz="1800" b="0" i="0" u="none" strike="noStrike" cap="none" dirty="0" err="1">
                <a:solidFill>
                  <a:schemeClr val="dk1"/>
                </a:solidFill>
                <a:latin typeface="Calibri"/>
                <a:ea typeface="Calibri"/>
                <a:cs typeface="Calibri"/>
                <a:sym typeface="Calibri"/>
              </a:rPr>
              <a:t>BloomchemAG</a:t>
            </a:r>
            <a:r>
              <a:rPr lang="en-US" sz="1800" b="0" i="0" u="none" strike="noStrike" cap="none" dirty="0">
                <a:solidFill>
                  <a:schemeClr val="dk1"/>
                </a:solidFill>
                <a:latin typeface="Calibri"/>
                <a:ea typeface="Calibri"/>
                <a:cs typeface="Calibri"/>
                <a:sym typeface="Calibri"/>
              </a:rPr>
              <a:t>, our policy strictly involves dealing only with the products that adhere to the REACH regulations and other applicable regulations. </a:t>
            </a:r>
            <a:endParaRPr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1" indent="0" algn="just" rtl="0">
              <a:lnSpc>
                <a:spcPct val="100000"/>
              </a:lnSpc>
              <a:spcBef>
                <a:spcPts val="0"/>
              </a:spcBef>
              <a:spcAft>
                <a:spcPts val="0"/>
              </a:spcAft>
              <a:buClr>
                <a:srgbClr val="000000"/>
              </a:buClr>
              <a:buSzPts val="1800"/>
              <a:buFont typeface="Arial"/>
              <a:buNone/>
            </a:pPr>
            <a:br>
              <a:rPr lang="en-US" sz="1800" b="0" i="0" u="none" strike="noStrike" cap="none" dirty="0">
                <a:solidFill>
                  <a:schemeClr val="dk1"/>
                </a:solidFill>
                <a:latin typeface="Calibri"/>
                <a:ea typeface="Calibri"/>
                <a:cs typeface="Calibri"/>
                <a:sym typeface="Calibri"/>
              </a:rPr>
            </a:br>
            <a:r>
              <a:rPr lang="en-IN" sz="1800" b="0" i="0" u="none" strike="noStrike" cap="none" dirty="0" err="1">
                <a:solidFill>
                  <a:schemeClr val="dk1"/>
                </a:solidFill>
                <a:latin typeface="Calibri"/>
                <a:ea typeface="Calibri"/>
                <a:cs typeface="Calibri"/>
                <a:sym typeface="Calibri"/>
              </a:rPr>
              <a:t>BloomchemAG</a:t>
            </a:r>
            <a:r>
              <a:rPr lang="en-US" sz="1800" b="0" i="0" u="none" strike="noStrike" cap="none" dirty="0">
                <a:solidFill>
                  <a:schemeClr val="dk1"/>
                </a:solidFill>
                <a:latin typeface="Calibri"/>
                <a:ea typeface="Calibri"/>
                <a:cs typeface="Calibri"/>
                <a:sym typeface="Calibri"/>
              </a:rPr>
              <a:t> has pre-registered all the chemicals in its current portfolio which are mandated to be registered under REACH. </a:t>
            </a:r>
            <a:endParaRPr sz="1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351" name="Google Shape;1351;p29"/>
          <p:cNvSpPr txBox="1"/>
          <p:nvPr/>
        </p:nvSpPr>
        <p:spPr>
          <a:xfrm>
            <a:off x="6902773" y="3893144"/>
            <a:ext cx="3648907" cy="856901"/>
          </a:xfrm>
          <a:prstGeom prst="rect">
            <a:avLst/>
          </a:prstGeom>
          <a:noFill/>
          <a:ln>
            <a:noFill/>
          </a:ln>
        </p:spPr>
        <p:txBody>
          <a:bodyPr spcFirstLastPara="1" wrap="square" lIns="0" tIns="0" rIns="0" bIns="0" anchor="t" anchorCtr="0">
            <a:spAutoFit/>
          </a:bodyPr>
          <a:lstStyle/>
          <a:p>
            <a:pPr marL="0" marR="0" lvl="0" indent="0" algn="l" rtl="0">
              <a:lnSpc>
                <a:spcPct val="116208"/>
              </a:lnSpc>
              <a:spcBef>
                <a:spcPts val="0"/>
              </a:spcBef>
              <a:spcAft>
                <a:spcPts val="0"/>
              </a:spcAft>
              <a:buClr>
                <a:srgbClr val="000000"/>
              </a:buClr>
              <a:buSzPts val="2400"/>
              <a:buFont typeface="Arial"/>
              <a:buNone/>
            </a:pPr>
            <a:r>
              <a:rPr lang="en-US" sz="2400" b="1" i="0" u="none" strike="noStrike" cap="none">
                <a:latin typeface="Calibri"/>
                <a:ea typeface="Calibri"/>
                <a:cs typeface="Calibri"/>
                <a:sym typeface="Calibri"/>
              </a:rPr>
              <a:t>Global Responsibility and Ethical Engagement</a:t>
            </a:r>
            <a:endParaRPr sz="2249" b="0" i="0" u="none" strike="noStrike" cap="none">
              <a:latin typeface="Calibri"/>
              <a:ea typeface="Calibri"/>
              <a:cs typeface="Calibri"/>
              <a:sym typeface="Calibri"/>
            </a:endParaRPr>
          </a:p>
        </p:txBody>
      </p:sp>
      <p:sp>
        <p:nvSpPr>
          <p:cNvPr id="1358" name="Google Shape;1358;p29"/>
          <p:cNvSpPr txBox="1"/>
          <p:nvPr/>
        </p:nvSpPr>
        <p:spPr>
          <a:xfrm>
            <a:off x="12370833" y="3840601"/>
            <a:ext cx="4393167" cy="428451"/>
          </a:xfrm>
          <a:prstGeom prst="rect">
            <a:avLst/>
          </a:prstGeom>
          <a:noFill/>
          <a:ln>
            <a:noFill/>
          </a:ln>
        </p:spPr>
        <p:txBody>
          <a:bodyPr spcFirstLastPara="1" wrap="square" lIns="0" tIns="0" rIns="0" bIns="0" anchor="t" anchorCtr="0">
            <a:spAutoFit/>
          </a:bodyPr>
          <a:lstStyle/>
          <a:p>
            <a:pPr marL="0" marR="0" lvl="0" indent="0" algn="l" rtl="0">
              <a:lnSpc>
                <a:spcPct val="116208"/>
              </a:lnSpc>
              <a:spcBef>
                <a:spcPts val="0"/>
              </a:spcBef>
              <a:spcAft>
                <a:spcPts val="0"/>
              </a:spcAft>
              <a:buClr>
                <a:srgbClr val="000000"/>
              </a:buClr>
              <a:buSzPts val="2400"/>
              <a:buFont typeface="Arial"/>
              <a:buNone/>
            </a:pPr>
            <a:r>
              <a:rPr lang="en-US" sz="2400" b="1" i="0" u="none" strike="noStrike" cap="none" dirty="0">
                <a:latin typeface="Calibri"/>
                <a:ea typeface="Calibri"/>
                <a:cs typeface="Calibri"/>
                <a:sym typeface="Calibri"/>
              </a:rPr>
              <a:t>Compliance Assurance </a:t>
            </a:r>
            <a:endParaRPr sz="1400" b="0" i="0" u="none" strike="noStrike" cap="none" dirty="0">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361" name="Google Shape;1361;p29"/>
          <p:cNvSpPr txBox="1"/>
          <p:nvPr/>
        </p:nvSpPr>
        <p:spPr>
          <a:xfrm>
            <a:off x="4470114" y="8114933"/>
            <a:ext cx="2818967"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100 </a:t>
            </a:r>
            <a:r>
              <a:rPr lang="en-US" sz="2000" b="1" i="0" u="none" strike="noStrike" cap="none">
                <a:solidFill>
                  <a:schemeClr val="lt1"/>
                </a:solidFill>
                <a:latin typeface="Calibri"/>
                <a:ea typeface="Calibri"/>
                <a:cs typeface="Calibri"/>
                <a:sym typeface="Calibri"/>
              </a:rPr>
              <a:t>Students Educated</a:t>
            </a:r>
            <a:br>
              <a:rPr lang="en-US" sz="2000" b="1" i="0" u="none" strike="noStrike" cap="none">
                <a:solidFill>
                  <a:schemeClr val="lt1"/>
                </a:solidFill>
                <a:latin typeface="Calibri"/>
                <a:ea typeface="Calibri"/>
                <a:cs typeface="Calibri"/>
                <a:sym typeface="Calibri"/>
              </a:rPr>
            </a:br>
            <a:r>
              <a:rPr lang="en-US" sz="2000" b="1" i="0" u="none" strike="noStrike" cap="none">
                <a:solidFill>
                  <a:schemeClr val="lt1"/>
                </a:solidFill>
                <a:latin typeface="Calibri"/>
                <a:ea typeface="Calibri"/>
                <a:cs typeface="Calibri"/>
                <a:sym typeface="Calibri"/>
              </a:rPr>
              <a:t>Education Initiatives</a:t>
            </a:r>
            <a:endParaRPr sz="2000" b="0" i="0" u="none" strike="noStrike" cap="none">
              <a:solidFill>
                <a:schemeClr val="lt1"/>
              </a:solidFill>
              <a:latin typeface="Calibri"/>
              <a:ea typeface="Calibri"/>
              <a:cs typeface="Calibri"/>
              <a:sym typeface="Calibri"/>
            </a:endParaRPr>
          </a:p>
        </p:txBody>
      </p:sp>
      <p:grpSp>
        <p:nvGrpSpPr>
          <p:cNvPr id="5" name="Group 4">
            <a:extLst>
              <a:ext uri="{FF2B5EF4-FFF2-40B4-BE49-F238E27FC236}">
                <a16:creationId xmlns:a16="http://schemas.microsoft.com/office/drawing/2014/main" id="{4CE7C96D-20A7-6462-44C5-43908EFE181F}"/>
              </a:ext>
            </a:extLst>
          </p:cNvPr>
          <p:cNvGrpSpPr/>
          <p:nvPr/>
        </p:nvGrpSpPr>
        <p:grpSpPr>
          <a:xfrm>
            <a:off x="1019770" y="2471772"/>
            <a:ext cx="1293498" cy="1293498"/>
            <a:chOff x="5054723" y="3009900"/>
            <a:chExt cx="841369" cy="841369"/>
          </a:xfrm>
        </p:grpSpPr>
        <p:sp>
          <p:nvSpPr>
            <p:cNvPr id="1346" name="Google Shape;1346;p29"/>
            <p:cNvSpPr/>
            <p:nvPr/>
          </p:nvSpPr>
          <p:spPr>
            <a:xfrm>
              <a:off x="5054723" y="3009900"/>
              <a:ext cx="841369" cy="841369"/>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76B1"/>
            </a:solidFill>
            <a:ln>
              <a:solidFill>
                <a:srgbClr val="1A76B1"/>
              </a:solid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 name="Freeform 3">
              <a:extLst>
                <a:ext uri="{FF2B5EF4-FFF2-40B4-BE49-F238E27FC236}">
                  <a16:creationId xmlns:a16="http://schemas.microsoft.com/office/drawing/2014/main" id="{C7EB3982-5DB7-D7EF-1F94-09D45E10C73E}"/>
                </a:ext>
              </a:extLst>
            </p:cNvPr>
            <p:cNvSpPr/>
            <p:nvPr/>
          </p:nvSpPr>
          <p:spPr>
            <a:xfrm>
              <a:off x="5219968" y="3181704"/>
              <a:ext cx="510877" cy="477034"/>
            </a:xfrm>
            <a:custGeom>
              <a:avLst/>
              <a:gdLst/>
              <a:ahLst/>
              <a:cxnLst/>
              <a:rect l="l" t="t" r="r" b="b"/>
              <a:pathLst>
                <a:path w="3024000" h="2861460">
                  <a:moveTo>
                    <a:pt x="0" y="0"/>
                  </a:moveTo>
                  <a:lnTo>
                    <a:pt x="3024000" y="0"/>
                  </a:lnTo>
                  <a:lnTo>
                    <a:pt x="3024000" y="2861460"/>
                  </a:lnTo>
                  <a:lnTo>
                    <a:pt x="0" y="28614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8" name="Group 7">
            <a:extLst>
              <a:ext uri="{FF2B5EF4-FFF2-40B4-BE49-F238E27FC236}">
                <a16:creationId xmlns:a16="http://schemas.microsoft.com/office/drawing/2014/main" id="{EF740B63-97E7-01BA-A0BC-962508A1F559}"/>
              </a:ext>
            </a:extLst>
          </p:cNvPr>
          <p:cNvGrpSpPr/>
          <p:nvPr/>
        </p:nvGrpSpPr>
        <p:grpSpPr>
          <a:xfrm>
            <a:off x="6361489" y="2485995"/>
            <a:ext cx="1293498" cy="1293498"/>
            <a:chOff x="10620011" y="3009900"/>
            <a:chExt cx="841369" cy="841369"/>
          </a:xfrm>
        </p:grpSpPr>
        <p:sp>
          <p:nvSpPr>
            <p:cNvPr id="1353" name="Google Shape;1353;p29"/>
            <p:cNvSpPr/>
            <p:nvPr/>
          </p:nvSpPr>
          <p:spPr>
            <a:xfrm>
              <a:off x="10620011" y="3009900"/>
              <a:ext cx="841369" cy="841369"/>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8F0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 name="Freeform 5">
              <a:extLst>
                <a:ext uri="{FF2B5EF4-FFF2-40B4-BE49-F238E27FC236}">
                  <a16:creationId xmlns:a16="http://schemas.microsoft.com/office/drawing/2014/main" id="{3587D4E7-5C94-B887-B2D1-5CEB3F711D9D}"/>
                </a:ext>
              </a:extLst>
            </p:cNvPr>
            <p:cNvSpPr/>
            <p:nvPr/>
          </p:nvSpPr>
          <p:spPr>
            <a:xfrm>
              <a:off x="10798653" y="3171769"/>
              <a:ext cx="484084" cy="517630"/>
            </a:xfrm>
            <a:custGeom>
              <a:avLst/>
              <a:gdLst/>
              <a:ahLst/>
              <a:cxnLst/>
              <a:rect l="l" t="t" r="r" b="b"/>
              <a:pathLst>
                <a:path w="3024000" h="2755620">
                  <a:moveTo>
                    <a:pt x="0" y="0"/>
                  </a:moveTo>
                  <a:lnTo>
                    <a:pt x="3024000" y="0"/>
                  </a:lnTo>
                  <a:lnTo>
                    <a:pt x="3024000" y="2755620"/>
                  </a:lnTo>
                  <a:lnTo>
                    <a:pt x="0" y="27556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9" name="Group 8">
            <a:extLst>
              <a:ext uri="{FF2B5EF4-FFF2-40B4-BE49-F238E27FC236}">
                <a16:creationId xmlns:a16="http://schemas.microsoft.com/office/drawing/2014/main" id="{13A6A93A-FE86-8518-C828-E92747538D8B}"/>
              </a:ext>
            </a:extLst>
          </p:cNvPr>
          <p:cNvGrpSpPr/>
          <p:nvPr/>
        </p:nvGrpSpPr>
        <p:grpSpPr>
          <a:xfrm>
            <a:off x="11935440" y="2485994"/>
            <a:ext cx="1293498" cy="1293498"/>
            <a:chOff x="16224386" y="2970698"/>
            <a:chExt cx="841369" cy="841369"/>
          </a:xfrm>
        </p:grpSpPr>
        <p:sp>
          <p:nvSpPr>
            <p:cNvPr id="1356" name="Google Shape;1356;p29"/>
            <p:cNvSpPr/>
            <p:nvPr/>
          </p:nvSpPr>
          <p:spPr>
            <a:xfrm>
              <a:off x="16224386" y="2970698"/>
              <a:ext cx="841369" cy="841369"/>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76B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 name="Freeform 7">
              <a:extLst>
                <a:ext uri="{FF2B5EF4-FFF2-40B4-BE49-F238E27FC236}">
                  <a16:creationId xmlns:a16="http://schemas.microsoft.com/office/drawing/2014/main" id="{407CE9F3-9F1A-DBC8-1DFC-62502563BCB6}"/>
                </a:ext>
              </a:extLst>
            </p:cNvPr>
            <p:cNvSpPr/>
            <p:nvPr/>
          </p:nvSpPr>
          <p:spPr>
            <a:xfrm>
              <a:off x="16383000" y="3119447"/>
              <a:ext cx="578701" cy="525543"/>
            </a:xfrm>
            <a:custGeom>
              <a:avLst/>
              <a:gdLst/>
              <a:ahLst/>
              <a:cxnLst/>
              <a:rect l="l" t="t" r="r" b="b"/>
              <a:pathLst>
                <a:path w="3024000" h="2850120">
                  <a:moveTo>
                    <a:pt x="0" y="0"/>
                  </a:moveTo>
                  <a:lnTo>
                    <a:pt x="3024000" y="0"/>
                  </a:lnTo>
                  <a:lnTo>
                    <a:pt x="3024000" y="2850120"/>
                  </a:lnTo>
                  <a:lnTo>
                    <a:pt x="0" y="28501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3" name="Title 2">
            <a:extLst>
              <a:ext uri="{FF2B5EF4-FFF2-40B4-BE49-F238E27FC236}">
                <a16:creationId xmlns:a16="http://schemas.microsoft.com/office/drawing/2014/main" id="{017F9BBE-C54D-BE4C-6489-61081C2102B0}"/>
              </a:ext>
            </a:extLst>
          </p:cNvPr>
          <p:cNvSpPr>
            <a:spLocks noGrp="1"/>
          </p:cNvSpPr>
          <p:nvPr>
            <p:ph type="title"/>
          </p:nvPr>
        </p:nvSpPr>
        <p:spPr/>
        <p:txBody>
          <a:bodyPr/>
          <a:lstStyle/>
          <a:p>
            <a:r>
              <a:rPr lang="en-US" sz="4400" spc="20" dirty="0">
                <a:solidFill>
                  <a:srgbClr val="FFFFFF"/>
                </a:solidFill>
                <a:latin typeface="+mn-lt"/>
                <a:sym typeface="Dosis"/>
              </a:rPr>
              <a:t>Sustainability initiatives</a:t>
            </a:r>
            <a:endParaRPr lang="en-IN" sz="4400" spc="20" dirty="0">
              <a:solidFill>
                <a:srgbClr val="FFFFFF"/>
              </a:solidFill>
              <a:latin typeface="+mn-l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1520982" y="1932642"/>
            <a:ext cx="6840000" cy="853534"/>
            <a:chOff x="0" y="0"/>
            <a:chExt cx="9120000" cy="1138045"/>
          </a:xfrm>
          <a:solidFill>
            <a:srgbClr val="1A76B1"/>
          </a:solidFill>
        </p:grpSpPr>
        <p:sp>
          <p:nvSpPr>
            <p:cNvPr id="12" name="Freeform 12"/>
            <p:cNvSpPr/>
            <p:nvPr/>
          </p:nvSpPr>
          <p:spPr>
            <a:xfrm>
              <a:off x="0" y="0"/>
              <a:ext cx="9119997" cy="1138045"/>
            </a:xfrm>
            <a:custGeom>
              <a:avLst/>
              <a:gdLst/>
              <a:ahLst/>
              <a:cxnLst/>
              <a:rect l="l" t="t" r="r" b="b"/>
              <a:pathLst>
                <a:path w="9119997" h="779653">
                  <a:moveTo>
                    <a:pt x="0" y="0"/>
                  </a:moveTo>
                  <a:lnTo>
                    <a:pt x="9119997" y="0"/>
                  </a:lnTo>
                  <a:lnTo>
                    <a:pt x="9119997" y="779653"/>
                  </a:lnTo>
                  <a:lnTo>
                    <a:pt x="0" y="779653"/>
                  </a:lnTo>
                  <a:close/>
                </a:path>
              </a:pathLst>
            </a:custGeom>
            <a:grpFill/>
            <a:ln>
              <a:solidFill>
                <a:srgbClr val="1A76B1"/>
              </a:solidFill>
            </a:ln>
          </p:spPr>
          <p:txBody>
            <a:bodyPr/>
            <a:lstStyle/>
            <a:p>
              <a:endParaRPr lang="en-US"/>
            </a:p>
          </p:txBody>
        </p:sp>
        <p:sp>
          <p:nvSpPr>
            <p:cNvPr id="13" name="TextBox 13"/>
            <p:cNvSpPr txBox="1"/>
            <p:nvPr/>
          </p:nvSpPr>
          <p:spPr>
            <a:xfrm>
              <a:off x="0" y="200765"/>
              <a:ext cx="9120000" cy="846375"/>
            </a:xfrm>
            <a:prstGeom prst="rect">
              <a:avLst/>
            </a:prstGeom>
            <a:grpFill/>
            <a:ln>
              <a:solidFill>
                <a:srgbClr val="1A76B1"/>
              </a:solidFill>
            </a:ln>
          </p:spPr>
          <p:txBody>
            <a:bodyPr lIns="50800" tIns="50800" rIns="50800" bIns="50800" rtlCol="0" anchor="t"/>
            <a:lstStyle/>
            <a:p>
              <a:pPr algn="ctr">
                <a:lnSpc>
                  <a:spcPts val="3840"/>
                </a:lnSpc>
              </a:pPr>
              <a:r>
                <a:rPr lang="en-IN" sz="2800" b="1"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t>BloomchemAG</a:t>
              </a:r>
              <a:r>
                <a:rPr lang="en-US" sz="28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t> Private Limited</a:t>
              </a:r>
            </a:p>
          </p:txBody>
        </p:sp>
      </p:grpSp>
      <p:sp>
        <p:nvSpPr>
          <p:cNvPr id="30" name="Google Shape;1374;p30">
            <a:extLst>
              <a:ext uri="{FF2B5EF4-FFF2-40B4-BE49-F238E27FC236}">
                <a16:creationId xmlns:a16="http://schemas.microsoft.com/office/drawing/2014/main" id="{F340730A-621C-F928-B411-CED4539F4E80}"/>
              </a:ext>
            </a:extLst>
          </p:cNvPr>
          <p:cNvSpPr/>
          <p:nvPr/>
        </p:nvSpPr>
        <p:spPr>
          <a:xfrm>
            <a:off x="1520982" y="2760930"/>
            <a:ext cx="6839998" cy="6192570"/>
          </a:xfrm>
          <a:prstGeom prst="rect">
            <a:avLst/>
          </a:prstGeom>
          <a:noFill/>
          <a:ln w="25400" cap="flat" cmpd="sng">
            <a:solidFill>
              <a:srgbClr val="1A76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1" name="Google Shape;1376;p30">
            <a:extLst>
              <a:ext uri="{FF2B5EF4-FFF2-40B4-BE49-F238E27FC236}">
                <a16:creationId xmlns:a16="http://schemas.microsoft.com/office/drawing/2014/main" id="{92088997-2336-260A-8BFD-E49120BDBBF4}"/>
              </a:ext>
            </a:extLst>
          </p:cNvPr>
          <p:cNvSpPr/>
          <p:nvPr/>
        </p:nvSpPr>
        <p:spPr>
          <a:xfrm>
            <a:off x="9231526" y="2816559"/>
            <a:ext cx="6840000" cy="6192570"/>
          </a:xfrm>
          <a:prstGeom prst="rect">
            <a:avLst/>
          </a:prstGeom>
          <a:noFill/>
          <a:ln w="25400" cap="flat" cmpd="sng">
            <a:solidFill>
              <a:srgbClr val="038F0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2" name="Google Shape;1371;p30">
            <a:extLst>
              <a:ext uri="{FF2B5EF4-FFF2-40B4-BE49-F238E27FC236}">
                <a16:creationId xmlns:a16="http://schemas.microsoft.com/office/drawing/2014/main" id="{74D593B1-8369-10AA-1E64-5E2533D8B49D}"/>
              </a:ext>
            </a:extLst>
          </p:cNvPr>
          <p:cNvPicPr preferRelativeResize="0"/>
          <p:nvPr/>
        </p:nvPicPr>
        <p:blipFill rotWithShape="1">
          <a:blip r:embed="rId3">
            <a:alphaModFix/>
          </a:blip>
          <a:srcRect/>
          <a:stretch/>
        </p:blipFill>
        <p:spPr>
          <a:xfrm>
            <a:off x="2825591" y="4105889"/>
            <a:ext cx="4360502" cy="1037611"/>
          </a:xfrm>
          <a:prstGeom prst="rect">
            <a:avLst/>
          </a:prstGeom>
          <a:noFill/>
          <a:ln>
            <a:noFill/>
          </a:ln>
        </p:spPr>
      </p:pic>
      <p:pic>
        <p:nvPicPr>
          <p:cNvPr id="33" name="Google Shape;1372;p30">
            <a:extLst>
              <a:ext uri="{FF2B5EF4-FFF2-40B4-BE49-F238E27FC236}">
                <a16:creationId xmlns:a16="http://schemas.microsoft.com/office/drawing/2014/main" id="{DEC208F5-92F3-EE43-A755-8EE168C8AA33}"/>
              </a:ext>
            </a:extLst>
          </p:cNvPr>
          <p:cNvPicPr preferRelativeResize="0"/>
          <p:nvPr/>
        </p:nvPicPr>
        <p:blipFill rotWithShape="1">
          <a:blip r:embed="rId4">
            <a:alphaModFix/>
          </a:blip>
          <a:srcRect/>
          <a:stretch/>
        </p:blipFill>
        <p:spPr>
          <a:xfrm>
            <a:off x="2779442" y="6079066"/>
            <a:ext cx="4221687" cy="1255351"/>
          </a:xfrm>
          <a:prstGeom prst="rect">
            <a:avLst/>
          </a:prstGeom>
          <a:noFill/>
          <a:ln>
            <a:noFill/>
          </a:ln>
        </p:spPr>
      </p:pic>
      <p:pic>
        <p:nvPicPr>
          <p:cNvPr id="34" name="Google Shape;1377;p30">
            <a:extLst>
              <a:ext uri="{FF2B5EF4-FFF2-40B4-BE49-F238E27FC236}">
                <a16:creationId xmlns:a16="http://schemas.microsoft.com/office/drawing/2014/main" id="{DF377497-ED6C-24C5-9A51-2C03226EF223}"/>
              </a:ext>
            </a:extLst>
          </p:cNvPr>
          <p:cNvPicPr preferRelativeResize="0"/>
          <p:nvPr/>
        </p:nvPicPr>
        <p:blipFill rotWithShape="1">
          <a:blip r:embed="rId5">
            <a:alphaModFix/>
          </a:blip>
          <a:srcRect/>
          <a:stretch/>
        </p:blipFill>
        <p:spPr>
          <a:xfrm>
            <a:off x="9962895" y="4248950"/>
            <a:ext cx="5109679" cy="1099832"/>
          </a:xfrm>
          <a:prstGeom prst="rect">
            <a:avLst/>
          </a:prstGeom>
          <a:noFill/>
          <a:ln>
            <a:noFill/>
          </a:ln>
        </p:spPr>
      </p:pic>
      <p:pic>
        <p:nvPicPr>
          <p:cNvPr id="35" name="Google Shape;1378;p30">
            <a:extLst>
              <a:ext uri="{FF2B5EF4-FFF2-40B4-BE49-F238E27FC236}">
                <a16:creationId xmlns:a16="http://schemas.microsoft.com/office/drawing/2014/main" id="{6B02F87C-5A0D-F34B-1F8B-E90DDFAB3318}"/>
              </a:ext>
            </a:extLst>
          </p:cNvPr>
          <p:cNvPicPr preferRelativeResize="0"/>
          <p:nvPr/>
        </p:nvPicPr>
        <p:blipFill rotWithShape="1">
          <a:blip r:embed="rId6">
            <a:alphaModFix/>
          </a:blip>
          <a:srcRect/>
          <a:stretch/>
        </p:blipFill>
        <p:spPr>
          <a:xfrm>
            <a:off x="11978648" y="5999082"/>
            <a:ext cx="1415618" cy="1335335"/>
          </a:xfrm>
          <a:prstGeom prst="rect">
            <a:avLst/>
          </a:prstGeom>
          <a:noFill/>
          <a:ln>
            <a:noFill/>
          </a:ln>
        </p:spPr>
      </p:pic>
      <p:sp>
        <p:nvSpPr>
          <p:cNvPr id="7" name="Title 6">
            <a:extLst>
              <a:ext uri="{FF2B5EF4-FFF2-40B4-BE49-F238E27FC236}">
                <a16:creationId xmlns:a16="http://schemas.microsoft.com/office/drawing/2014/main" id="{67B0DC81-587E-3AEE-BAEA-8DA04ED7FF85}"/>
              </a:ext>
            </a:extLst>
          </p:cNvPr>
          <p:cNvSpPr>
            <a:spLocks noGrp="1"/>
          </p:cNvSpPr>
          <p:nvPr>
            <p:ph type="title"/>
          </p:nvPr>
        </p:nvSpPr>
        <p:spPr/>
        <p:txBody>
          <a:bodyPr/>
          <a:lstStyle/>
          <a:p>
            <a:r>
              <a:rPr lang="en-US" sz="4400" spc="20" dirty="0">
                <a:solidFill>
                  <a:srgbClr val="FFFFFF"/>
                </a:solidFill>
                <a:latin typeface="+mn-lt"/>
                <a:sym typeface="Dosis Bold"/>
              </a:rPr>
              <a:t>Financial partners</a:t>
            </a:r>
            <a:endParaRPr lang="en-IN" sz="4400" spc="20" dirty="0">
              <a:solidFill>
                <a:srgbClr val="FFFFFF"/>
              </a:solidFill>
              <a:latin typeface="+mn-lt"/>
            </a:endParaRPr>
          </a:p>
        </p:txBody>
      </p:sp>
      <p:grpSp>
        <p:nvGrpSpPr>
          <p:cNvPr id="3" name="Group 11">
            <a:extLst>
              <a:ext uri="{FF2B5EF4-FFF2-40B4-BE49-F238E27FC236}">
                <a16:creationId xmlns:a16="http://schemas.microsoft.com/office/drawing/2014/main" id="{C1BE9491-2108-EE90-8F38-08DC0656A9B1}"/>
              </a:ext>
            </a:extLst>
          </p:cNvPr>
          <p:cNvGrpSpPr/>
          <p:nvPr/>
        </p:nvGrpSpPr>
        <p:grpSpPr>
          <a:xfrm>
            <a:off x="9231524" y="1932642"/>
            <a:ext cx="6840000" cy="853534"/>
            <a:chOff x="0" y="0"/>
            <a:chExt cx="9120000" cy="1138045"/>
          </a:xfrm>
          <a:solidFill>
            <a:srgbClr val="1A76B1"/>
          </a:solidFill>
        </p:grpSpPr>
        <p:sp>
          <p:nvSpPr>
            <p:cNvPr id="4" name="Freeform 12">
              <a:extLst>
                <a:ext uri="{FF2B5EF4-FFF2-40B4-BE49-F238E27FC236}">
                  <a16:creationId xmlns:a16="http://schemas.microsoft.com/office/drawing/2014/main" id="{C5E8A9F4-8C6B-1354-C61C-FCCBBD10EEA3}"/>
                </a:ext>
              </a:extLst>
            </p:cNvPr>
            <p:cNvSpPr/>
            <p:nvPr/>
          </p:nvSpPr>
          <p:spPr>
            <a:xfrm>
              <a:off x="0" y="0"/>
              <a:ext cx="9119997" cy="1138045"/>
            </a:xfrm>
            <a:custGeom>
              <a:avLst/>
              <a:gdLst/>
              <a:ahLst/>
              <a:cxnLst/>
              <a:rect l="l" t="t" r="r" b="b"/>
              <a:pathLst>
                <a:path w="9119997" h="779653">
                  <a:moveTo>
                    <a:pt x="0" y="0"/>
                  </a:moveTo>
                  <a:lnTo>
                    <a:pt x="9119997" y="0"/>
                  </a:lnTo>
                  <a:lnTo>
                    <a:pt x="9119997" y="779653"/>
                  </a:lnTo>
                  <a:lnTo>
                    <a:pt x="0" y="779653"/>
                  </a:lnTo>
                  <a:close/>
                </a:path>
              </a:pathLst>
            </a:custGeom>
            <a:solidFill>
              <a:srgbClr val="038F01"/>
            </a:solidFill>
            <a:ln>
              <a:solidFill>
                <a:srgbClr val="1A76B1"/>
              </a:solidFill>
            </a:ln>
          </p:spPr>
          <p:txBody>
            <a:bodyPr/>
            <a:lstStyle/>
            <a:p>
              <a:endParaRPr lang="en-US"/>
            </a:p>
          </p:txBody>
        </p:sp>
        <p:sp>
          <p:nvSpPr>
            <p:cNvPr id="5" name="TextBox 13">
              <a:extLst>
                <a:ext uri="{FF2B5EF4-FFF2-40B4-BE49-F238E27FC236}">
                  <a16:creationId xmlns:a16="http://schemas.microsoft.com/office/drawing/2014/main" id="{4AF55011-4F14-77DF-A87F-69DD1BCBF3A7}"/>
                </a:ext>
              </a:extLst>
            </p:cNvPr>
            <p:cNvSpPr txBox="1"/>
            <p:nvPr/>
          </p:nvSpPr>
          <p:spPr>
            <a:xfrm>
              <a:off x="0" y="200765"/>
              <a:ext cx="9120000" cy="846375"/>
            </a:xfrm>
            <a:prstGeom prst="rect">
              <a:avLst/>
            </a:prstGeom>
            <a:noFill/>
            <a:ln>
              <a:solidFill>
                <a:srgbClr val="1A76B1"/>
              </a:solidFill>
            </a:ln>
          </p:spPr>
          <p:txBody>
            <a:bodyPr lIns="50800" tIns="50800" rIns="50800" bIns="50800" rtlCol="0" anchor="t"/>
            <a:lstStyle/>
            <a:p>
              <a:pPr algn="ctr"/>
              <a:r>
                <a:rPr lang="en-IN" sz="2800" b="1"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t>BloomchemAG</a:t>
              </a:r>
              <a:r>
                <a:rPr lang="en-US" sz="28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t> BV</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5FD19-E986-F881-1693-DDDC5D4B4D5F}"/>
            </a:ext>
          </a:extLst>
        </p:cNvPr>
        <p:cNvGrpSpPr/>
        <p:nvPr/>
      </p:nvGrpSpPr>
      <p:grpSpPr>
        <a:xfrm>
          <a:off x="0" y="0"/>
          <a:ext cx="0" cy="0"/>
          <a:chOff x="0" y="0"/>
          <a:chExt cx="0" cy="0"/>
        </a:xfrm>
      </p:grpSpPr>
      <p:sp>
        <p:nvSpPr>
          <p:cNvPr id="90" name="Rectangle: Rounded Corners 89">
            <a:extLst>
              <a:ext uri="{FF2B5EF4-FFF2-40B4-BE49-F238E27FC236}">
                <a16:creationId xmlns:a16="http://schemas.microsoft.com/office/drawing/2014/main" id="{316FE75F-A1D8-793D-0A6D-22E656DF05B4}"/>
              </a:ext>
            </a:extLst>
          </p:cNvPr>
          <p:cNvSpPr/>
          <p:nvPr/>
        </p:nvSpPr>
        <p:spPr>
          <a:xfrm>
            <a:off x="15144" y="8007760"/>
            <a:ext cx="18272853" cy="1395320"/>
          </a:xfrm>
          <a:prstGeom prst="roundRect">
            <a:avLst>
              <a:gd name="adj" fmla="val 0"/>
            </a:avLst>
          </a:prstGeom>
          <a:solidFill>
            <a:srgbClr val="E8EDF2"/>
          </a:solidFill>
          <a:ln w="12700">
            <a:solidFill>
              <a:srgbClr val="E8EDF2"/>
            </a:solidFill>
            <a:prstDash val="solid"/>
          </a:ln>
          <a:effectLst>
            <a:outerShdw blurRad="50800" dist="38100" dir="2700000" algn="tl" rotWithShape="0">
              <a:prstClr val="black">
                <a:alpha val="40000"/>
              </a:prstClr>
            </a:outerShdw>
          </a:effectLst>
        </p:spPr>
        <p:txBody>
          <a:bodyPr/>
          <a:lstStyle/>
          <a:p>
            <a:endParaRPr lang="en-IN">
              <a:solidFill>
                <a:schemeClr val="tx1"/>
              </a:solidFill>
            </a:endParaRPr>
          </a:p>
        </p:txBody>
      </p:sp>
      <p:sp>
        <p:nvSpPr>
          <p:cNvPr id="82" name="Shape 3">
            <a:extLst>
              <a:ext uri="{FF2B5EF4-FFF2-40B4-BE49-F238E27FC236}">
                <a16:creationId xmlns:a16="http://schemas.microsoft.com/office/drawing/2014/main" id="{A0E8D37E-4838-5C25-B81F-40575926BCC3}"/>
              </a:ext>
            </a:extLst>
          </p:cNvPr>
          <p:cNvSpPr/>
          <p:nvPr/>
        </p:nvSpPr>
        <p:spPr>
          <a:xfrm>
            <a:off x="15145" y="2518870"/>
            <a:ext cx="18287998" cy="2156039"/>
          </a:xfrm>
          <a:prstGeom prst="rect">
            <a:avLst/>
          </a:prstGeom>
          <a:solidFill>
            <a:srgbClr val="E8EDF2"/>
          </a:solidFill>
          <a:ln w="12700">
            <a:solidFill>
              <a:srgbClr val="E8EDF2"/>
            </a:solidFill>
            <a:prstDash val="solid"/>
          </a:ln>
        </p:spPr>
        <p:txBody>
          <a:bodyPr/>
          <a:lstStyle/>
          <a:p>
            <a:endParaRPr lang="en-IN"/>
          </a:p>
        </p:txBody>
      </p:sp>
      <p:sp>
        <p:nvSpPr>
          <p:cNvPr id="77" name="Shape 3">
            <a:extLst>
              <a:ext uri="{FF2B5EF4-FFF2-40B4-BE49-F238E27FC236}">
                <a16:creationId xmlns:a16="http://schemas.microsoft.com/office/drawing/2014/main" id="{33FAB91D-38D0-4D94-B5D3-58EA6E7CFC1D}"/>
              </a:ext>
            </a:extLst>
          </p:cNvPr>
          <p:cNvSpPr/>
          <p:nvPr/>
        </p:nvSpPr>
        <p:spPr>
          <a:xfrm>
            <a:off x="15145" y="5407926"/>
            <a:ext cx="18287998" cy="2156039"/>
          </a:xfrm>
          <a:prstGeom prst="rect">
            <a:avLst/>
          </a:prstGeom>
          <a:solidFill>
            <a:srgbClr val="E8EDF2"/>
          </a:solidFill>
          <a:ln w="12700">
            <a:solidFill>
              <a:srgbClr val="E8EDF2"/>
            </a:solidFill>
            <a:prstDash val="solid"/>
          </a:ln>
        </p:spPr>
        <p:txBody>
          <a:bodyPr/>
          <a:lstStyle/>
          <a:p>
            <a:endParaRPr lang="en-IN"/>
          </a:p>
        </p:txBody>
      </p:sp>
      <p:pic>
        <p:nvPicPr>
          <p:cNvPr id="76" name="Picture 75">
            <a:extLst>
              <a:ext uri="{FF2B5EF4-FFF2-40B4-BE49-F238E27FC236}">
                <a16:creationId xmlns:a16="http://schemas.microsoft.com/office/drawing/2014/main" id="{E0470FE3-4A27-F1A8-3E71-12605109C502}"/>
              </a:ext>
            </a:extLst>
          </p:cNvPr>
          <p:cNvPicPr>
            <a:picLocks noChangeAspect="1"/>
          </p:cNvPicPr>
          <p:nvPr/>
        </p:nvPicPr>
        <p:blipFill>
          <a:blip r:embed="rId3" cstate="print">
            <a:extLst>
              <a:ext uri="{28A0092B-C50C-407E-A947-70E740481C1C}">
                <a14:useLocalDpi xmlns:a14="http://schemas.microsoft.com/office/drawing/2010/main" val="0"/>
              </a:ext>
            </a:extLst>
          </a:blip>
          <a:srcRect l="17161" t="281" r="12623" b="-281"/>
          <a:stretch>
            <a:fillRect/>
          </a:stretch>
        </p:blipFill>
        <p:spPr>
          <a:xfrm>
            <a:off x="8838117" y="2277832"/>
            <a:ext cx="3411429" cy="2638114"/>
          </a:xfrm>
          <a:prstGeom prst="roundRect">
            <a:avLst>
              <a:gd name="adj" fmla="val 15945"/>
            </a:avLst>
          </a:prstGeom>
          <a:effectLst>
            <a:outerShdw blurRad="50800" dist="38100" dir="2700000" algn="tl" rotWithShape="0">
              <a:prstClr val="black">
                <a:alpha val="40000"/>
              </a:prstClr>
            </a:outerShdw>
          </a:effectLst>
        </p:spPr>
      </p:pic>
      <p:sp>
        <p:nvSpPr>
          <p:cNvPr id="30" name="Title 29">
            <a:extLst>
              <a:ext uri="{FF2B5EF4-FFF2-40B4-BE49-F238E27FC236}">
                <a16:creationId xmlns:a16="http://schemas.microsoft.com/office/drawing/2014/main" id="{E07EBB99-6B81-673B-2B6A-4B91B5E7323C}"/>
              </a:ext>
            </a:extLst>
          </p:cNvPr>
          <p:cNvSpPr>
            <a:spLocks noGrp="1"/>
          </p:cNvSpPr>
          <p:nvPr>
            <p:ph type="title"/>
          </p:nvPr>
        </p:nvSpPr>
        <p:spPr/>
        <p:txBody>
          <a:bodyPr/>
          <a:lstStyle/>
          <a:p>
            <a:r>
              <a:rPr lang="en-IN" sz="4400" dirty="0">
                <a:solidFill>
                  <a:srgbClr val="FFFFFF"/>
                </a:solidFill>
                <a:ea typeface="Calibri" pitchFamily="34" charset="-122"/>
                <a:cs typeface="Calibri" pitchFamily="34" charset="-120"/>
              </a:rPr>
              <a:t>Life at </a:t>
            </a:r>
            <a:r>
              <a:rPr lang="en-IN" sz="4400" dirty="0" err="1">
                <a:solidFill>
                  <a:srgbClr val="FFFFFF"/>
                </a:solidFill>
                <a:ea typeface="Calibri" pitchFamily="34" charset="-122"/>
                <a:cs typeface="Calibri" pitchFamily="34" charset="-120"/>
              </a:rPr>
              <a:t>Bloomchemag</a:t>
            </a:r>
            <a:endParaRPr lang="en-US" sz="4400" dirty="0">
              <a:solidFill>
                <a:srgbClr val="FFFFFF"/>
              </a:solidFill>
              <a:ea typeface="Calibri" pitchFamily="34" charset="-122"/>
              <a:cs typeface="Calibri" pitchFamily="34" charset="-120"/>
            </a:endParaRPr>
          </a:p>
        </p:txBody>
      </p:sp>
      <p:sp>
        <p:nvSpPr>
          <p:cNvPr id="7" name="Subtitle 2">
            <a:extLst>
              <a:ext uri="{FF2B5EF4-FFF2-40B4-BE49-F238E27FC236}">
                <a16:creationId xmlns:a16="http://schemas.microsoft.com/office/drawing/2014/main" id="{A92A33BB-4D2A-2715-F38F-A3392E1D80A5}"/>
              </a:ext>
            </a:extLst>
          </p:cNvPr>
          <p:cNvSpPr txBox="1">
            <a:spLocks/>
          </p:cNvSpPr>
          <p:nvPr/>
        </p:nvSpPr>
        <p:spPr>
          <a:xfrm>
            <a:off x="-1" y="1371724"/>
            <a:ext cx="18287999" cy="414128"/>
          </a:xfrm>
          <a:prstGeom prst="rect">
            <a:avLst/>
          </a:prstGeom>
          <a:noFill/>
          <a:ln/>
        </p:spPr>
        <p:txBody>
          <a:bodyPr wrap="square" lIns="0" tIns="0" rIns="0" bIns="0" rtlCol="0" anchor="ctr"/>
          <a:lstStyle>
            <a:defPPr>
              <a:defRPr lang="en-US"/>
            </a:defPPr>
            <a:lvl1pPr indent="0" algn="ctr">
              <a:buNone/>
              <a:defRPr sz="2800" b="1">
                <a:latin typeface="Calibri" pitchFamily="34" charset="0"/>
                <a:ea typeface="Calibri" pitchFamily="34" charset="-122"/>
                <a:cs typeface="Calibri" pitchFamily="34" charset="-12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Where People Grow, Collaborate &amp; Create Impact</a:t>
            </a:r>
            <a:endParaRPr lang="en-IN" dirty="0"/>
          </a:p>
        </p:txBody>
      </p:sp>
      <p:sp>
        <p:nvSpPr>
          <p:cNvPr id="20" name="TextBox 19">
            <a:extLst>
              <a:ext uri="{FF2B5EF4-FFF2-40B4-BE49-F238E27FC236}">
                <a16:creationId xmlns:a16="http://schemas.microsoft.com/office/drawing/2014/main" id="{A791521E-E79C-DB2E-7FC3-604049987CAD}"/>
              </a:ext>
            </a:extLst>
          </p:cNvPr>
          <p:cNvSpPr txBox="1"/>
          <p:nvPr/>
        </p:nvSpPr>
        <p:spPr>
          <a:xfrm>
            <a:off x="4098244" y="2759048"/>
            <a:ext cx="2242366" cy="428451"/>
          </a:xfrm>
          <a:prstGeom prst="rect">
            <a:avLst/>
          </a:prstGeom>
          <a:noFill/>
          <a:ln>
            <a:noFill/>
          </a:ln>
        </p:spPr>
        <p:txBody>
          <a:bodyPr spcFirstLastPara="1" wrap="square" lIns="0" tIns="0" rIns="0" bIns="0" anchor="t" anchorCtr="0">
            <a:spAutoFit/>
          </a:bodyPr>
          <a:lstStyle>
            <a:defPPr>
              <a:defRPr lang="en-US"/>
            </a:defPPr>
            <a:lvl1pPr marR="0" lvl="0" indent="0">
              <a:lnSpc>
                <a:spcPct val="116208"/>
              </a:lnSpc>
              <a:spcBef>
                <a:spcPts val="0"/>
              </a:spcBef>
              <a:spcAft>
                <a:spcPts val="0"/>
              </a:spcAft>
              <a:buClr>
                <a:srgbClr val="000000"/>
              </a:buClr>
              <a:buSzPts val="2400"/>
              <a:buFont typeface="Arial"/>
              <a:buNone/>
              <a:defRPr sz="2400" b="1" i="0" u="none" strike="noStrike" cap="none">
                <a:latin typeface="Calibri"/>
                <a:ea typeface="Calibri"/>
                <a:cs typeface="Calibri"/>
              </a:defRPr>
            </a:lvl1pPr>
          </a:lstStyle>
          <a:p>
            <a:r>
              <a:rPr lang="en-IN" dirty="0">
                <a:solidFill>
                  <a:srgbClr val="1D4E89"/>
                </a:solidFill>
              </a:rPr>
              <a:t>Work Culture 🤝</a:t>
            </a:r>
          </a:p>
        </p:txBody>
      </p:sp>
      <p:sp>
        <p:nvSpPr>
          <p:cNvPr id="21" name="TextBox 20">
            <a:extLst>
              <a:ext uri="{FF2B5EF4-FFF2-40B4-BE49-F238E27FC236}">
                <a16:creationId xmlns:a16="http://schemas.microsoft.com/office/drawing/2014/main" id="{E5D84858-5EC1-F98B-2C5F-F87BDC50F54D}"/>
              </a:ext>
            </a:extLst>
          </p:cNvPr>
          <p:cNvSpPr txBox="1"/>
          <p:nvPr/>
        </p:nvSpPr>
        <p:spPr>
          <a:xfrm>
            <a:off x="4098244" y="3289604"/>
            <a:ext cx="4574796" cy="1107996"/>
          </a:xfrm>
          <a:prstGeom prst="rect">
            <a:avLst/>
          </a:prstGeom>
          <a:noFill/>
          <a:ln>
            <a:noFill/>
          </a:ln>
        </p:spPr>
        <p:txBody>
          <a:bodyPr spcFirstLastPara="1" wrap="square" lIns="0" tIns="0" rIns="0" bIns="0" anchor="t" anchorCtr="0">
            <a:spAutoFit/>
          </a:bodyPr>
          <a:lstStyle>
            <a:defPPr>
              <a:defRPr lang="en-US"/>
            </a:defPPr>
            <a:lvl2pPr marL="0" marR="0" lvl="1" indent="0" algn="just">
              <a:lnSpc>
                <a:spcPct val="100000"/>
              </a:lnSpc>
              <a:spcBef>
                <a:spcPts val="0"/>
              </a:spcBef>
              <a:spcAft>
                <a:spcPts val="0"/>
              </a:spcAft>
              <a:buClr>
                <a:srgbClr val="000000"/>
              </a:buClr>
              <a:buSzPts val="1800"/>
              <a:buFont typeface="Arial"/>
              <a:buNone/>
              <a:defRPr b="0" i="0" u="none" strike="noStrike" cap="none">
                <a:solidFill>
                  <a:schemeClr val="dk1"/>
                </a:solidFill>
                <a:latin typeface="Calibri"/>
                <a:ea typeface="Calibri"/>
                <a:cs typeface="Calibri"/>
              </a:defRPr>
            </a:lvl2pPr>
          </a:lstStyle>
          <a:p>
            <a:pPr marL="342900" indent="-342900">
              <a:buFont typeface="Arial" panose="020B0604020202020204" pitchFamily="34" charset="0"/>
              <a:buChar char="•"/>
            </a:pPr>
            <a:r>
              <a:rPr lang="en-GB" dirty="0"/>
              <a:t>Collaborative &amp; Open Culture</a:t>
            </a:r>
          </a:p>
          <a:p>
            <a:pPr marL="342900" indent="-342900">
              <a:buFont typeface="Arial" panose="020B0604020202020204" pitchFamily="34" charset="0"/>
              <a:buChar char="•"/>
            </a:pPr>
            <a:r>
              <a:rPr lang="en-GB" dirty="0"/>
              <a:t>Flat hierarchy with easy access to leadership </a:t>
            </a:r>
          </a:p>
          <a:p>
            <a:pPr marL="342900" indent="-342900">
              <a:buFont typeface="Arial" panose="020B0604020202020204" pitchFamily="34" charset="0"/>
              <a:buChar char="•"/>
            </a:pPr>
            <a:r>
              <a:rPr lang="en-GB" dirty="0"/>
              <a:t>Cross-functional teamwork (SCM, Ops, Sales) </a:t>
            </a:r>
          </a:p>
          <a:p>
            <a:pPr marL="342900" indent="-342900">
              <a:buFont typeface="Arial" panose="020B0604020202020204" pitchFamily="34" charset="0"/>
              <a:buChar char="•"/>
            </a:pPr>
            <a:r>
              <a:rPr lang="en-GB" dirty="0"/>
              <a:t>Ideas are welcomed and acted upon</a:t>
            </a:r>
          </a:p>
        </p:txBody>
      </p:sp>
      <p:sp>
        <p:nvSpPr>
          <p:cNvPr id="52" name="TextBox 51">
            <a:extLst>
              <a:ext uri="{FF2B5EF4-FFF2-40B4-BE49-F238E27FC236}">
                <a16:creationId xmlns:a16="http://schemas.microsoft.com/office/drawing/2014/main" id="{AB374DA4-ABBB-5A55-9437-4432E47F1EDB}"/>
              </a:ext>
            </a:extLst>
          </p:cNvPr>
          <p:cNvSpPr txBox="1"/>
          <p:nvPr/>
        </p:nvSpPr>
        <p:spPr>
          <a:xfrm>
            <a:off x="8932723" y="5456928"/>
            <a:ext cx="3665278" cy="428451"/>
          </a:xfrm>
          <a:prstGeom prst="rect">
            <a:avLst/>
          </a:prstGeom>
          <a:noFill/>
          <a:ln>
            <a:noFill/>
          </a:ln>
        </p:spPr>
        <p:txBody>
          <a:bodyPr spcFirstLastPara="1" wrap="square" lIns="0" tIns="0" rIns="0" bIns="0" anchor="t" anchorCtr="0">
            <a:spAutoFit/>
          </a:bodyPr>
          <a:lstStyle>
            <a:defPPr>
              <a:defRPr lang="en-US"/>
            </a:defPPr>
            <a:lvl1pPr marR="0" lvl="0" indent="0">
              <a:lnSpc>
                <a:spcPct val="116208"/>
              </a:lnSpc>
              <a:spcBef>
                <a:spcPts val="0"/>
              </a:spcBef>
              <a:spcAft>
                <a:spcPts val="0"/>
              </a:spcAft>
              <a:buClr>
                <a:srgbClr val="000000"/>
              </a:buClr>
              <a:buSzPts val="2400"/>
              <a:buFont typeface="Arial"/>
              <a:buNone/>
              <a:defRPr sz="2400" b="1" i="0" u="none" strike="noStrike" cap="none">
                <a:solidFill>
                  <a:srgbClr val="1D4E89"/>
                </a:solidFill>
                <a:latin typeface="Calibri"/>
                <a:ea typeface="Calibri"/>
                <a:cs typeface="Calibri"/>
              </a:defRPr>
            </a:lvl1pPr>
          </a:lstStyle>
          <a:p>
            <a:r>
              <a:rPr lang="en-IN" dirty="0"/>
              <a:t>Learning &amp; Growth 📚 </a:t>
            </a:r>
          </a:p>
        </p:txBody>
      </p:sp>
      <p:sp>
        <p:nvSpPr>
          <p:cNvPr id="53" name="TextBox 52">
            <a:extLst>
              <a:ext uri="{FF2B5EF4-FFF2-40B4-BE49-F238E27FC236}">
                <a16:creationId xmlns:a16="http://schemas.microsoft.com/office/drawing/2014/main" id="{AD20E075-C133-C32E-EC14-29F86F7520B0}"/>
              </a:ext>
            </a:extLst>
          </p:cNvPr>
          <p:cNvSpPr txBox="1"/>
          <p:nvPr/>
        </p:nvSpPr>
        <p:spPr>
          <a:xfrm>
            <a:off x="8932723" y="6069389"/>
            <a:ext cx="4642845" cy="1107996"/>
          </a:xfrm>
          <a:prstGeom prst="rect">
            <a:avLst/>
          </a:prstGeom>
          <a:noFill/>
          <a:ln>
            <a:noFill/>
          </a:ln>
        </p:spPr>
        <p:txBody>
          <a:bodyPr spcFirstLastPara="1" wrap="square" lIns="0" tIns="0" rIns="0" bIns="0" anchor="t" anchorCtr="0">
            <a:spAutoFit/>
          </a:bodyPr>
          <a:lstStyle>
            <a:defPPr>
              <a:defRPr lang="en-US"/>
            </a:defPPr>
            <a:lvl1pPr marL="342900" indent="-342900">
              <a:buFont typeface="Arial" panose="020B0604020202020204" pitchFamily="34" charset="0"/>
              <a:buChar char="•"/>
              <a:defRPr/>
            </a:lvl1pPr>
            <a:lvl2pPr marL="0" marR="0" lvl="1" indent="0" algn="just">
              <a:lnSpc>
                <a:spcPct val="100000"/>
              </a:lnSpc>
              <a:spcBef>
                <a:spcPts val="0"/>
              </a:spcBef>
              <a:spcAft>
                <a:spcPts val="0"/>
              </a:spcAft>
              <a:buClr>
                <a:srgbClr val="000000"/>
              </a:buClr>
              <a:buSzPts val="1800"/>
              <a:buFont typeface="Arial"/>
              <a:buNone/>
              <a:defRPr b="0" i="0" u="none" strike="noStrike" cap="none">
                <a:solidFill>
                  <a:schemeClr val="dk1"/>
                </a:solidFill>
                <a:latin typeface="Calibri"/>
                <a:ea typeface="Calibri"/>
                <a:cs typeface="Calibri"/>
              </a:defRPr>
            </a:lvl2pPr>
          </a:lstStyle>
          <a:p>
            <a:r>
              <a:rPr lang="en-GB" dirty="0"/>
              <a:t>Continuous Learning Environment</a:t>
            </a:r>
          </a:p>
          <a:p>
            <a:r>
              <a:rPr lang="en-GB" dirty="0"/>
              <a:t>Learning by doing on real business challenges </a:t>
            </a:r>
          </a:p>
          <a:p>
            <a:r>
              <a:rPr lang="en-GB" dirty="0"/>
              <a:t>Exposure across multiple functions </a:t>
            </a:r>
          </a:p>
          <a:p>
            <a:r>
              <a:rPr lang="en-GB" dirty="0"/>
              <a:t>Mentorship from experienced professionals</a:t>
            </a:r>
          </a:p>
        </p:txBody>
      </p:sp>
      <p:sp>
        <p:nvSpPr>
          <p:cNvPr id="61" name="TextBox 60">
            <a:extLst>
              <a:ext uri="{FF2B5EF4-FFF2-40B4-BE49-F238E27FC236}">
                <a16:creationId xmlns:a16="http://schemas.microsoft.com/office/drawing/2014/main" id="{1F52F97F-25E6-939A-BA9F-53F38D662727}"/>
              </a:ext>
            </a:extLst>
          </p:cNvPr>
          <p:cNvSpPr txBox="1"/>
          <p:nvPr/>
        </p:nvSpPr>
        <p:spPr>
          <a:xfrm>
            <a:off x="911698" y="5462827"/>
            <a:ext cx="3102834" cy="428451"/>
          </a:xfrm>
          <a:prstGeom prst="rect">
            <a:avLst/>
          </a:prstGeom>
          <a:noFill/>
          <a:ln>
            <a:noFill/>
          </a:ln>
        </p:spPr>
        <p:txBody>
          <a:bodyPr spcFirstLastPara="1" wrap="square" lIns="0" tIns="0" rIns="0" bIns="0" anchor="t" anchorCtr="0">
            <a:spAutoFit/>
          </a:bodyPr>
          <a:lstStyle>
            <a:defPPr>
              <a:defRPr lang="en-US"/>
            </a:defPPr>
            <a:lvl1pPr marR="0" lvl="0" indent="0">
              <a:lnSpc>
                <a:spcPct val="116208"/>
              </a:lnSpc>
              <a:spcBef>
                <a:spcPts val="0"/>
              </a:spcBef>
              <a:spcAft>
                <a:spcPts val="0"/>
              </a:spcAft>
              <a:buClr>
                <a:srgbClr val="000000"/>
              </a:buClr>
              <a:buSzPts val="2400"/>
              <a:buFont typeface="Arial"/>
              <a:buNone/>
              <a:defRPr sz="2400" b="1" i="0" u="none" strike="noStrike" cap="none">
                <a:latin typeface="Calibri"/>
                <a:ea typeface="Calibri"/>
                <a:cs typeface="Calibri"/>
              </a:defRPr>
            </a:lvl1pPr>
          </a:lstStyle>
          <a:p>
            <a:r>
              <a:rPr lang="en-IN" dirty="0">
                <a:solidFill>
                  <a:srgbClr val="1D4E89"/>
                </a:solidFill>
              </a:rPr>
              <a:t>Ownership &amp; Agility ⚡</a:t>
            </a:r>
          </a:p>
        </p:txBody>
      </p:sp>
      <p:sp>
        <p:nvSpPr>
          <p:cNvPr id="64" name="TextBox 63">
            <a:extLst>
              <a:ext uri="{FF2B5EF4-FFF2-40B4-BE49-F238E27FC236}">
                <a16:creationId xmlns:a16="http://schemas.microsoft.com/office/drawing/2014/main" id="{0834AFA8-7CEE-B38C-F995-2477B8F43D12}"/>
              </a:ext>
            </a:extLst>
          </p:cNvPr>
          <p:cNvSpPr txBox="1"/>
          <p:nvPr/>
        </p:nvSpPr>
        <p:spPr>
          <a:xfrm>
            <a:off x="911698" y="5999957"/>
            <a:ext cx="4168512" cy="1415772"/>
          </a:xfrm>
          <a:prstGeom prst="rect">
            <a:avLst/>
          </a:prstGeom>
          <a:noFill/>
          <a:ln>
            <a:noFill/>
          </a:ln>
        </p:spPr>
        <p:txBody>
          <a:bodyPr spcFirstLastPara="1" wrap="square" lIns="0" tIns="0" rIns="0" bIns="0" anchor="t" anchorCtr="0">
            <a:spAutoFit/>
          </a:bodyPr>
          <a:lstStyle>
            <a:defPPr>
              <a:defRPr lang="en-US"/>
            </a:defPPr>
            <a:lvl2pPr marL="0" marR="0" lvl="1" indent="0" algn="just">
              <a:lnSpc>
                <a:spcPct val="100000"/>
              </a:lnSpc>
              <a:spcBef>
                <a:spcPts val="0"/>
              </a:spcBef>
              <a:spcAft>
                <a:spcPts val="0"/>
              </a:spcAft>
              <a:buClr>
                <a:srgbClr val="000000"/>
              </a:buClr>
              <a:buSzPts val="1800"/>
              <a:buFont typeface="Arial"/>
              <a:buNone/>
              <a:defRPr b="0" i="0" u="none" strike="noStrike" cap="none">
                <a:solidFill>
                  <a:schemeClr val="dk1"/>
                </a:solidFill>
                <a:latin typeface="Calibri"/>
                <a:ea typeface="Calibri"/>
                <a:cs typeface="Calibri"/>
              </a:defRPr>
            </a:lvl2pPr>
          </a:lstStyle>
          <a:p>
            <a:r>
              <a:rPr lang="en-GB" sz="2000" b="1" dirty="0"/>
              <a:t>Startup-Like Ownership</a:t>
            </a:r>
            <a:endParaRPr lang="en-GB" b="1" dirty="0"/>
          </a:p>
          <a:p>
            <a:pPr marL="342900" indent="-342900">
              <a:buFont typeface="Arial" panose="020B0604020202020204" pitchFamily="34" charset="0"/>
              <a:buChar char="•"/>
            </a:pPr>
            <a:r>
              <a:rPr lang="en-GB" dirty="0"/>
              <a:t>High responsibility from early stages </a:t>
            </a:r>
          </a:p>
          <a:p>
            <a:pPr marL="342900" indent="-342900">
              <a:buFont typeface="Arial" panose="020B0604020202020204" pitchFamily="34" charset="0"/>
              <a:buChar char="•"/>
            </a:pPr>
            <a:r>
              <a:rPr lang="en-GB" dirty="0"/>
              <a:t>Fast decision-making environment </a:t>
            </a:r>
          </a:p>
          <a:p>
            <a:pPr marL="342900" indent="-342900">
              <a:buFont typeface="Arial" panose="020B0604020202020204" pitchFamily="34" charset="0"/>
              <a:buChar char="•"/>
            </a:pPr>
            <a:r>
              <a:rPr lang="en-GB" dirty="0"/>
              <a:t>Freedom to experiment and improve processes</a:t>
            </a:r>
          </a:p>
        </p:txBody>
      </p:sp>
      <p:sp>
        <p:nvSpPr>
          <p:cNvPr id="69" name="TextBox 68">
            <a:extLst>
              <a:ext uri="{FF2B5EF4-FFF2-40B4-BE49-F238E27FC236}">
                <a16:creationId xmlns:a16="http://schemas.microsoft.com/office/drawing/2014/main" id="{90E6EAB7-6093-E095-268C-09856BDE48C4}"/>
              </a:ext>
            </a:extLst>
          </p:cNvPr>
          <p:cNvSpPr txBox="1"/>
          <p:nvPr/>
        </p:nvSpPr>
        <p:spPr>
          <a:xfrm>
            <a:off x="12414622" y="2705801"/>
            <a:ext cx="5400937" cy="428451"/>
          </a:xfrm>
          <a:prstGeom prst="rect">
            <a:avLst/>
          </a:prstGeom>
          <a:noFill/>
          <a:ln>
            <a:noFill/>
          </a:ln>
        </p:spPr>
        <p:txBody>
          <a:bodyPr spcFirstLastPara="1" wrap="square" lIns="0" tIns="0" rIns="0" bIns="0" anchor="t" anchorCtr="0">
            <a:spAutoFit/>
          </a:bodyPr>
          <a:lstStyle>
            <a:defPPr>
              <a:defRPr lang="en-US"/>
            </a:defPPr>
            <a:lvl1pPr marR="0" lvl="0" indent="0">
              <a:lnSpc>
                <a:spcPct val="116208"/>
              </a:lnSpc>
              <a:spcBef>
                <a:spcPts val="0"/>
              </a:spcBef>
              <a:spcAft>
                <a:spcPts val="0"/>
              </a:spcAft>
              <a:buClr>
                <a:srgbClr val="000000"/>
              </a:buClr>
              <a:buSzPts val="2400"/>
              <a:buFont typeface="Arial"/>
              <a:buNone/>
              <a:defRPr sz="2400" b="1" i="0" u="none" strike="noStrike" cap="none">
                <a:latin typeface="Calibri"/>
                <a:ea typeface="Calibri"/>
                <a:cs typeface="Calibri"/>
              </a:defRPr>
            </a:lvl1pPr>
          </a:lstStyle>
          <a:p>
            <a:r>
              <a:rPr lang="en-GB" dirty="0">
                <a:solidFill>
                  <a:srgbClr val="1D4E89"/>
                </a:solidFill>
              </a:rPr>
              <a:t>What Makes </a:t>
            </a:r>
            <a:r>
              <a:rPr lang="en-GB" dirty="0" err="1">
                <a:solidFill>
                  <a:srgbClr val="1D4E89"/>
                </a:solidFill>
              </a:rPr>
              <a:t>Bloomchemag</a:t>
            </a:r>
            <a:r>
              <a:rPr lang="en-GB" dirty="0">
                <a:solidFill>
                  <a:srgbClr val="1D4E89"/>
                </a:solidFill>
              </a:rPr>
              <a:t> Special </a:t>
            </a:r>
            <a:r>
              <a:rPr lang="en-IN" dirty="0">
                <a:solidFill>
                  <a:schemeClr val="accent2">
                    <a:lumMod val="75000"/>
                  </a:schemeClr>
                </a:solidFill>
                <a:latin typeface="Calibri" panose="020F0502020204030204" pitchFamily="34" charset="0"/>
                <a:cs typeface="Calibri" panose="020F0502020204030204" pitchFamily="34" charset="0"/>
              </a:rPr>
              <a:t>🌟</a:t>
            </a:r>
            <a:r>
              <a:rPr lang="en-GB" dirty="0">
                <a:solidFill>
                  <a:srgbClr val="1D4E89"/>
                </a:solidFill>
              </a:rPr>
              <a:t> </a:t>
            </a:r>
          </a:p>
        </p:txBody>
      </p:sp>
      <p:sp>
        <p:nvSpPr>
          <p:cNvPr id="70" name="TextBox 69">
            <a:extLst>
              <a:ext uri="{FF2B5EF4-FFF2-40B4-BE49-F238E27FC236}">
                <a16:creationId xmlns:a16="http://schemas.microsoft.com/office/drawing/2014/main" id="{65F5034C-DB3C-BAD6-F66A-CB00F3038193}"/>
              </a:ext>
            </a:extLst>
          </p:cNvPr>
          <p:cNvSpPr txBox="1"/>
          <p:nvPr/>
        </p:nvSpPr>
        <p:spPr>
          <a:xfrm>
            <a:off x="12414623" y="3205667"/>
            <a:ext cx="5082169" cy="1384995"/>
          </a:xfrm>
          <a:prstGeom prst="rect">
            <a:avLst/>
          </a:prstGeom>
          <a:noFill/>
          <a:ln>
            <a:noFill/>
          </a:ln>
        </p:spPr>
        <p:txBody>
          <a:bodyPr spcFirstLastPara="1" wrap="square" lIns="0" tIns="0" rIns="0" bIns="0" anchor="t" anchorCtr="0">
            <a:spAutoFit/>
          </a:bodyPr>
          <a:lstStyle>
            <a:defPPr>
              <a:defRPr lang="en-US"/>
            </a:defPPr>
            <a:lvl1pPr marL="342900" indent="-342900">
              <a:buFont typeface="Arial" panose="020B0604020202020204" pitchFamily="34" charset="0"/>
              <a:buChar char="•"/>
              <a:defRPr/>
            </a:lvl1pPr>
            <a:lvl2pPr marL="0" marR="0" lvl="1" indent="0" algn="just">
              <a:lnSpc>
                <a:spcPct val="100000"/>
              </a:lnSpc>
              <a:spcBef>
                <a:spcPts val="0"/>
              </a:spcBef>
              <a:spcAft>
                <a:spcPts val="0"/>
              </a:spcAft>
              <a:buClr>
                <a:srgbClr val="000000"/>
              </a:buClr>
              <a:buSzPts val="1800"/>
              <a:buFont typeface="Arial"/>
              <a:buNone/>
              <a:defRPr b="0" i="0" u="none" strike="noStrike" cap="none">
                <a:solidFill>
                  <a:schemeClr val="dk1"/>
                </a:solidFill>
                <a:latin typeface="Calibri"/>
                <a:ea typeface="Calibri"/>
                <a:cs typeface="Calibri"/>
              </a:defRPr>
            </a:lvl2pPr>
          </a:lstStyle>
          <a:p>
            <a:r>
              <a:rPr lang="en-GB" dirty="0"/>
              <a:t>Close-knit team environment </a:t>
            </a:r>
          </a:p>
          <a:p>
            <a:r>
              <a:rPr lang="en-GB" dirty="0"/>
              <a:t>Visible individual impact on business outcomes </a:t>
            </a:r>
          </a:p>
          <a:p>
            <a:r>
              <a:rPr lang="en-GB" dirty="0"/>
              <a:t>Fast learning curve compared to larger organizations </a:t>
            </a:r>
          </a:p>
          <a:p>
            <a:r>
              <a:rPr lang="en-GB" dirty="0"/>
              <a:t>Culture of trust, ownership, and growth</a:t>
            </a:r>
          </a:p>
        </p:txBody>
      </p:sp>
      <p:pic>
        <p:nvPicPr>
          <p:cNvPr id="81" name="Picture 80">
            <a:extLst>
              <a:ext uri="{FF2B5EF4-FFF2-40B4-BE49-F238E27FC236}">
                <a16:creationId xmlns:a16="http://schemas.microsoft.com/office/drawing/2014/main" id="{4F390136-6B9A-6DFC-2EE9-90D689B6F9D6}"/>
              </a:ext>
            </a:extLst>
          </p:cNvPr>
          <p:cNvPicPr>
            <a:picLocks noChangeAspect="1"/>
          </p:cNvPicPr>
          <p:nvPr/>
        </p:nvPicPr>
        <p:blipFill>
          <a:blip r:embed="rId4" cstate="print">
            <a:extLst>
              <a:ext uri="{28A0092B-C50C-407E-A947-70E740481C1C}">
                <a14:useLocalDpi xmlns:a14="http://schemas.microsoft.com/office/drawing/2010/main" val="0"/>
              </a:ext>
            </a:extLst>
          </a:blip>
          <a:srcRect r="7838"/>
          <a:stretch>
            <a:fillRect/>
          </a:stretch>
        </p:blipFill>
        <p:spPr>
          <a:xfrm>
            <a:off x="13658055" y="5087758"/>
            <a:ext cx="4629946" cy="2557802"/>
          </a:xfrm>
          <a:prstGeom prst="roundRect">
            <a:avLst>
              <a:gd name="adj" fmla="val 15945"/>
            </a:avLst>
          </a:prstGeom>
          <a:effectLst>
            <a:outerShdw blurRad="50800" dist="38100" dir="2700000" algn="tl" rotWithShape="0">
              <a:prstClr val="black">
                <a:alpha val="40000"/>
              </a:prstClr>
            </a:outerShdw>
          </a:effectLst>
        </p:spPr>
      </p:pic>
      <p:sp>
        <p:nvSpPr>
          <p:cNvPr id="83" name="TextBox 82">
            <a:extLst>
              <a:ext uri="{FF2B5EF4-FFF2-40B4-BE49-F238E27FC236}">
                <a16:creationId xmlns:a16="http://schemas.microsoft.com/office/drawing/2014/main" id="{5E6B360C-D413-2EFE-5D4A-2C20CF4C2B20}"/>
              </a:ext>
            </a:extLst>
          </p:cNvPr>
          <p:cNvSpPr txBox="1"/>
          <p:nvPr/>
        </p:nvSpPr>
        <p:spPr>
          <a:xfrm>
            <a:off x="3969053" y="8274533"/>
            <a:ext cx="1681333" cy="861774"/>
          </a:xfrm>
          <a:prstGeom prst="rect">
            <a:avLst/>
          </a:prstGeom>
          <a:noFill/>
          <a:ln>
            <a:noFill/>
          </a:ln>
        </p:spPr>
        <p:txBody>
          <a:bodyPr spcFirstLastPara="1" wrap="square" lIns="0" tIns="0" rIns="0" bIns="0" anchor="t" anchorCtr="0">
            <a:spAutoFit/>
          </a:bodyPr>
          <a:lstStyle>
            <a:defPPr>
              <a:defRPr lang="en-US"/>
            </a:defPPr>
            <a:lvl1pPr marR="0" lvl="0" indent="0">
              <a:lnSpc>
                <a:spcPct val="116208"/>
              </a:lnSpc>
              <a:spcBef>
                <a:spcPts val="0"/>
              </a:spcBef>
              <a:spcAft>
                <a:spcPts val="0"/>
              </a:spcAft>
              <a:buClr>
                <a:srgbClr val="000000"/>
              </a:buClr>
              <a:buSzPts val="2400"/>
              <a:buFont typeface="Arial"/>
              <a:buNone/>
              <a:defRPr sz="2400" b="1" i="0" u="none" strike="noStrike" cap="none">
                <a:solidFill>
                  <a:srgbClr val="1D4E89"/>
                </a:solidFill>
                <a:latin typeface="Calibri"/>
                <a:ea typeface="Calibri"/>
                <a:cs typeface="Calibri"/>
              </a:defRPr>
            </a:lvl1pPr>
          </a:lstStyle>
          <a:p>
            <a:pPr>
              <a:lnSpc>
                <a:spcPct val="100000"/>
              </a:lnSpc>
            </a:pPr>
            <a:r>
              <a:rPr lang="en-IN" sz="2800" dirty="0"/>
              <a:t>People &amp; Energy  👥</a:t>
            </a:r>
          </a:p>
        </p:txBody>
      </p:sp>
      <p:sp>
        <p:nvSpPr>
          <p:cNvPr id="84" name="TextBox 83">
            <a:extLst>
              <a:ext uri="{FF2B5EF4-FFF2-40B4-BE49-F238E27FC236}">
                <a16:creationId xmlns:a16="http://schemas.microsoft.com/office/drawing/2014/main" id="{151FF9A2-EBDF-790A-6C30-E904AEDF4A2C}"/>
              </a:ext>
            </a:extLst>
          </p:cNvPr>
          <p:cNvSpPr txBox="1"/>
          <p:nvPr/>
        </p:nvSpPr>
        <p:spPr>
          <a:xfrm>
            <a:off x="9485537" y="8243755"/>
            <a:ext cx="4844480" cy="923330"/>
          </a:xfrm>
          <a:prstGeom prst="rect">
            <a:avLst/>
          </a:prstGeom>
          <a:noFill/>
          <a:ln>
            <a:noFill/>
          </a:ln>
        </p:spPr>
        <p:txBody>
          <a:bodyPr spcFirstLastPara="1" wrap="square" lIns="0" tIns="0" rIns="0" bIns="0" numCol="1" anchor="t" anchorCtr="0">
            <a:spAutoFit/>
          </a:bodyPr>
          <a:lstStyle>
            <a:defPPr>
              <a:defRPr lang="en-US"/>
            </a:defPPr>
            <a:lvl1pPr>
              <a:defRPr sz="2000" b="1"/>
            </a:lvl1pPr>
            <a:lvl2pPr marL="0" marR="0" lvl="1" indent="0" algn="just">
              <a:lnSpc>
                <a:spcPct val="100000"/>
              </a:lnSpc>
              <a:spcBef>
                <a:spcPts val="0"/>
              </a:spcBef>
              <a:spcAft>
                <a:spcPts val="0"/>
              </a:spcAft>
              <a:buClr>
                <a:srgbClr val="000000"/>
              </a:buClr>
              <a:buSzPts val="1800"/>
              <a:buFont typeface="Arial"/>
              <a:buNone/>
              <a:defRPr b="0" i="0" u="none" strike="noStrike" cap="none">
                <a:solidFill>
                  <a:schemeClr val="dk1"/>
                </a:solidFill>
                <a:latin typeface="Calibri"/>
                <a:ea typeface="Calibri"/>
                <a:cs typeface="Calibri"/>
              </a:defRPr>
            </a:lvl2pPr>
          </a:lstStyle>
          <a:p>
            <a:pPr marL="342900" indent="-342900">
              <a:buFont typeface="Arial" panose="020B0604020202020204" pitchFamily="34" charset="0"/>
              <a:buChar char="•"/>
            </a:pPr>
            <a:r>
              <a:rPr lang="en-GB" b="0" dirty="0"/>
              <a:t>Dynamic young workforce </a:t>
            </a:r>
          </a:p>
          <a:p>
            <a:pPr marL="342900" indent="-342900">
              <a:buFont typeface="Arial" panose="020B0604020202020204" pitchFamily="34" charset="0"/>
              <a:buChar char="•"/>
            </a:pPr>
            <a:r>
              <a:rPr lang="en-GB" b="0" dirty="0"/>
              <a:t>Strong leadership support </a:t>
            </a:r>
          </a:p>
          <a:p>
            <a:pPr marL="342900" indent="-342900">
              <a:buFont typeface="Arial" panose="020B0604020202020204" pitchFamily="34" charset="0"/>
              <a:buChar char="•"/>
            </a:pPr>
            <a:r>
              <a:rPr lang="en-GB" b="0" dirty="0"/>
              <a:t>Balanced mix driving innovation + stability</a:t>
            </a:r>
          </a:p>
        </p:txBody>
      </p:sp>
      <p:sp>
        <p:nvSpPr>
          <p:cNvPr id="85" name="TextBox 84">
            <a:extLst>
              <a:ext uri="{FF2B5EF4-FFF2-40B4-BE49-F238E27FC236}">
                <a16:creationId xmlns:a16="http://schemas.microsoft.com/office/drawing/2014/main" id="{9FE20AD5-AB4E-43F4-EAA4-EC99B1355BB2}"/>
              </a:ext>
            </a:extLst>
          </p:cNvPr>
          <p:cNvSpPr txBox="1"/>
          <p:nvPr/>
        </p:nvSpPr>
        <p:spPr>
          <a:xfrm>
            <a:off x="6159179" y="8336088"/>
            <a:ext cx="3015680" cy="738664"/>
          </a:xfrm>
          <a:prstGeom prst="rect">
            <a:avLst/>
          </a:prstGeom>
          <a:noFill/>
          <a:ln>
            <a:noFill/>
          </a:ln>
        </p:spPr>
        <p:txBody>
          <a:bodyPr spcFirstLastPara="1" wrap="square" lIns="0" tIns="0" rIns="0" bIns="0" numCol="1" anchor="t" anchorCtr="0">
            <a:spAutoFit/>
          </a:bodyPr>
          <a:lstStyle>
            <a:defPPr>
              <a:defRPr lang="en-US"/>
            </a:defPPr>
            <a:lvl1pPr>
              <a:defRPr sz="2000" b="1"/>
            </a:lvl1pPr>
            <a:lvl2pPr marL="0" marR="0" lvl="1" indent="0" algn="just">
              <a:lnSpc>
                <a:spcPct val="100000"/>
              </a:lnSpc>
              <a:spcBef>
                <a:spcPts val="0"/>
              </a:spcBef>
              <a:spcAft>
                <a:spcPts val="0"/>
              </a:spcAft>
              <a:buClr>
                <a:srgbClr val="000000"/>
              </a:buClr>
              <a:buSzPts val="1800"/>
              <a:buFont typeface="Arial"/>
              <a:buNone/>
              <a:defRPr b="0" i="0" u="none" strike="noStrike" cap="none">
                <a:solidFill>
                  <a:schemeClr val="dk1"/>
                </a:solidFill>
                <a:latin typeface="Calibri"/>
                <a:ea typeface="Calibri"/>
                <a:cs typeface="Calibri"/>
              </a:defRPr>
            </a:lvl2pPr>
          </a:lstStyle>
          <a:p>
            <a:r>
              <a:rPr lang="en-GB" sz="2400" dirty="0"/>
              <a:t>Young Energy + Experienced Guidance</a:t>
            </a:r>
          </a:p>
        </p:txBody>
      </p:sp>
      <p:pic>
        <p:nvPicPr>
          <p:cNvPr id="2" name="Picture 1">
            <a:extLst>
              <a:ext uri="{FF2B5EF4-FFF2-40B4-BE49-F238E27FC236}">
                <a16:creationId xmlns:a16="http://schemas.microsoft.com/office/drawing/2014/main" id="{3D72B802-B150-1171-1FEF-8F5513A693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25" y="2199477"/>
            <a:ext cx="3902142" cy="2475432"/>
          </a:xfrm>
          <a:prstGeom prst="roundRect">
            <a:avLst>
              <a:gd name="adj" fmla="val 15945"/>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64D2DE6C-3C7C-FDA2-598E-5548DBF0C6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7795" y="5118703"/>
            <a:ext cx="3927032" cy="2575731"/>
          </a:xfrm>
          <a:prstGeom prst="roundRect">
            <a:avLst>
              <a:gd name="adj" fmla="val 15945"/>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834007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1AFA4-8155-04B0-6662-7561BA18B957}"/>
            </a:ext>
          </a:extLst>
        </p:cNvPr>
        <p:cNvGrpSpPr/>
        <p:nvPr/>
      </p:nvGrpSpPr>
      <p:grpSpPr>
        <a:xfrm>
          <a:off x="0" y="0"/>
          <a:ext cx="0" cy="0"/>
          <a:chOff x="0" y="0"/>
          <a:chExt cx="0" cy="0"/>
        </a:xfrm>
      </p:grpSpPr>
      <p:sp>
        <p:nvSpPr>
          <p:cNvPr id="30" name="Title 29">
            <a:extLst>
              <a:ext uri="{FF2B5EF4-FFF2-40B4-BE49-F238E27FC236}">
                <a16:creationId xmlns:a16="http://schemas.microsoft.com/office/drawing/2014/main" id="{852FC352-99D5-B429-8A8D-009E35ABCB6F}"/>
              </a:ext>
            </a:extLst>
          </p:cNvPr>
          <p:cNvSpPr>
            <a:spLocks noGrp="1"/>
          </p:cNvSpPr>
          <p:nvPr>
            <p:ph type="title"/>
          </p:nvPr>
        </p:nvSpPr>
        <p:spPr/>
        <p:txBody>
          <a:bodyPr/>
          <a:lstStyle/>
          <a:p>
            <a:r>
              <a:rPr lang="en-IN" sz="4400" dirty="0" err="1">
                <a:solidFill>
                  <a:srgbClr val="FFFFFF"/>
                </a:solidFill>
                <a:ea typeface="Calibri" pitchFamily="34" charset="-122"/>
                <a:cs typeface="Calibri" pitchFamily="34" charset="-120"/>
              </a:rPr>
              <a:t>Bloomchemag</a:t>
            </a:r>
            <a:r>
              <a:rPr lang="en-IN" sz="4400" dirty="0">
                <a:solidFill>
                  <a:srgbClr val="FFFFFF"/>
                </a:solidFill>
                <a:ea typeface="Calibri" pitchFamily="34" charset="-122"/>
                <a:cs typeface="Calibri" pitchFamily="34" charset="-120"/>
              </a:rPr>
              <a:t> Workforce Snapshot</a:t>
            </a:r>
            <a:endParaRPr lang="en-US" sz="4400" dirty="0">
              <a:solidFill>
                <a:srgbClr val="FFFFFF"/>
              </a:solidFill>
              <a:ea typeface="Calibri" pitchFamily="34" charset="-122"/>
              <a:cs typeface="Calibri" pitchFamily="34" charset="-120"/>
            </a:endParaRPr>
          </a:p>
        </p:txBody>
      </p:sp>
      <p:sp>
        <p:nvSpPr>
          <p:cNvPr id="7" name="Subtitle 2">
            <a:extLst>
              <a:ext uri="{FF2B5EF4-FFF2-40B4-BE49-F238E27FC236}">
                <a16:creationId xmlns:a16="http://schemas.microsoft.com/office/drawing/2014/main" id="{D36A4737-CD8D-518A-BFB2-07F1AE40A065}"/>
              </a:ext>
            </a:extLst>
          </p:cNvPr>
          <p:cNvSpPr txBox="1">
            <a:spLocks/>
          </p:cNvSpPr>
          <p:nvPr/>
        </p:nvSpPr>
        <p:spPr>
          <a:xfrm>
            <a:off x="-1" y="1371724"/>
            <a:ext cx="18287999" cy="414128"/>
          </a:xfrm>
          <a:prstGeom prst="rect">
            <a:avLst/>
          </a:prstGeom>
          <a:noFill/>
          <a:ln/>
        </p:spPr>
        <p:txBody>
          <a:bodyPr wrap="square" lIns="0" tIns="0" rIns="0" bIns="0" rtlCol="0" anchor="ctr"/>
          <a:lstStyle>
            <a:defPPr>
              <a:defRPr lang="en-US"/>
            </a:defPPr>
            <a:lvl1pPr indent="0" algn="ctr">
              <a:buNone/>
              <a:defRPr sz="2800" i="1">
                <a:solidFill>
                  <a:srgbClr val="5D6D7E"/>
                </a:solidFill>
                <a:latin typeface="Calibri" pitchFamily="34" charset="0"/>
                <a:ea typeface="Calibri" pitchFamily="34" charset="-122"/>
                <a:cs typeface="Calibri" pitchFamily="34" charset="-12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b="1" i="0" dirty="0">
                <a:solidFill>
                  <a:schemeClr val="tx1"/>
                </a:solidFill>
              </a:rPr>
              <a:t>A Balanced, Experienced &amp; Stable Team</a:t>
            </a:r>
            <a:endParaRPr lang="en-IN" b="1" i="0" dirty="0">
              <a:solidFill>
                <a:schemeClr val="tx1"/>
              </a:solidFill>
            </a:endParaRPr>
          </a:p>
        </p:txBody>
      </p:sp>
      <p:sp>
        <p:nvSpPr>
          <p:cNvPr id="9" name="Rectangle: Rounded Corners 8">
            <a:extLst>
              <a:ext uri="{FF2B5EF4-FFF2-40B4-BE49-F238E27FC236}">
                <a16:creationId xmlns:a16="http://schemas.microsoft.com/office/drawing/2014/main" id="{8C2DAA8E-7E65-D759-1B7B-DD3473F5579F}"/>
              </a:ext>
            </a:extLst>
          </p:cNvPr>
          <p:cNvSpPr/>
          <p:nvPr/>
        </p:nvSpPr>
        <p:spPr>
          <a:xfrm>
            <a:off x="854251" y="2315916"/>
            <a:ext cx="4833013" cy="2827584"/>
          </a:xfrm>
          <a:prstGeom prst="roundRect">
            <a:avLst>
              <a:gd name="adj" fmla="val 8043"/>
            </a:avLst>
          </a:prstGeom>
          <a:solidFill>
            <a:srgbClr val="E8EDF2"/>
          </a:solidFill>
          <a:ln w="12700">
            <a:solidFill>
              <a:srgbClr val="E8EDF2"/>
            </a:solidFill>
            <a:prstDash val="solid"/>
          </a:ln>
          <a:effectLst>
            <a:outerShdw blurRad="50800" dist="38100" dir="2700000" algn="tl" rotWithShape="0">
              <a:prstClr val="black">
                <a:alpha val="40000"/>
              </a:prstClr>
            </a:outerShdw>
          </a:effectLst>
        </p:spPr>
        <p:txBody>
          <a:bodyPr/>
          <a:lstStyle/>
          <a:p>
            <a:endParaRPr lang="en-IN">
              <a:solidFill>
                <a:schemeClr val="tx1"/>
              </a:solidFill>
            </a:endParaRPr>
          </a:p>
        </p:txBody>
      </p:sp>
      <p:sp>
        <p:nvSpPr>
          <p:cNvPr id="10" name="TextBox 9">
            <a:extLst>
              <a:ext uri="{FF2B5EF4-FFF2-40B4-BE49-F238E27FC236}">
                <a16:creationId xmlns:a16="http://schemas.microsoft.com/office/drawing/2014/main" id="{CDE7988A-AE26-B6B2-54BE-3D895FBB4F27}"/>
              </a:ext>
            </a:extLst>
          </p:cNvPr>
          <p:cNvSpPr txBox="1"/>
          <p:nvPr/>
        </p:nvSpPr>
        <p:spPr>
          <a:xfrm>
            <a:off x="1183725" y="4256773"/>
            <a:ext cx="4574796" cy="369332"/>
          </a:xfrm>
          <a:prstGeom prst="rect">
            <a:avLst/>
          </a:prstGeom>
          <a:noFill/>
          <a:ln>
            <a:noFill/>
          </a:ln>
        </p:spPr>
        <p:txBody>
          <a:bodyPr spcFirstLastPara="1" wrap="square" lIns="0" tIns="0" rIns="0" bIns="0" anchor="t" anchorCtr="0">
            <a:spAutoFit/>
          </a:bodyPr>
          <a:lstStyle>
            <a:defPPr>
              <a:defRPr lang="en-US"/>
            </a:defPPr>
            <a:lvl2pPr marL="0" marR="0" lvl="1" indent="0" algn="just">
              <a:lnSpc>
                <a:spcPct val="100000"/>
              </a:lnSpc>
              <a:spcBef>
                <a:spcPts val="0"/>
              </a:spcBef>
              <a:spcAft>
                <a:spcPts val="0"/>
              </a:spcAft>
              <a:buClr>
                <a:srgbClr val="000000"/>
              </a:buClr>
              <a:buSzPts val="1800"/>
              <a:buFont typeface="Arial"/>
              <a:buNone/>
              <a:defRPr b="0" i="0" u="none" strike="noStrike" cap="none">
                <a:solidFill>
                  <a:schemeClr val="dk1"/>
                </a:solidFill>
                <a:latin typeface="Calibri"/>
                <a:ea typeface="Calibri"/>
                <a:cs typeface="Calibri"/>
              </a:defRPr>
            </a:lvl2pPr>
          </a:lstStyle>
          <a:p>
            <a:pPr>
              <a:buNone/>
            </a:pPr>
            <a:r>
              <a:rPr lang="en-GB" sz="2400" i="1" dirty="0">
                <a:latin typeface="Calibri" panose="020F0502020204030204" pitchFamily="34" charset="0"/>
                <a:cs typeface="Calibri" panose="020F0502020204030204" pitchFamily="34" charset="0"/>
              </a:rPr>
              <a:t>A young yet mature workforce</a:t>
            </a:r>
            <a:endParaRPr lang="en-GB" sz="24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4CA7AD5-EE73-A703-8E60-8DBAFC6212F7}"/>
              </a:ext>
            </a:extLst>
          </p:cNvPr>
          <p:cNvSpPr txBox="1"/>
          <p:nvPr/>
        </p:nvSpPr>
        <p:spPr>
          <a:xfrm>
            <a:off x="1183725" y="2815000"/>
            <a:ext cx="4574796" cy="430887"/>
          </a:xfrm>
          <a:prstGeom prst="rect">
            <a:avLst/>
          </a:prstGeom>
          <a:noFill/>
          <a:ln>
            <a:noFill/>
          </a:ln>
        </p:spPr>
        <p:txBody>
          <a:bodyPr spcFirstLastPara="1" wrap="square" lIns="0" tIns="0" rIns="0" bIns="0" anchor="t" anchorCtr="0">
            <a:spAutoFit/>
          </a:bodyPr>
          <a:lstStyle>
            <a:defPPr>
              <a:defRPr lang="en-US"/>
            </a:defPPr>
            <a:lvl2pPr marL="0" marR="0" lvl="1" indent="0" algn="just">
              <a:lnSpc>
                <a:spcPct val="100000"/>
              </a:lnSpc>
              <a:spcBef>
                <a:spcPts val="0"/>
              </a:spcBef>
              <a:spcAft>
                <a:spcPts val="0"/>
              </a:spcAft>
              <a:buClr>
                <a:srgbClr val="000000"/>
              </a:buClr>
              <a:buSzPts val="1800"/>
              <a:buFont typeface="Arial"/>
              <a:buNone/>
              <a:defRPr b="0" i="0" u="none" strike="noStrike" cap="none">
                <a:solidFill>
                  <a:schemeClr val="dk1"/>
                </a:solidFill>
                <a:latin typeface="Calibri"/>
                <a:ea typeface="Calibri"/>
                <a:cs typeface="Calibri"/>
              </a:defRPr>
            </a:lvl2pPr>
          </a:lstStyle>
          <a:p>
            <a:pPr>
              <a:buNone/>
            </a:pPr>
            <a:r>
              <a:rPr lang="en-GB" sz="2800" b="1" dirty="0">
                <a:latin typeface="Calibri" panose="020F0502020204030204" pitchFamily="34" charset="0"/>
                <a:cs typeface="Calibri" panose="020F0502020204030204" pitchFamily="34" charset="0"/>
              </a:rPr>
              <a:t>Average Age</a:t>
            </a:r>
            <a:r>
              <a:rPr lang="en-GB" sz="2800" dirty="0">
                <a:latin typeface="Calibri" panose="020F0502020204030204" pitchFamily="34" charset="0"/>
                <a:cs typeface="Calibri" panose="020F0502020204030204" pitchFamily="34" charset="0"/>
              </a:rPr>
              <a:t> 👤</a:t>
            </a:r>
          </a:p>
        </p:txBody>
      </p:sp>
      <p:sp>
        <p:nvSpPr>
          <p:cNvPr id="12" name="TextBox 11">
            <a:extLst>
              <a:ext uri="{FF2B5EF4-FFF2-40B4-BE49-F238E27FC236}">
                <a16:creationId xmlns:a16="http://schemas.microsoft.com/office/drawing/2014/main" id="{1CC3BE88-4DBC-29BC-8A0B-145AC73D33F7}"/>
              </a:ext>
            </a:extLst>
          </p:cNvPr>
          <p:cNvSpPr txBox="1"/>
          <p:nvPr/>
        </p:nvSpPr>
        <p:spPr>
          <a:xfrm>
            <a:off x="1183725" y="3504658"/>
            <a:ext cx="4574796" cy="492443"/>
          </a:xfrm>
          <a:prstGeom prst="rect">
            <a:avLst/>
          </a:prstGeom>
          <a:noFill/>
          <a:ln>
            <a:noFill/>
          </a:ln>
        </p:spPr>
        <p:txBody>
          <a:bodyPr spcFirstLastPara="1" wrap="square" lIns="0" tIns="0" rIns="0" bIns="0" anchor="t" anchorCtr="0">
            <a:spAutoFit/>
          </a:bodyPr>
          <a:lstStyle>
            <a:defPPr>
              <a:defRPr lang="en-US"/>
            </a:defPPr>
            <a:lvl2pPr marL="0" marR="0" lvl="1" indent="0" algn="just">
              <a:lnSpc>
                <a:spcPct val="100000"/>
              </a:lnSpc>
              <a:spcBef>
                <a:spcPts val="0"/>
              </a:spcBef>
              <a:spcAft>
                <a:spcPts val="0"/>
              </a:spcAft>
              <a:buClr>
                <a:srgbClr val="000000"/>
              </a:buClr>
              <a:buSzPts val="1800"/>
              <a:buFont typeface="Arial"/>
              <a:buNone/>
              <a:defRPr b="0" i="0" u="none" strike="noStrike" cap="none">
                <a:solidFill>
                  <a:schemeClr val="dk1"/>
                </a:solidFill>
                <a:latin typeface="Calibri"/>
                <a:ea typeface="Calibri"/>
                <a:cs typeface="Calibri"/>
              </a:defRPr>
            </a:lvl2pPr>
          </a:lstStyle>
          <a:p>
            <a:pPr>
              <a:buNone/>
            </a:pPr>
            <a:r>
              <a:rPr lang="en-GB" sz="3200" b="1" dirty="0">
                <a:latin typeface="Calibri" panose="020F0502020204030204" pitchFamily="34" charset="0"/>
                <a:cs typeface="Calibri" panose="020F0502020204030204" pitchFamily="34" charset="0"/>
              </a:rPr>
              <a:t>35 Years</a:t>
            </a:r>
            <a:endParaRPr lang="en-GB" sz="3200" dirty="0">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553E0EE8-6C55-B954-6E44-2A46170C2EEF}"/>
              </a:ext>
            </a:extLst>
          </p:cNvPr>
          <p:cNvSpPr/>
          <p:nvPr/>
        </p:nvSpPr>
        <p:spPr>
          <a:xfrm>
            <a:off x="854251" y="5606150"/>
            <a:ext cx="4833013" cy="2827584"/>
          </a:xfrm>
          <a:prstGeom prst="roundRect">
            <a:avLst>
              <a:gd name="adj" fmla="val 8043"/>
            </a:avLst>
          </a:prstGeom>
          <a:solidFill>
            <a:srgbClr val="E8EDF2"/>
          </a:solidFill>
          <a:ln w="12700">
            <a:solidFill>
              <a:srgbClr val="E8EDF2"/>
            </a:solidFill>
            <a:prstDash val="solid"/>
          </a:ln>
          <a:effectLst>
            <a:outerShdw blurRad="50800" dist="38100" dir="2700000" algn="tl" rotWithShape="0">
              <a:prstClr val="black">
                <a:alpha val="40000"/>
              </a:prstClr>
            </a:outerShdw>
          </a:effectLst>
        </p:spPr>
        <p:txBody>
          <a:bodyPr/>
          <a:lstStyle/>
          <a:p>
            <a:endParaRPr lang="en-IN">
              <a:solidFill>
                <a:schemeClr val="tx1"/>
              </a:solidFill>
            </a:endParaRPr>
          </a:p>
        </p:txBody>
      </p:sp>
      <p:sp>
        <p:nvSpPr>
          <p:cNvPr id="14" name="TextBox 13">
            <a:extLst>
              <a:ext uri="{FF2B5EF4-FFF2-40B4-BE49-F238E27FC236}">
                <a16:creationId xmlns:a16="http://schemas.microsoft.com/office/drawing/2014/main" id="{21922CC8-6DD7-D35F-9308-690C84D5FCAA}"/>
              </a:ext>
            </a:extLst>
          </p:cNvPr>
          <p:cNvSpPr txBox="1"/>
          <p:nvPr/>
        </p:nvSpPr>
        <p:spPr>
          <a:xfrm>
            <a:off x="1316571" y="7547007"/>
            <a:ext cx="4169829" cy="369332"/>
          </a:xfrm>
          <a:prstGeom prst="rect">
            <a:avLst/>
          </a:prstGeom>
          <a:noFill/>
          <a:ln>
            <a:noFill/>
          </a:ln>
        </p:spPr>
        <p:txBody>
          <a:bodyPr spcFirstLastPara="1" wrap="square" lIns="0" tIns="0" rIns="0" bIns="0" anchor="t" anchorCtr="0">
            <a:spAutoFit/>
          </a:bodyPr>
          <a:lstStyle>
            <a:defPPr>
              <a:defRPr lang="en-US"/>
            </a:defPPr>
            <a:lvl2pPr marL="0" marR="0" lvl="1" indent="0" algn="just">
              <a:lnSpc>
                <a:spcPct val="100000"/>
              </a:lnSpc>
              <a:spcBef>
                <a:spcPts val="0"/>
              </a:spcBef>
              <a:spcAft>
                <a:spcPts val="0"/>
              </a:spcAft>
              <a:buClr>
                <a:srgbClr val="000000"/>
              </a:buClr>
              <a:buSzPts val="1800"/>
              <a:buFont typeface="Arial"/>
              <a:buNone/>
              <a:defRPr b="0" i="0" u="none" strike="noStrike" cap="none">
                <a:solidFill>
                  <a:schemeClr val="dk1"/>
                </a:solidFill>
                <a:latin typeface="Calibri"/>
                <a:ea typeface="Calibri"/>
                <a:cs typeface="Calibri"/>
              </a:defRPr>
            </a:lvl2pPr>
          </a:lstStyle>
          <a:p>
            <a:pPr>
              <a:buNone/>
            </a:pPr>
            <a:r>
              <a:rPr lang="en-GB" sz="2400" i="1" dirty="0">
                <a:latin typeface="Calibri" panose="020F0502020204030204" pitchFamily="34" charset="0"/>
                <a:cs typeface="Calibri" panose="020F0502020204030204" pitchFamily="34" charset="0"/>
              </a:rPr>
              <a:t>Balanced and inclusive workforce</a:t>
            </a:r>
            <a:endParaRPr lang="en-GB" sz="24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4ADF7829-6245-58C2-69E0-D0842A42B745}"/>
              </a:ext>
            </a:extLst>
          </p:cNvPr>
          <p:cNvSpPr txBox="1"/>
          <p:nvPr/>
        </p:nvSpPr>
        <p:spPr>
          <a:xfrm>
            <a:off x="1316571" y="6105235"/>
            <a:ext cx="4169829" cy="429986"/>
          </a:xfrm>
          <a:prstGeom prst="rect">
            <a:avLst/>
          </a:prstGeom>
          <a:noFill/>
          <a:ln>
            <a:noFill/>
          </a:ln>
        </p:spPr>
        <p:txBody>
          <a:bodyPr spcFirstLastPara="1" wrap="square" lIns="0" tIns="0" rIns="0" bIns="0" anchor="t" anchorCtr="0">
            <a:spAutoFit/>
          </a:bodyPr>
          <a:lstStyle>
            <a:defPPr>
              <a:defRPr lang="en-US"/>
            </a:defPPr>
            <a:lvl2pPr marL="0" marR="0" lvl="1" indent="0" algn="just">
              <a:lnSpc>
                <a:spcPct val="100000"/>
              </a:lnSpc>
              <a:spcBef>
                <a:spcPts val="0"/>
              </a:spcBef>
              <a:spcAft>
                <a:spcPts val="0"/>
              </a:spcAft>
              <a:buClr>
                <a:srgbClr val="000000"/>
              </a:buClr>
              <a:buSzPts val="1800"/>
              <a:buFont typeface="Arial"/>
              <a:buNone/>
              <a:defRPr b="0" i="0" u="none" strike="noStrike" cap="none">
                <a:solidFill>
                  <a:schemeClr val="dk1"/>
                </a:solidFill>
                <a:latin typeface="Calibri"/>
                <a:ea typeface="Calibri"/>
                <a:cs typeface="Calibri"/>
              </a:defRPr>
            </a:lvl2pPr>
          </a:lstStyle>
          <a:p>
            <a:pPr>
              <a:buNone/>
            </a:pPr>
            <a:r>
              <a:rPr lang="en-GB" sz="2800" b="1" dirty="0">
                <a:latin typeface="Calibri" panose="020F0502020204030204" pitchFamily="34" charset="0"/>
                <a:cs typeface="Calibri" panose="020F0502020204030204" pitchFamily="34" charset="0"/>
              </a:rPr>
              <a:t>Gender Diversity </a:t>
            </a:r>
            <a:r>
              <a:rPr lang="en-GB" sz="2800" dirty="0">
                <a:latin typeface="Calibri" panose="020F0502020204030204" pitchFamily="34" charset="0"/>
                <a:cs typeface="Calibri" panose="020F0502020204030204" pitchFamily="34" charset="0"/>
              </a:rPr>
              <a:t>👩‍💼👨‍💼 </a:t>
            </a:r>
          </a:p>
        </p:txBody>
      </p:sp>
      <p:sp>
        <p:nvSpPr>
          <p:cNvPr id="16" name="TextBox 15">
            <a:extLst>
              <a:ext uri="{FF2B5EF4-FFF2-40B4-BE49-F238E27FC236}">
                <a16:creationId xmlns:a16="http://schemas.microsoft.com/office/drawing/2014/main" id="{FD21CFD9-C7F1-2F32-AF3E-F9720A1634BC}"/>
              </a:ext>
            </a:extLst>
          </p:cNvPr>
          <p:cNvSpPr txBox="1"/>
          <p:nvPr/>
        </p:nvSpPr>
        <p:spPr>
          <a:xfrm>
            <a:off x="1316571" y="6794892"/>
            <a:ext cx="4574796" cy="492443"/>
          </a:xfrm>
          <a:prstGeom prst="rect">
            <a:avLst/>
          </a:prstGeom>
          <a:noFill/>
          <a:ln>
            <a:noFill/>
          </a:ln>
        </p:spPr>
        <p:txBody>
          <a:bodyPr spcFirstLastPara="1" wrap="square" lIns="0" tIns="0" rIns="0" bIns="0" anchor="t" anchorCtr="0">
            <a:spAutoFit/>
          </a:bodyPr>
          <a:lstStyle>
            <a:defPPr>
              <a:defRPr lang="en-US"/>
            </a:defPPr>
            <a:lvl2pPr marL="0" marR="0" lvl="1" indent="0" algn="just">
              <a:lnSpc>
                <a:spcPct val="100000"/>
              </a:lnSpc>
              <a:spcBef>
                <a:spcPts val="0"/>
              </a:spcBef>
              <a:spcAft>
                <a:spcPts val="0"/>
              </a:spcAft>
              <a:buClr>
                <a:srgbClr val="000000"/>
              </a:buClr>
              <a:buSzPts val="1800"/>
              <a:buFont typeface="Arial"/>
              <a:buNone/>
              <a:defRPr b="0" i="0" u="none" strike="noStrike" cap="none">
                <a:solidFill>
                  <a:schemeClr val="dk1"/>
                </a:solidFill>
                <a:latin typeface="Calibri"/>
                <a:ea typeface="Calibri"/>
                <a:cs typeface="Calibri"/>
              </a:defRPr>
            </a:lvl2pPr>
          </a:lstStyle>
          <a:p>
            <a:pPr>
              <a:buNone/>
            </a:pPr>
            <a:r>
              <a:rPr lang="en-GB" sz="3200" b="1" dirty="0">
                <a:latin typeface="Calibri" panose="020F0502020204030204" pitchFamily="34" charset="0"/>
                <a:cs typeface="Calibri" panose="020F0502020204030204" pitchFamily="34" charset="0"/>
              </a:rPr>
              <a:t>2 : 3 (Male : Female)</a:t>
            </a:r>
            <a:endParaRPr lang="en-GB" sz="3200" dirty="0">
              <a:latin typeface="Calibri" panose="020F0502020204030204" pitchFamily="34" charset="0"/>
              <a:cs typeface="Calibri" panose="020F0502020204030204" pitchFamily="34" charset="0"/>
            </a:endParaRPr>
          </a:p>
        </p:txBody>
      </p:sp>
      <p:sp>
        <p:nvSpPr>
          <p:cNvPr id="28" name="Rectangle: Rounded Corners 27">
            <a:extLst>
              <a:ext uri="{FF2B5EF4-FFF2-40B4-BE49-F238E27FC236}">
                <a16:creationId xmlns:a16="http://schemas.microsoft.com/office/drawing/2014/main" id="{BF612488-A775-C906-E6F0-7A3892792ED1}"/>
              </a:ext>
            </a:extLst>
          </p:cNvPr>
          <p:cNvSpPr/>
          <p:nvPr/>
        </p:nvSpPr>
        <p:spPr>
          <a:xfrm>
            <a:off x="5978122" y="2315916"/>
            <a:ext cx="4833013" cy="2827584"/>
          </a:xfrm>
          <a:prstGeom prst="roundRect">
            <a:avLst>
              <a:gd name="adj" fmla="val 8043"/>
            </a:avLst>
          </a:prstGeom>
          <a:solidFill>
            <a:srgbClr val="E8EDF2"/>
          </a:solidFill>
          <a:ln w="12700">
            <a:solidFill>
              <a:srgbClr val="E8EDF2"/>
            </a:solidFill>
            <a:prstDash val="solid"/>
          </a:ln>
          <a:effectLst>
            <a:outerShdw blurRad="50800" dist="38100" dir="2700000" algn="tl" rotWithShape="0">
              <a:prstClr val="black">
                <a:alpha val="40000"/>
              </a:prstClr>
            </a:outerShdw>
          </a:effectLst>
        </p:spPr>
        <p:txBody>
          <a:bodyPr/>
          <a:lstStyle/>
          <a:p>
            <a:endParaRPr lang="en-IN">
              <a:solidFill>
                <a:schemeClr val="tx1"/>
              </a:solidFill>
            </a:endParaRPr>
          </a:p>
        </p:txBody>
      </p:sp>
      <p:sp>
        <p:nvSpPr>
          <p:cNvPr id="29" name="TextBox 28">
            <a:extLst>
              <a:ext uri="{FF2B5EF4-FFF2-40B4-BE49-F238E27FC236}">
                <a16:creationId xmlns:a16="http://schemas.microsoft.com/office/drawing/2014/main" id="{1E5E83E0-5F49-A62F-976D-89AC6B2DC49C}"/>
              </a:ext>
            </a:extLst>
          </p:cNvPr>
          <p:cNvSpPr txBox="1"/>
          <p:nvPr/>
        </p:nvSpPr>
        <p:spPr>
          <a:xfrm>
            <a:off x="6307596" y="4256773"/>
            <a:ext cx="4390884" cy="738664"/>
          </a:xfrm>
          <a:prstGeom prst="rect">
            <a:avLst/>
          </a:prstGeom>
          <a:noFill/>
          <a:ln>
            <a:noFill/>
          </a:ln>
        </p:spPr>
        <p:txBody>
          <a:bodyPr spcFirstLastPara="1" wrap="square" lIns="0" tIns="0" rIns="0" bIns="0" anchor="t" anchorCtr="0">
            <a:spAutoFit/>
          </a:bodyPr>
          <a:lstStyle>
            <a:defPPr>
              <a:defRPr lang="en-US"/>
            </a:defPPr>
            <a:lvl2pPr marL="0" marR="0" lvl="1" indent="0" algn="just">
              <a:lnSpc>
                <a:spcPct val="100000"/>
              </a:lnSpc>
              <a:spcBef>
                <a:spcPts val="0"/>
              </a:spcBef>
              <a:spcAft>
                <a:spcPts val="0"/>
              </a:spcAft>
              <a:buClr>
                <a:srgbClr val="000000"/>
              </a:buClr>
              <a:buSzPts val="1800"/>
              <a:buFont typeface="Arial"/>
              <a:buNone/>
              <a:defRPr b="0" i="0" u="none" strike="noStrike" cap="none">
                <a:solidFill>
                  <a:schemeClr val="dk1"/>
                </a:solidFill>
                <a:latin typeface="Calibri"/>
                <a:ea typeface="Calibri"/>
                <a:cs typeface="Calibri"/>
              </a:defRPr>
            </a:lvl2pPr>
          </a:lstStyle>
          <a:p>
            <a:pPr>
              <a:buNone/>
            </a:pPr>
            <a:r>
              <a:rPr lang="en-US" sz="2400" i="1" dirty="0">
                <a:latin typeface="Calibri" panose="020F0502020204030204" pitchFamily="34" charset="0"/>
                <a:cs typeface="Calibri" panose="020F0502020204030204" pitchFamily="34" charset="0"/>
              </a:rPr>
              <a:t>Young workforce, strong retention, enabling expansion hiring</a:t>
            </a:r>
            <a:endParaRPr lang="en-GB" sz="2400" dirty="0">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31F0A490-54A6-C114-F605-2AA4CD2E51E6}"/>
              </a:ext>
            </a:extLst>
          </p:cNvPr>
          <p:cNvSpPr txBox="1"/>
          <p:nvPr/>
        </p:nvSpPr>
        <p:spPr>
          <a:xfrm>
            <a:off x="6307596" y="2556376"/>
            <a:ext cx="3918444" cy="861774"/>
          </a:xfrm>
          <a:prstGeom prst="rect">
            <a:avLst/>
          </a:prstGeom>
          <a:noFill/>
          <a:ln>
            <a:noFill/>
          </a:ln>
        </p:spPr>
        <p:txBody>
          <a:bodyPr spcFirstLastPara="1" wrap="square" lIns="0" tIns="0" rIns="0" bIns="0" anchor="t" anchorCtr="0">
            <a:spAutoFit/>
          </a:bodyPr>
          <a:lstStyle>
            <a:defPPr>
              <a:defRPr lang="en-US"/>
            </a:defPPr>
            <a:lvl2pPr marL="0" marR="0" lvl="1" indent="0" algn="just">
              <a:lnSpc>
                <a:spcPct val="100000"/>
              </a:lnSpc>
              <a:spcBef>
                <a:spcPts val="0"/>
              </a:spcBef>
              <a:spcAft>
                <a:spcPts val="0"/>
              </a:spcAft>
              <a:buClr>
                <a:srgbClr val="000000"/>
              </a:buClr>
              <a:buSzPts val="1800"/>
              <a:buFont typeface="Arial"/>
              <a:buNone/>
              <a:defRPr b="0" i="0" u="none" strike="noStrike" cap="none">
                <a:solidFill>
                  <a:schemeClr val="dk1"/>
                </a:solidFill>
                <a:latin typeface="Calibri"/>
                <a:ea typeface="Calibri"/>
                <a:cs typeface="Calibri"/>
              </a:defRPr>
            </a:lvl2pPr>
          </a:lstStyle>
          <a:p>
            <a:pPr>
              <a:buNone/>
            </a:pPr>
            <a:r>
              <a:rPr lang="en-GB" sz="2800" b="1" dirty="0">
                <a:latin typeface="Calibri" panose="020F0502020204030204" pitchFamily="34" charset="0"/>
                <a:cs typeface="Calibri" panose="020F0502020204030204" pitchFamily="34" charset="0"/>
              </a:rPr>
              <a:t>Average Association (Tenure) ⏳</a:t>
            </a:r>
            <a:endParaRPr lang="en-GB" sz="2800"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A9BB2B9C-A81B-83B7-7C52-4D8E9065F6EF}"/>
              </a:ext>
            </a:extLst>
          </p:cNvPr>
          <p:cNvSpPr txBox="1"/>
          <p:nvPr/>
        </p:nvSpPr>
        <p:spPr>
          <a:xfrm>
            <a:off x="6307596" y="3658610"/>
            <a:ext cx="4574796" cy="492443"/>
          </a:xfrm>
          <a:prstGeom prst="rect">
            <a:avLst/>
          </a:prstGeom>
          <a:noFill/>
          <a:ln>
            <a:noFill/>
          </a:ln>
        </p:spPr>
        <p:txBody>
          <a:bodyPr spcFirstLastPara="1" wrap="square" lIns="0" tIns="0" rIns="0" bIns="0" anchor="t" anchorCtr="0">
            <a:spAutoFit/>
          </a:bodyPr>
          <a:lstStyle>
            <a:defPPr>
              <a:defRPr lang="en-US"/>
            </a:defPPr>
            <a:lvl2pPr marL="0" marR="0" lvl="1" indent="0" algn="just">
              <a:lnSpc>
                <a:spcPct val="100000"/>
              </a:lnSpc>
              <a:spcBef>
                <a:spcPts val="0"/>
              </a:spcBef>
              <a:spcAft>
                <a:spcPts val="0"/>
              </a:spcAft>
              <a:buClr>
                <a:srgbClr val="000000"/>
              </a:buClr>
              <a:buSzPts val="1800"/>
              <a:buFont typeface="Arial"/>
              <a:buNone/>
              <a:defRPr b="0" i="0" u="none" strike="noStrike" cap="none">
                <a:solidFill>
                  <a:schemeClr val="dk1"/>
                </a:solidFill>
                <a:latin typeface="Calibri"/>
                <a:ea typeface="Calibri"/>
                <a:cs typeface="Calibri"/>
              </a:defRPr>
            </a:lvl2pPr>
          </a:lstStyle>
          <a:p>
            <a:pPr>
              <a:buNone/>
            </a:pPr>
            <a:r>
              <a:rPr lang="en-GB" sz="3200" b="1" dirty="0">
                <a:latin typeface="Calibri" panose="020F0502020204030204" pitchFamily="34" charset="0"/>
                <a:cs typeface="Calibri" panose="020F0502020204030204" pitchFamily="34" charset="0"/>
              </a:rPr>
              <a:t>4 Years</a:t>
            </a:r>
            <a:endParaRPr lang="en-GB" sz="3200" dirty="0">
              <a:latin typeface="Calibri" panose="020F0502020204030204" pitchFamily="34" charset="0"/>
              <a:cs typeface="Calibri" panose="020F0502020204030204" pitchFamily="34" charset="0"/>
            </a:endParaRPr>
          </a:p>
        </p:txBody>
      </p:sp>
      <p:sp>
        <p:nvSpPr>
          <p:cNvPr id="33" name="Rectangle: Rounded Corners 32">
            <a:extLst>
              <a:ext uri="{FF2B5EF4-FFF2-40B4-BE49-F238E27FC236}">
                <a16:creationId xmlns:a16="http://schemas.microsoft.com/office/drawing/2014/main" id="{ABF05651-3D34-5F40-F50D-E489F92E4F10}"/>
              </a:ext>
            </a:extLst>
          </p:cNvPr>
          <p:cNvSpPr/>
          <p:nvPr/>
        </p:nvSpPr>
        <p:spPr>
          <a:xfrm>
            <a:off x="5978122" y="5606150"/>
            <a:ext cx="4833013" cy="2827584"/>
          </a:xfrm>
          <a:prstGeom prst="roundRect">
            <a:avLst>
              <a:gd name="adj" fmla="val 8043"/>
            </a:avLst>
          </a:prstGeom>
          <a:solidFill>
            <a:srgbClr val="E8EDF2"/>
          </a:solidFill>
          <a:ln w="12700">
            <a:solidFill>
              <a:srgbClr val="E8EDF2"/>
            </a:solidFill>
            <a:prstDash val="solid"/>
          </a:ln>
          <a:effectLst>
            <a:outerShdw blurRad="50800" dist="38100" dir="2700000" algn="tl" rotWithShape="0">
              <a:prstClr val="black">
                <a:alpha val="40000"/>
              </a:prstClr>
            </a:outerShdw>
          </a:effectLst>
        </p:spPr>
        <p:txBody>
          <a:bodyPr/>
          <a:lstStyle/>
          <a:p>
            <a:endParaRPr lang="en-IN">
              <a:solidFill>
                <a:schemeClr val="tx1"/>
              </a:solidFill>
            </a:endParaRPr>
          </a:p>
        </p:txBody>
      </p:sp>
      <p:sp>
        <p:nvSpPr>
          <p:cNvPr id="34" name="TextBox 33">
            <a:extLst>
              <a:ext uri="{FF2B5EF4-FFF2-40B4-BE49-F238E27FC236}">
                <a16:creationId xmlns:a16="http://schemas.microsoft.com/office/drawing/2014/main" id="{14AC0C86-393E-072F-DAD0-8A8E918FF95C}"/>
              </a:ext>
            </a:extLst>
          </p:cNvPr>
          <p:cNvSpPr txBox="1"/>
          <p:nvPr/>
        </p:nvSpPr>
        <p:spPr>
          <a:xfrm>
            <a:off x="6440442" y="7547007"/>
            <a:ext cx="4044678" cy="738664"/>
          </a:xfrm>
          <a:prstGeom prst="rect">
            <a:avLst/>
          </a:prstGeom>
          <a:noFill/>
          <a:ln>
            <a:noFill/>
          </a:ln>
        </p:spPr>
        <p:txBody>
          <a:bodyPr spcFirstLastPara="1" wrap="square" lIns="0" tIns="0" rIns="0" bIns="0" anchor="t" anchorCtr="0">
            <a:spAutoFit/>
          </a:bodyPr>
          <a:lstStyle>
            <a:defPPr>
              <a:defRPr lang="en-US"/>
            </a:defPPr>
            <a:lvl2pPr marL="0" marR="0" lvl="1" indent="0" algn="just">
              <a:lnSpc>
                <a:spcPct val="100000"/>
              </a:lnSpc>
              <a:spcBef>
                <a:spcPts val="0"/>
              </a:spcBef>
              <a:spcAft>
                <a:spcPts val="0"/>
              </a:spcAft>
              <a:buClr>
                <a:srgbClr val="000000"/>
              </a:buClr>
              <a:buSzPts val="1800"/>
              <a:buFont typeface="Arial"/>
              <a:buNone/>
              <a:defRPr b="0" i="0" u="none" strike="noStrike" cap="none">
                <a:solidFill>
                  <a:schemeClr val="dk1"/>
                </a:solidFill>
                <a:latin typeface="Calibri"/>
                <a:ea typeface="Calibri"/>
                <a:cs typeface="Calibri"/>
              </a:defRPr>
            </a:lvl2pPr>
          </a:lstStyle>
          <a:p>
            <a:pPr>
              <a:buNone/>
            </a:pPr>
            <a:r>
              <a:rPr lang="en-GB" sz="2400" i="1" dirty="0">
                <a:latin typeface="Calibri" panose="020F0502020204030204" pitchFamily="34" charset="0"/>
                <a:cs typeface="Calibri" panose="020F0502020204030204" pitchFamily="34" charset="0"/>
              </a:rPr>
              <a:t>Deep industry expertise across teams</a:t>
            </a:r>
            <a:endParaRPr lang="en-GB" sz="2400" dirty="0">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CDDBCC5F-BD79-1C11-B4B9-D41F300AC648}"/>
              </a:ext>
            </a:extLst>
          </p:cNvPr>
          <p:cNvSpPr txBox="1"/>
          <p:nvPr/>
        </p:nvSpPr>
        <p:spPr>
          <a:xfrm>
            <a:off x="6440442" y="6105235"/>
            <a:ext cx="4258038" cy="429986"/>
          </a:xfrm>
          <a:prstGeom prst="rect">
            <a:avLst/>
          </a:prstGeom>
          <a:noFill/>
          <a:ln>
            <a:noFill/>
          </a:ln>
        </p:spPr>
        <p:txBody>
          <a:bodyPr spcFirstLastPara="1" wrap="square" lIns="0" tIns="0" rIns="0" bIns="0" anchor="t" anchorCtr="0">
            <a:spAutoFit/>
          </a:bodyPr>
          <a:lstStyle>
            <a:defPPr>
              <a:defRPr lang="en-US"/>
            </a:defPPr>
            <a:lvl2pPr marL="0" marR="0" lvl="1" indent="0" algn="just">
              <a:lnSpc>
                <a:spcPct val="100000"/>
              </a:lnSpc>
              <a:spcBef>
                <a:spcPts val="0"/>
              </a:spcBef>
              <a:spcAft>
                <a:spcPts val="0"/>
              </a:spcAft>
              <a:buClr>
                <a:srgbClr val="000000"/>
              </a:buClr>
              <a:buSzPts val="1800"/>
              <a:buFont typeface="Arial"/>
              <a:buNone/>
              <a:defRPr b="0" i="0" u="none" strike="noStrike" cap="none">
                <a:solidFill>
                  <a:schemeClr val="dk1"/>
                </a:solidFill>
                <a:latin typeface="Calibri"/>
                <a:ea typeface="Calibri"/>
                <a:cs typeface="Calibri"/>
              </a:defRPr>
            </a:lvl2pPr>
          </a:lstStyle>
          <a:p>
            <a:pPr>
              <a:buNone/>
            </a:pPr>
            <a:r>
              <a:rPr lang="en-GB" sz="2800" b="1" dirty="0">
                <a:latin typeface="Calibri" panose="020F0502020204030204" pitchFamily="34" charset="0"/>
                <a:cs typeface="Calibri" panose="020F0502020204030204" pitchFamily="34" charset="0"/>
              </a:rPr>
              <a:t>Average Experience</a:t>
            </a:r>
            <a:r>
              <a:rPr lang="en-GB" sz="2800" dirty="0">
                <a:latin typeface="Calibri" panose="020F0502020204030204" pitchFamily="34" charset="0"/>
                <a:cs typeface="Calibri" panose="020F0502020204030204" pitchFamily="34" charset="0"/>
              </a:rPr>
              <a:t>🎓</a:t>
            </a:r>
          </a:p>
        </p:txBody>
      </p:sp>
      <p:sp>
        <p:nvSpPr>
          <p:cNvPr id="36" name="TextBox 35">
            <a:extLst>
              <a:ext uri="{FF2B5EF4-FFF2-40B4-BE49-F238E27FC236}">
                <a16:creationId xmlns:a16="http://schemas.microsoft.com/office/drawing/2014/main" id="{A3E8C91E-2F52-85C8-63B1-6E7FEA9BA05E}"/>
              </a:ext>
            </a:extLst>
          </p:cNvPr>
          <p:cNvSpPr txBox="1"/>
          <p:nvPr/>
        </p:nvSpPr>
        <p:spPr>
          <a:xfrm>
            <a:off x="6440442" y="6794892"/>
            <a:ext cx="4574796" cy="492443"/>
          </a:xfrm>
          <a:prstGeom prst="rect">
            <a:avLst/>
          </a:prstGeom>
          <a:noFill/>
          <a:ln>
            <a:noFill/>
          </a:ln>
        </p:spPr>
        <p:txBody>
          <a:bodyPr spcFirstLastPara="1" wrap="square" lIns="0" tIns="0" rIns="0" bIns="0" anchor="t" anchorCtr="0">
            <a:spAutoFit/>
          </a:bodyPr>
          <a:lstStyle>
            <a:defPPr>
              <a:defRPr lang="en-US"/>
            </a:defPPr>
            <a:lvl2pPr marL="0" marR="0" lvl="1" indent="0" algn="just">
              <a:lnSpc>
                <a:spcPct val="100000"/>
              </a:lnSpc>
              <a:spcBef>
                <a:spcPts val="0"/>
              </a:spcBef>
              <a:spcAft>
                <a:spcPts val="0"/>
              </a:spcAft>
              <a:buClr>
                <a:srgbClr val="000000"/>
              </a:buClr>
              <a:buSzPts val="1800"/>
              <a:buFont typeface="Arial"/>
              <a:buNone/>
              <a:defRPr b="0" i="0" u="none" strike="noStrike" cap="none">
                <a:solidFill>
                  <a:schemeClr val="dk1"/>
                </a:solidFill>
                <a:latin typeface="Calibri"/>
                <a:ea typeface="Calibri"/>
                <a:cs typeface="Calibri"/>
              </a:defRPr>
            </a:lvl2pPr>
          </a:lstStyle>
          <a:p>
            <a:pPr>
              <a:buNone/>
            </a:pPr>
            <a:r>
              <a:rPr lang="en-GB" sz="3200" b="1" dirty="0">
                <a:latin typeface="Calibri" panose="020F0502020204030204" pitchFamily="34" charset="0"/>
                <a:cs typeface="Calibri" panose="020F0502020204030204" pitchFamily="34" charset="0"/>
              </a:rPr>
              <a:t>12 Years</a:t>
            </a:r>
            <a:endParaRPr lang="en-GB" sz="3200" dirty="0">
              <a:latin typeface="Calibri" panose="020F0502020204030204" pitchFamily="34" charset="0"/>
              <a:cs typeface="Calibri" panose="020F0502020204030204" pitchFamily="34" charset="0"/>
            </a:endParaRPr>
          </a:p>
        </p:txBody>
      </p:sp>
      <p:pic>
        <p:nvPicPr>
          <p:cNvPr id="37" name="Picture 4">
            <a:extLst>
              <a:ext uri="{FF2B5EF4-FFF2-40B4-BE49-F238E27FC236}">
                <a16:creationId xmlns:a16="http://schemas.microsoft.com/office/drawing/2014/main" id="{22ECD67E-456B-7898-03AD-AB5FD68F2B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626"/>
          <a:stretch>
            <a:fillRect/>
          </a:stretch>
        </p:blipFill>
        <p:spPr bwMode="auto">
          <a:xfrm>
            <a:off x="10999998" y="2317852"/>
            <a:ext cx="7288000" cy="6115882"/>
          </a:xfrm>
          <a:prstGeom prst="roundRect">
            <a:avLst>
              <a:gd name="adj" fmla="val 4981"/>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5690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sp>
        <p:nvSpPr>
          <p:cNvPr id="6" name="Freeform 6">
            <a:extLst>
              <a:ext uri="{FF2B5EF4-FFF2-40B4-BE49-F238E27FC236}">
                <a16:creationId xmlns:a16="http://schemas.microsoft.com/office/drawing/2014/main" id="{C62BA20A-84E0-C351-1F78-71732B465FEB}"/>
              </a:ext>
            </a:extLst>
          </p:cNvPr>
          <p:cNvSpPr/>
          <p:nvPr/>
        </p:nvSpPr>
        <p:spPr>
          <a:xfrm>
            <a:off x="8965248" y="3918410"/>
            <a:ext cx="498434" cy="498434"/>
          </a:xfrm>
          <a:custGeom>
            <a:avLst/>
            <a:gdLst/>
            <a:ahLst/>
            <a:cxnLst/>
            <a:rect l="l" t="t" r="r" b="b"/>
            <a:pathLst>
              <a:path w="498434" h="498434">
                <a:moveTo>
                  <a:pt x="0" y="0"/>
                </a:moveTo>
                <a:lnTo>
                  <a:pt x="498435" y="0"/>
                </a:lnTo>
                <a:lnTo>
                  <a:pt x="498435" y="498434"/>
                </a:lnTo>
                <a:lnTo>
                  <a:pt x="0" y="4984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N"/>
          </a:p>
        </p:txBody>
      </p:sp>
      <p:sp>
        <p:nvSpPr>
          <p:cNvPr id="7" name="Freeform 7">
            <a:extLst>
              <a:ext uri="{FF2B5EF4-FFF2-40B4-BE49-F238E27FC236}">
                <a16:creationId xmlns:a16="http://schemas.microsoft.com/office/drawing/2014/main" id="{6D57DB91-5AD2-AA92-11C4-09A4989AA9AE}"/>
              </a:ext>
            </a:extLst>
          </p:cNvPr>
          <p:cNvSpPr/>
          <p:nvPr/>
        </p:nvSpPr>
        <p:spPr>
          <a:xfrm>
            <a:off x="8967913" y="4685768"/>
            <a:ext cx="493106" cy="503169"/>
          </a:xfrm>
          <a:custGeom>
            <a:avLst/>
            <a:gdLst/>
            <a:ahLst/>
            <a:cxnLst/>
            <a:rect l="l" t="t" r="r" b="b"/>
            <a:pathLst>
              <a:path w="493106" h="503169">
                <a:moveTo>
                  <a:pt x="0" y="0"/>
                </a:moveTo>
                <a:lnTo>
                  <a:pt x="493105" y="0"/>
                </a:lnTo>
                <a:lnTo>
                  <a:pt x="493105" y="503169"/>
                </a:lnTo>
                <a:lnTo>
                  <a:pt x="0" y="5031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N"/>
          </a:p>
        </p:txBody>
      </p:sp>
      <p:sp>
        <p:nvSpPr>
          <p:cNvPr id="8" name="Freeform 8">
            <a:extLst>
              <a:ext uri="{FF2B5EF4-FFF2-40B4-BE49-F238E27FC236}">
                <a16:creationId xmlns:a16="http://schemas.microsoft.com/office/drawing/2014/main" id="{488CBEA7-B907-2BA3-B734-25CB8560D410}"/>
              </a:ext>
            </a:extLst>
          </p:cNvPr>
          <p:cNvSpPr/>
          <p:nvPr/>
        </p:nvSpPr>
        <p:spPr>
          <a:xfrm>
            <a:off x="8975453" y="3070939"/>
            <a:ext cx="478025" cy="478025"/>
          </a:xfrm>
          <a:custGeom>
            <a:avLst/>
            <a:gdLst/>
            <a:ahLst/>
            <a:cxnLst/>
            <a:rect l="l" t="t" r="r" b="b"/>
            <a:pathLst>
              <a:path w="478025" h="478025">
                <a:moveTo>
                  <a:pt x="0" y="0"/>
                </a:moveTo>
                <a:lnTo>
                  <a:pt x="478025" y="0"/>
                </a:lnTo>
                <a:lnTo>
                  <a:pt x="478025" y="478025"/>
                </a:lnTo>
                <a:lnTo>
                  <a:pt x="0" y="4780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N"/>
          </a:p>
        </p:txBody>
      </p:sp>
      <p:sp>
        <p:nvSpPr>
          <p:cNvPr id="9" name="Freeform 9">
            <a:extLst>
              <a:ext uri="{FF2B5EF4-FFF2-40B4-BE49-F238E27FC236}">
                <a16:creationId xmlns:a16="http://schemas.microsoft.com/office/drawing/2014/main" id="{14E27806-9395-BB32-1254-E5F701B3D29B}"/>
              </a:ext>
            </a:extLst>
          </p:cNvPr>
          <p:cNvSpPr/>
          <p:nvPr/>
        </p:nvSpPr>
        <p:spPr>
          <a:xfrm>
            <a:off x="8965248" y="6198587"/>
            <a:ext cx="472049" cy="478025"/>
          </a:xfrm>
          <a:custGeom>
            <a:avLst/>
            <a:gdLst/>
            <a:ahLst/>
            <a:cxnLst/>
            <a:rect l="l" t="t" r="r" b="b"/>
            <a:pathLst>
              <a:path w="472049" h="478025">
                <a:moveTo>
                  <a:pt x="0" y="0"/>
                </a:moveTo>
                <a:lnTo>
                  <a:pt x="472050" y="0"/>
                </a:lnTo>
                <a:lnTo>
                  <a:pt x="472050" y="478025"/>
                </a:lnTo>
                <a:lnTo>
                  <a:pt x="0" y="4780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N"/>
          </a:p>
        </p:txBody>
      </p:sp>
      <p:sp>
        <p:nvSpPr>
          <p:cNvPr id="10" name="Freeform 10">
            <a:hlinkClick r:id="rId11" tooltip="https://www.linkedin.com/company/bloomchemag-belgium"/>
            <a:extLst>
              <a:ext uri="{FF2B5EF4-FFF2-40B4-BE49-F238E27FC236}">
                <a16:creationId xmlns:a16="http://schemas.microsoft.com/office/drawing/2014/main" id="{EE3F2B39-85C0-37AA-B5E8-48CDF61B4780}"/>
              </a:ext>
            </a:extLst>
          </p:cNvPr>
          <p:cNvSpPr/>
          <p:nvPr/>
        </p:nvSpPr>
        <p:spPr>
          <a:xfrm>
            <a:off x="9019504" y="5503388"/>
            <a:ext cx="389921" cy="380747"/>
          </a:xfrm>
          <a:custGeom>
            <a:avLst/>
            <a:gdLst/>
            <a:ahLst/>
            <a:cxnLst/>
            <a:rect l="l" t="t" r="r" b="b"/>
            <a:pathLst>
              <a:path w="446505" h="380747">
                <a:moveTo>
                  <a:pt x="0" y="0"/>
                </a:moveTo>
                <a:lnTo>
                  <a:pt x="446506" y="0"/>
                </a:lnTo>
                <a:lnTo>
                  <a:pt x="446506" y="380747"/>
                </a:lnTo>
                <a:lnTo>
                  <a:pt x="0" y="380747"/>
                </a:lnTo>
                <a:lnTo>
                  <a:pt x="0" y="0"/>
                </a:lnTo>
                <a:close/>
              </a:path>
            </a:pathLst>
          </a:custGeom>
          <a:blipFill>
            <a:blip r:embed="rId12">
              <a:extLst>
                <a:ext uri="{96DAC541-7B7A-43D3-8B79-37D633B846F1}">
                  <asvg:svgBlip xmlns:asvg="http://schemas.microsoft.com/office/drawing/2016/SVG/main" r:embed="rId13"/>
                </a:ext>
              </a:extLst>
            </a:blip>
            <a:stretch>
              <a:fillRect r="-14512"/>
            </a:stretch>
          </a:blipFill>
        </p:spPr>
        <p:txBody>
          <a:bodyPr/>
          <a:lstStyle/>
          <a:p>
            <a:endParaRPr lang="en-IN"/>
          </a:p>
        </p:txBody>
      </p:sp>
      <p:sp>
        <p:nvSpPr>
          <p:cNvPr id="11" name="TextBox 12">
            <a:extLst>
              <a:ext uri="{FF2B5EF4-FFF2-40B4-BE49-F238E27FC236}">
                <a16:creationId xmlns:a16="http://schemas.microsoft.com/office/drawing/2014/main" id="{9B6EEBDD-F43D-13BE-F408-C4E18166FED1}"/>
              </a:ext>
            </a:extLst>
          </p:cNvPr>
          <p:cNvSpPr txBox="1"/>
          <p:nvPr/>
        </p:nvSpPr>
        <p:spPr>
          <a:xfrm>
            <a:off x="9665952" y="4597034"/>
            <a:ext cx="7882819" cy="475771"/>
          </a:xfrm>
          <a:prstGeom prst="rect">
            <a:avLst/>
          </a:prstGeom>
        </p:spPr>
        <p:txBody>
          <a:bodyPr lIns="0" tIns="0" rIns="0" bIns="0" rtlCol="0" anchor="t">
            <a:spAutoFit/>
          </a:bodyPr>
          <a:lstStyle/>
          <a:p>
            <a:pPr algn="l">
              <a:lnSpc>
                <a:spcPts val="4248"/>
              </a:lnSpc>
            </a:pPr>
            <a:r>
              <a:rPr lang="en-US" sz="2000" u="sng" dirty="0">
                <a:solidFill>
                  <a:schemeClr val="bg1"/>
                </a:solidFill>
                <a:ea typeface="Poppins Italics"/>
                <a:cs typeface="Poppins Italics"/>
                <a:sym typeface="Poppins Italics"/>
              </a:rPr>
              <a:t>www.BloomchemAG.com</a:t>
            </a:r>
          </a:p>
        </p:txBody>
      </p:sp>
      <p:sp>
        <p:nvSpPr>
          <p:cNvPr id="12" name="TextBox 13">
            <a:extLst>
              <a:ext uri="{FF2B5EF4-FFF2-40B4-BE49-F238E27FC236}">
                <a16:creationId xmlns:a16="http://schemas.microsoft.com/office/drawing/2014/main" id="{41A2E8EA-E86F-A71A-E5B0-3A9B60F228CF}"/>
              </a:ext>
            </a:extLst>
          </p:cNvPr>
          <p:cNvSpPr txBox="1"/>
          <p:nvPr/>
        </p:nvSpPr>
        <p:spPr>
          <a:xfrm>
            <a:off x="9665952" y="3801291"/>
            <a:ext cx="7593348" cy="615553"/>
          </a:xfrm>
          <a:prstGeom prst="rect">
            <a:avLst/>
          </a:prstGeom>
        </p:spPr>
        <p:txBody>
          <a:bodyPr lIns="0" tIns="0" rIns="0" bIns="0" rtlCol="0" anchor="t">
            <a:spAutoFit/>
          </a:bodyPr>
          <a:lstStyle/>
          <a:p>
            <a:pPr algn="l">
              <a:lnSpc>
                <a:spcPts val="2400"/>
              </a:lnSpc>
            </a:pPr>
            <a:r>
              <a:rPr lang="en-US" sz="2000" u="sng" dirty="0">
                <a:solidFill>
                  <a:schemeClr val="bg1"/>
                </a:solidFill>
                <a:ea typeface="Poppins Italics"/>
                <a:cs typeface="Poppins Italics"/>
                <a:sym typeface="Poppins Italics"/>
                <a:hlinkClick r:id="rId14" tooltip="mailto:info@bloomchemag.com">
                  <a:extLst>
                    <a:ext uri="{A12FA001-AC4F-418D-AE19-62706E023703}">
                      <ahyp:hlinkClr xmlns:ahyp="http://schemas.microsoft.com/office/drawing/2018/hyperlinkcolor" val="tx"/>
                    </a:ext>
                  </a:extLst>
                </a:hlinkClick>
              </a:rPr>
              <a:t>sales@BloomchemAG.com</a:t>
            </a:r>
            <a:r>
              <a:rPr lang="en-US" sz="2000" dirty="0">
                <a:solidFill>
                  <a:schemeClr val="bg1"/>
                </a:solidFill>
                <a:ea typeface="Poppins Italics"/>
                <a:cs typeface="Poppins Italics"/>
                <a:sym typeface="Poppins Italics"/>
              </a:rPr>
              <a:t> | </a:t>
            </a:r>
            <a:r>
              <a:rPr lang="en-US" sz="2000" u="sng" dirty="0">
                <a:solidFill>
                  <a:schemeClr val="bg1"/>
                </a:solidFill>
                <a:ea typeface="Poppins Italics"/>
                <a:cs typeface="Poppins Italics"/>
                <a:sym typeface="Poppins Italics"/>
                <a:hlinkClick r:id="rId15">
                  <a:extLst>
                    <a:ext uri="{A12FA001-AC4F-418D-AE19-62706E023703}">
                      <ahyp:hlinkClr xmlns:ahyp="http://schemas.microsoft.com/office/drawing/2018/hyperlinkcolor" val="tx"/>
                    </a:ext>
                  </a:extLst>
                </a:hlinkClick>
              </a:rPr>
              <a:t>marketing@</a:t>
            </a:r>
            <a:r>
              <a:rPr lang="en-US" sz="2000" u="sng" dirty="0">
                <a:solidFill>
                  <a:schemeClr val="bg1"/>
                </a:solidFill>
                <a:cs typeface="Poppins Italics"/>
                <a:sym typeface="Poppins Italics"/>
                <a:hlinkClick r:id="rId15">
                  <a:extLst>
                    <a:ext uri="{A12FA001-AC4F-418D-AE19-62706E023703}">
                      <ahyp:hlinkClr xmlns:ahyp="http://schemas.microsoft.com/office/drawing/2018/hyperlinkcolor" val="tx"/>
                    </a:ext>
                  </a:extLst>
                </a:hlinkClick>
              </a:rPr>
              <a:t>BloomchemAG.com</a:t>
            </a:r>
            <a:endParaRPr lang="en-US" sz="2000" u="sng" dirty="0">
              <a:solidFill>
                <a:schemeClr val="bg1"/>
              </a:solidFill>
              <a:cs typeface="Poppins Italics"/>
              <a:sym typeface="Poppins Italics"/>
              <a:hlinkClick r:id="rId16" tooltip="mailto:corporate@bloomchemag.com">
                <a:extLst>
                  <a:ext uri="{A12FA001-AC4F-418D-AE19-62706E023703}">
                    <ahyp:hlinkClr xmlns:ahyp="http://schemas.microsoft.com/office/drawing/2018/hyperlinkcolor" val="tx"/>
                  </a:ext>
                </a:extLst>
              </a:hlinkClick>
            </a:endParaRPr>
          </a:p>
          <a:p>
            <a:pPr>
              <a:lnSpc>
                <a:spcPts val="2400"/>
              </a:lnSpc>
            </a:pPr>
            <a:r>
              <a:rPr lang="en-IN" sz="2000" u="sng" dirty="0">
                <a:solidFill>
                  <a:schemeClr val="bg1"/>
                </a:solidFill>
                <a:cs typeface="Poppins Italics"/>
                <a:hlinkClick r:id="rId17">
                  <a:extLst>
                    <a:ext uri="{A12FA001-AC4F-418D-AE19-62706E023703}">
                      <ahyp:hlinkClr xmlns:ahyp="http://schemas.microsoft.com/office/drawing/2018/hyperlinkcolor" val="tx"/>
                    </a:ext>
                  </a:extLst>
                </a:hlinkClick>
              </a:rPr>
              <a:t>exports@BloomchemAG.com</a:t>
            </a:r>
            <a:endParaRPr lang="en-US" sz="2000" u="sng" dirty="0">
              <a:solidFill>
                <a:schemeClr val="bg1"/>
              </a:solidFill>
              <a:cs typeface="Poppins Italics"/>
              <a:sym typeface="Poppins Italics"/>
              <a:hlinkClick r:id="rId16" tooltip="mailto:corporate@bloomchemag.com">
                <a:extLst>
                  <a:ext uri="{A12FA001-AC4F-418D-AE19-62706E023703}">
                    <ahyp:hlinkClr xmlns:ahyp="http://schemas.microsoft.com/office/drawing/2018/hyperlinkcolor" val="tx"/>
                  </a:ext>
                </a:extLst>
              </a:hlinkClick>
            </a:endParaRPr>
          </a:p>
        </p:txBody>
      </p:sp>
      <p:sp>
        <p:nvSpPr>
          <p:cNvPr id="13" name="TextBox 14">
            <a:extLst>
              <a:ext uri="{FF2B5EF4-FFF2-40B4-BE49-F238E27FC236}">
                <a16:creationId xmlns:a16="http://schemas.microsoft.com/office/drawing/2014/main" id="{7586CF06-B486-3D9D-E573-27EC1E11BA25}"/>
              </a:ext>
            </a:extLst>
          </p:cNvPr>
          <p:cNvSpPr txBox="1"/>
          <p:nvPr/>
        </p:nvSpPr>
        <p:spPr>
          <a:xfrm>
            <a:off x="9665952" y="6242964"/>
            <a:ext cx="6862588" cy="2769989"/>
          </a:xfrm>
          <a:prstGeom prst="rect">
            <a:avLst/>
          </a:prstGeom>
        </p:spPr>
        <p:txBody>
          <a:bodyPr lIns="0" tIns="0" rIns="0" bIns="0" rtlCol="0" anchor="t">
            <a:spAutoFit/>
          </a:bodyPr>
          <a:lstStyle/>
          <a:p>
            <a:pPr algn="l">
              <a:lnSpc>
                <a:spcPts val="2400"/>
              </a:lnSpc>
            </a:pPr>
            <a:r>
              <a:rPr lang="en-US" sz="2000" b="1" dirty="0" err="1">
                <a:solidFill>
                  <a:srgbClr val="FFFFFF"/>
                </a:solidFill>
                <a:ea typeface="Poppins Bold Italics"/>
                <a:cs typeface="Poppins Bold Italics"/>
                <a:sym typeface="Poppins Bold Italics"/>
              </a:rPr>
              <a:t>BloomchemAG</a:t>
            </a:r>
            <a:r>
              <a:rPr lang="en-US" sz="2000" b="1" dirty="0">
                <a:solidFill>
                  <a:srgbClr val="FFFFFF"/>
                </a:solidFill>
                <a:ea typeface="Poppins Bold Italics"/>
                <a:cs typeface="Poppins Bold Italics"/>
                <a:sym typeface="Poppins Bold Italics"/>
              </a:rPr>
              <a:t> Private Limited</a:t>
            </a:r>
            <a:r>
              <a:rPr lang="en-US" sz="2000" dirty="0">
                <a:solidFill>
                  <a:srgbClr val="FFFFFF"/>
                </a:solidFill>
                <a:ea typeface="Poppins Italics"/>
                <a:cs typeface="Poppins Italics"/>
                <a:sym typeface="Poppins Italics"/>
              </a:rPr>
              <a:t> </a:t>
            </a:r>
          </a:p>
          <a:p>
            <a:pPr algn="l">
              <a:lnSpc>
                <a:spcPts val="2400"/>
              </a:lnSpc>
            </a:pPr>
            <a:r>
              <a:rPr lang="en-US" sz="2000" dirty="0">
                <a:solidFill>
                  <a:srgbClr val="FFFFFF"/>
                </a:solidFill>
                <a:ea typeface="Poppins Italics"/>
                <a:cs typeface="Poppins Italics"/>
                <a:sym typeface="Poppins Italics"/>
              </a:rPr>
              <a:t>Unit 104-105-108-114, Tower 1, </a:t>
            </a:r>
            <a:r>
              <a:rPr lang="en-US" sz="2000" dirty="0" err="1">
                <a:solidFill>
                  <a:srgbClr val="FFFFFF"/>
                </a:solidFill>
                <a:ea typeface="Poppins Italics"/>
                <a:cs typeface="Poppins Italics"/>
                <a:sym typeface="Poppins Italics"/>
              </a:rPr>
              <a:t>Assotech</a:t>
            </a:r>
            <a:r>
              <a:rPr lang="en-US" sz="2000" dirty="0">
                <a:solidFill>
                  <a:srgbClr val="FFFFFF"/>
                </a:solidFill>
                <a:ea typeface="Poppins Italics"/>
                <a:cs typeface="Poppins Italics"/>
                <a:sym typeface="Poppins Italics"/>
              </a:rPr>
              <a:t> Business </a:t>
            </a:r>
            <a:r>
              <a:rPr lang="en-US" sz="2000" dirty="0" err="1">
                <a:solidFill>
                  <a:srgbClr val="FFFFFF"/>
                </a:solidFill>
                <a:ea typeface="Poppins Italics"/>
                <a:cs typeface="Poppins Italics"/>
                <a:sym typeface="Poppins Italics"/>
              </a:rPr>
              <a:t>Cresterra</a:t>
            </a:r>
            <a:r>
              <a:rPr lang="en-US" sz="2000" dirty="0">
                <a:solidFill>
                  <a:srgbClr val="FFFFFF"/>
                </a:solidFill>
                <a:ea typeface="Poppins Italics"/>
                <a:cs typeface="Poppins Italics"/>
                <a:sym typeface="Poppins Italics"/>
              </a:rPr>
              <a:t> (ABC), Sector 135, Noida – </a:t>
            </a:r>
            <a:r>
              <a:rPr lang="en-US" sz="2000" dirty="0">
                <a:solidFill>
                  <a:srgbClr val="FFFFFF"/>
                </a:solidFill>
                <a:cs typeface="Poppins Italics"/>
                <a:sym typeface="Poppins Italics"/>
              </a:rPr>
              <a:t>201305, India</a:t>
            </a:r>
          </a:p>
          <a:p>
            <a:pPr>
              <a:lnSpc>
                <a:spcPts val="2400"/>
              </a:lnSpc>
            </a:pPr>
            <a:r>
              <a:rPr lang="en-US" sz="2000" dirty="0">
                <a:solidFill>
                  <a:srgbClr val="FFFFFF"/>
                </a:solidFill>
                <a:cs typeface="Poppins Italics"/>
              </a:rPr>
              <a:t>GST IN 09</a:t>
            </a:r>
            <a:r>
              <a:rPr lang="en-IN" sz="2000" dirty="0">
                <a:solidFill>
                  <a:srgbClr val="FFFFFF"/>
                </a:solidFill>
                <a:cs typeface="Poppins Italics"/>
              </a:rPr>
              <a:t>AAFCB5025N1ZG</a:t>
            </a:r>
            <a:endParaRPr lang="en-US" sz="2000" dirty="0">
              <a:solidFill>
                <a:srgbClr val="FFFFFF"/>
              </a:solidFill>
              <a:cs typeface="Poppins Italics"/>
              <a:sym typeface="Poppins Italics"/>
            </a:endParaRPr>
          </a:p>
          <a:p>
            <a:pPr algn="l">
              <a:lnSpc>
                <a:spcPts val="2400"/>
              </a:lnSpc>
            </a:pPr>
            <a:endParaRPr lang="en-US" sz="2000" dirty="0">
              <a:solidFill>
                <a:srgbClr val="FFFFFF"/>
              </a:solidFill>
              <a:ea typeface="Poppins Italics"/>
              <a:cs typeface="Poppins Italics"/>
              <a:sym typeface="Poppins Italics"/>
            </a:endParaRPr>
          </a:p>
          <a:p>
            <a:pPr algn="l">
              <a:lnSpc>
                <a:spcPts val="2400"/>
              </a:lnSpc>
            </a:pPr>
            <a:r>
              <a:rPr lang="en-US" sz="2000" b="1" dirty="0">
                <a:solidFill>
                  <a:srgbClr val="FFFFFF"/>
                </a:solidFill>
                <a:ea typeface="Poppins Bold Italics"/>
                <a:cs typeface="Poppins Bold Italics"/>
                <a:sym typeface="Poppins Bold Italics"/>
              </a:rPr>
              <a:t>Subsidiary: </a:t>
            </a:r>
            <a:r>
              <a:rPr lang="en-US" sz="2000" b="1" dirty="0" err="1">
                <a:solidFill>
                  <a:srgbClr val="FFFFFF"/>
                </a:solidFill>
                <a:ea typeface="Poppins Bold Italics"/>
                <a:cs typeface="Poppins Bold Italics"/>
                <a:sym typeface="Poppins Bold Italics"/>
              </a:rPr>
              <a:t>BloomchemAG</a:t>
            </a:r>
            <a:r>
              <a:rPr lang="en-US" sz="2000" b="1" dirty="0">
                <a:solidFill>
                  <a:srgbClr val="FFFFFF"/>
                </a:solidFill>
                <a:ea typeface="Poppins Bold Italics"/>
                <a:cs typeface="Poppins Bold Italics"/>
                <a:sym typeface="Poppins Bold Italics"/>
              </a:rPr>
              <a:t> BV</a:t>
            </a:r>
            <a:r>
              <a:rPr lang="en-US" sz="2000" dirty="0">
                <a:solidFill>
                  <a:srgbClr val="FFFFFF"/>
                </a:solidFill>
                <a:ea typeface="Poppins Italics"/>
                <a:cs typeface="Poppins Italics"/>
                <a:sym typeface="Poppins Italics"/>
              </a:rPr>
              <a:t>​</a:t>
            </a:r>
          </a:p>
          <a:p>
            <a:pPr algn="l">
              <a:lnSpc>
                <a:spcPts val="2400"/>
              </a:lnSpc>
            </a:pPr>
            <a:r>
              <a:rPr lang="en-US" sz="2000" dirty="0">
                <a:solidFill>
                  <a:srgbClr val="FFFFFF"/>
                </a:solidFill>
                <a:ea typeface="Poppins Italics"/>
                <a:cs typeface="Poppins Italics"/>
                <a:sym typeface="Poppins Italics"/>
              </a:rPr>
              <a:t>Sint-</a:t>
            </a:r>
            <a:r>
              <a:rPr lang="en-US" sz="2000" dirty="0" err="1">
                <a:solidFill>
                  <a:srgbClr val="FFFFFF"/>
                </a:solidFill>
                <a:ea typeface="Poppins Italics"/>
                <a:cs typeface="Poppins Italics"/>
                <a:sym typeface="Poppins Italics"/>
              </a:rPr>
              <a:t>Antoniusstraat</a:t>
            </a:r>
            <a:r>
              <a:rPr lang="en-US" sz="2000" dirty="0">
                <a:solidFill>
                  <a:srgbClr val="FFFFFF"/>
                </a:solidFill>
                <a:ea typeface="Poppins Italics"/>
                <a:cs typeface="Poppins Italics"/>
                <a:sym typeface="Poppins Italics"/>
              </a:rPr>
              <a:t>  16 b1, B-2400, Mol, Belgium​​</a:t>
            </a:r>
          </a:p>
          <a:p>
            <a:pPr algn="l">
              <a:lnSpc>
                <a:spcPts val="2400"/>
              </a:lnSpc>
            </a:pPr>
            <a:r>
              <a:rPr lang="en-US" sz="2000" dirty="0">
                <a:solidFill>
                  <a:srgbClr val="FFFFFF"/>
                </a:solidFill>
                <a:ea typeface="Poppins Italics"/>
                <a:cs typeface="Poppins Italics"/>
                <a:sym typeface="Poppins Italics"/>
              </a:rPr>
              <a:t>BTW BE 0544.589.474</a:t>
            </a:r>
          </a:p>
          <a:p>
            <a:pPr>
              <a:lnSpc>
                <a:spcPts val="2400"/>
              </a:lnSpc>
            </a:pPr>
            <a:r>
              <a:rPr lang="en-US" sz="2000" dirty="0">
                <a:solidFill>
                  <a:schemeClr val="bg1"/>
                </a:solidFill>
              </a:rPr>
              <a:t>         NL 824.354.771.B01</a:t>
            </a:r>
            <a:endParaRPr lang="en-US" sz="2000" dirty="0">
              <a:solidFill>
                <a:schemeClr val="bg1"/>
              </a:solidFill>
              <a:ea typeface="Poppins Italics"/>
              <a:cs typeface="Poppins Italics"/>
              <a:sym typeface="Poppins Italics"/>
            </a:endParaRPr>
          </a:p>
        </p:txBody>
      </p:sp>
      <p:sp>
        <p:nvSpPr>
          <p:cNvPr id="14" name="TextBox 15">
            <a:extLst>
              <a:ext uri="{FF2B5EF4-FFF2-40B4-BE49-F238E27FC236}">
                <a16:creationId xmlns:a16="http://schemas.microsoft.com/office/drawing/2014/main" id="{E3C04CBD-F1AC-7443-785A-E81DF7DCF6FD}"/>
              </a:ext>
            </a:extLst>
          </p:cNvPr>
          <p:cNvSpPr txBox="1"/>
          <p:nvPr/>
        </p:nvSpPr>
        <p:spPr>
          <a:xfrm>
            <a:off x="9665952" y="2989355"/>
            <a:ext cx="6912129" cy="615553"/>
          </a:xfrm>
          <a:prstGeom prst="rect">
            <a:avLst/>
          </a:prstGeom>
        </p:spPr>
        <p:txBody>
          <a:bodyPr lIns="0" tIns="0" rIns="0" bIns="0" rtlCol="0" anchor="t">
            <a:spAutoFit/>
          </a:bodyPr>
          <a:lstStyle/>
          <a:p>
            <a:pPr algn="l"/>
            <a:r>
              <a:rPr lang="en-US" sz="2000" dirty="0">
                <a:solidFill>
                  <a:schemeClr val="bg1"/>
                </a:solidFill>
                <a:ea typeface="Poppins Italics"/>
                <a:cs typeface="Poppins Italics"/>
                <a:sym typeface="Poppins Italics"/>
              </a:rPr>
              <a:t>+91 7291974050;  7291974482;  7291999344</a:t>
            </a:r>
          </a:p>
          <a:p>
            <a:r>
              <a:rPr lang="en-US" sz="2000" dirty="0">
                <a:solidFill>
                  <a:srgbClr val="FFFFFF"/>
                </a:solidFill>
                <a:ea typeface="Poppins Italics"/>
                <a:cs typeface="Poppins Italics"/>
                <a:sym typeface="Poppins Italics"/>
              </a:rPr>
              <a:t>+32 14322136;  14326398</a:t>
            </a:r>
            <a:endParaRPr lang="en-US" sz="2000" dirty="0">
              <a:solidFill>
                <a:schemeClr val="bg1"/>
              </a:solidFill>
              <a:ea typeface="Poppins Italics"/>
              <a:cs typeface="Poppins Italics"/>
              <a:sym typeface="Poppins Italics"/>
            </a:endParaRPr>
          </a:p>
        </p:txBody>
      </p:sp>
      <p:sp>
        <p:nvSpPr>
          <p:cNvPr id="15" name="TextBox 16">
            <a:extLst>
              <a:ext uri="{FF2B5EF4-FFF2-40B4-BE49-F238E27FC236}">
                <a16:creationId xmlns:a16="http://schemas.microsoft.com/office/drawing/2014/main" id="{1CDF4C8F-75F1-F03C-EC1A-035529523D16}"/>
              </a:ext>
            </a:extLst>
          </p:cNvPr>
          <p:cNvSpPr txBox="1"/>
          <p:nvPr/>
        </p:nvSpPr>
        <p:spPr>
          <a:xfrm>
            <a:off x="8965248" y="1286624"/>
            <a:ext cx="6697000" cy="1410643"/>
          </a:xfrm>
          <a:prstGeom prst="rect">
            <a:avLst/>
          </a:prstGeom>
        </p:spPr>
        <p:txBody>
          <a:bodyPr lIns="0" tIns="0" rIns="0" bIns="0" rtlCol="0" anchor="t">
            <a:spAutoFit/>
          </a:bodyPr>
          <a:lstStyle/>
          <a:p>
            <a:pPr algn="l">
              <a:lnSpc>
                <a:spcPts val="11040"/>
              </a:lnSpc>
            </a:pPr>
            <a:r>
              <a:rPr lang="en-US" sz="9200" b="1" dirty="0">
                <a:solidFill>
                  <a:srgbClr val="FFFFFF"/>
                </a:solidFill>
                <a:latin typeface="+mj-lt"/>
                <a:ea typeface="Poppins Bold"/>
                <a:cs typeface="Poppins Bold"/>
                <a:sym typeface="Poppins Bold"/>
              </a:rPr>
              <a:t>Contact Us</a:t>
            </a:r>
          </a:p>
        </p:txBody>
      </p:sp>
      <p:sp>
        <p:nvSpPr>
          <p:cNvPr id="16" name="TextBox 17">
            <a:extLst>
              <a:ext uri="{FF2B5EF4-FFF2-40B4-BE49-F238E27FC236}">
                <a16:creationId xmlns:a16="http://schemas.microsoft.com/office/drawing/2014/main" id="{824F5AE7-0AEC-6BD9-575F-C3CA9F4A7C68}"/>
              </a:ext>
            </a:extLst>
          </p:cNvPr>
          <p:cNvSpPr txBox="1"/>
          <p:nvPr/>
        </p:nvSpPr>
        <p:spPr>
          <a:xfrm>
            <a:off x="9674224" y="5349117"/>
            <a:ext cx="7788712" cy="475771"/>
          </a:xfrm>
          <a:prstGeom prst="rect">
            <a:avLst/>
          </a:prstGeom>
        </p:spPr>
        <p:txBody>
          <a:bodyPr lIns="0" tIns="0" rIns="0" bIns="0" rtlCol="0" anchor="t">
            <a:spAutoFit/>
          </a:bodyPr>
          <a:lstStyle/>
          <a:p>
            <a:pPr marL="0" lvl="0" indent="0" algn="l">
              <a:lnSpc>
                <a:spcPts val="4248"/>
              </a:lnSpc>
              <a:spcBef>
                <a:spcPct val="0"/>
              </a:spcBef>
            </a:pPr>
            <a:r>
              <a:rPr lang="en-US" sz="2000" u="sng" strike="noStrike" dirty="0">
                <a:solidFill>
                  <a:schemeClr val="bg1"/>
                </a:solidFill>
                <a:ea typeface="Poppins Italics"/>
                <a:cs typeface="Poppins Italics"/>
                <a:sym typeface="Poppins Italics"/>
                <a:hlinkClick r:id="rId11" tooltip="https://www.linkedin.com/company/bloomchemag-belgium">
                  <a:extLst>
                    <a:ext uri="{A12FA001-AC4F-418D-AE19-62706E023703}">
                      <ahyp:hlinkClr xmlns:ahyp="http://schemas.microsoft.com/office/drawing/2018/hyperlinkcolor" val="tx"/>
                    </a:ext>
                  </a:extLst>
                </a:hlinkClick>
              </a:rPr>
              <a:t>https://www.linkedin.com/company/BloomchemAG-belgium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p:cNvSpPr txBox="1"/>
          <p:nvPr/>
        </p:nvSpPr>
        <p:spPr>
          <a:xfrm>
            <a:off x="817580" y="1939709"/>
            <a:ext cx="16652840" cy="6960452"/>
          </a:xfrm>
          <a:prstGeom prst="rect">
            <a:avLst/>
          </a:prstGeom>
        </p:spPr>
        <p:txBody>
          <a:bodyPr lIns="0" tIns="0" rIns="0" bIns="0" rtlCol="0" anchor="t"/>
          <a:lstStyle/>
          <a:p>
            <a:pPr>
              <a:lnSpc>
                <a:spcPts val="3240"/>
              </a:lnSpc>
            </a:pPr>
            <a:r>
              <a:rPr lang="en-US" sz="2000" dirty="0">
                <a:solidFill>
                  <a:srgbClr val="374151"/>
                </a:solidFill>
                <a:latin typeface="Calibri (MS)"/>
                <a:ea typeface="Calibri (MS)"/>
                <a:cs typeface="Calibri (MS)"/>
                <a:sym typeface="Calibri (MS)"/>
              </a:rPr>
              <a:t>This presentation has been prepared by </a:t>
            </a:r>
            <a:r>
              <a:rPr lang="en-IN" sz="2000" dirty="0" err="1">
                <a:sym typeface="DejaVu Sans Bold Italics"/>
              </a:rPr>
              <a:t>BloomchemAG</a:t>
            </a:r>
            <a:r>
              <a:rPr lang="en-US" sz="2000" dirty="0">
                <a:solidFill>
                  <a:srgbClr val="374151"/>
                </a:solidFill>
                <a:latin typeface="Calibri (MS)"/>
                <a:ea typeface="Calibri (MS)"/>
                <a:cs typeface="Calibri (MS)"/>
                <a:sym typeface="Calibri (MS)"/>
              </a:rPr>
              <a:t> (the 'Company'), the content of which was compiled from sources believed to be reliable for informational purposes only. It is based on information regarding the Company and the economic, regulatory, market, and other conditions in effect as of the date hereof. Subsequent developments may impact the information contained in this presentation. Neither the Company nor its advisors or representatives are under any obligation to update, revise, or affirm this information. The contents of this presentation do not constitute an offer or invitation for sale or subscription, nor a solicitation to buy or subscribe for any securities. It should not form the basis of, or be relied upon in connection with, any contract, commitment, or investment decision in India or any other jurisdiction.</a:t>
            </a:r>
            <a:br>
              <a:rPr lang="en-US" sz="2000" dirty="0">
                <a:solidFill>
                  <a:srgbClr val="374151"/>
                </a:solidFill>
                <a:latin typeface="Calibri (MS)"/>
                <a:ea typeface="Calibri (MS)"/>
                <a:cs typeface="Calibri (MS)"/>
                <a:sym typeface="Calibri (MS)"/>
              </a:rPr>
            </a:br>
            <a:endParaRPr lang="en-US" sz="2000" dirty="0">
              <a:solidFill>
                <a:srgbClr val="374151"/>
              </a:solidFill>
              <a:latin typeface="Calibri (MS)"/>
              <a:ea typeface="Calibri (MS)"/>
              <a:cs typeface="Calibri (MS)"/>
              <a:sym typeface="Calibri (MS)"/>
            </a:endParaRPr>
          </a:p>
          <a:p>
            <a:pPr>
              <a:lnSpc>
                <a:spcPts val="3240"/>
              </a:lnSpc>
            </a:pPr>
            <a:r>
              <a:rPr lang="en-US" sz="2000" dirty="0">
                <a:solidFill>
                  <a:srgbClr val="374151"/>
                </a:solidFill>
                <a:latin typeface="Calibri (MS)"/>
                <a:ea typeface="Calibri (MS)"/>
                <a:cs typeface="Calibri (MS)"/>
                <a:sym typeface="Calibri (MS)"/>
              </a:rPr>
              <a:t>Prospective and existing stakeholders, including investors and customers, should independently evaluate the Company, as this presentation does not claim to be </a:t>
            </a:r>
            <a:br>
              <a:rPr lang="en-US" sz="2000" dirty="0">
                <a:solidFill>
                  <a:srgbClr val="374151"/>
                </a:solidFill>
                <a:latin typeface="Calibri (MS)"/>
                <a:ea typeface="Calibri (MS)"/>
                <a:cs typeface="Calibri (MS)"/>
                <a:sym typeface="Calibri (MS)"/>
              </a:rPr>
            </a:br>
            <a:r>
              <a:rPr lang="en-US" sz="2000" dirty="0">
                <a:solidFill>
                  <a:srgbClr val="374151"/>
                </a:solidFill>
                <a:latin typeface="Calibri (MS)"/>
                <a:ea typeface="Calibri (MS)"/>
                <a:cs typeface="Calibri (MS)"/>
                <a:sym typeface="Calibri (MS)"/>
              </a:rPr>
              <a:t>all-inclusive or to contain all information that an investor may require. Interested parties should conduct their own due diligence before making any decisions. The Company makes no representation or warranty regarding the accuracy or completeness of this information and assumes no liability for any errors or omissions or for any written or oral communications made during the evaluation process. </a:t>
            </a:r>
          </a:p>
          <a:p>
            <a:pPr>
              <a:lnSpc>
                <a:spcPts val="3240"/>
              </a:lnSpc>
            </a:pPr>
            <a:endParaRPr lang="en-US" sz="2000" dirty="0">
              <a:solidFill>
                <a:srgbClr val="374151"/>
              </a:solidFill>
              <a:latin typeface="Calibri (MS)"/>
              <a:ea typeface="Calibri (MS)"/>
              <a:cs typeface="Calibri (MS)"/>
              <a:sym typeface="Calibri (MS)"/>
            </a:endParaRPr>
          </a:p>
          <a:p>
            <a:pPr>
              <a:lnSpc>
                <a:spcPts val="3240"/>
              </a:lnSpc>
            </a:pPr>
            <a:r>
              <a:rPr lang="en-US" sz="2000" dirty="0">
                <a:solidFill>
                  <a:srgbClr val="374151"/>
                </a:solidFill>
                <a:latin typeface="Calibri (MS)"/>
                <a:ea typeface="Calibri (MS)"/>
                <a:cs typeface="Calibri (MS)"/>
                <a:sym typeface="Calibri (MS)"/>
              </a:rPr>
              <a:t>This presentation may contain certain "forward-looking statements" based on assumptions and expectations of future events. Actual performance, outcomes, and results may differ materially from those expressed in forward-looking statements due to various risks, uncertainties, and assumptions. Although these forward-looking statements are based on reasonable assumptions, there is no assurance that such expectations will be realized. Neither the Company nor its advisors or representatives are obligated to update forward-looking statements or adjust them to reflect future events or developments.</a:t>
            </a:r>
          </a:p>
        </p:txBody>
      </p:sp>
      <p:sp>
        <p:nvSpPr>
          <p:cNvPr id="7" name="Title 6">
            <a:extLst>
              <a:ext uri="{FF2B5EF4-FFF2-40B4-BE49-F238E27FC236}">
                <a16:creationId xmlns:a16="http://schemas.microsoft.com/office/drawing/2014/main" id="{40AB8DE2-61FF-7C14-FB49-F011B49E5350}"/>
              </a:ext>
            </a:extLst>
          </p:cNvPr>
          <p:cNvSpPr>
            <a:spLocks noGrp="1"/>
          </p:cNvSpPr>
          <p:nvPr>
            <p:ph type="title"/>
          </p:nvPr>
        </p:nvSpPr>
        <p:spPr/>
        <p:txBody>
          <a:bodyPr/>
          <a:lstStyle/>
          <a:p>
            <a:r>
              <a:rPr lang="en-US" sz="4400" spc="20" dirty="0">
                <a:solidFill>
                  <a:srgbClr val="FFFFFF"/>
                </a:solidFill>
                <a:latin typeface="+mn-lt"/>
                <a:sym typeface="Dosis Bold"/>
              </a:rPr>
              <a:t>Disclaimer</a:t>
            </a:r>
            <a:endParaRPr lang="en-IN" sz="4400" dirty="0">
              <a:latin typeface="+mn-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1DF89A0-1C4C-3405-0D9B-A23ECE2373C2}"/>
              </a:ext>
            </a:extLst>
          </p:cNvPr>
          <p:cNvPicPr>
            <a:picLocks noChangeAspect="1"/>
          </p:cNvPicPr>
          <p:nvPr/>
        </p:nvPicPr>
        <p:blipFill>
          <a:blip r:embed="rId2" cstate="print">
            <a:extLst>
              <a:ext uri="{28A0092B-C50C-407E-A947-70E740481C1C}">
                <a14:useLocalDpi xmlns:a14="http://schemas.microsoft.com/office/drawing/2010/main" val="0"/>
              </a:ext>
            </a:extLst>
          </a:blip>
          <a:srcRect l="7270"/>
          <a:stretch>
            <a:fillRect/>
          </a:stretch>
        </p:blipFill>
        <p:spPr>
          <a:xfrm>
            <a:off x="15144" y="1308011"/>
            <a:ext cx="5127567" cy="8310747"/>
          </a:xfrm>
          <a:prstGeom prst="rect">
            <a:avLst/>
          </a:prstGeom>
        </p:spPr>
      </p:pic>
      <p:sp>
        <p:nvSpPr>
          <p:cNvPr id="3" name="TextBox 2">
            <a:extLst>
              <a:ext uri="{FF2B5EF4-FFF2-40B4-BE49-F238E27FC236}">
                <a16:creationId xmlns:a16="http://schemas.microsoft.com/office/drawing/2014/main" id="{B1E6ACA5-A2CD-BA62-4885-EC7F1C2A81F0}"/>
              </a:ext>
            </a:extLst>
          </p:cNvPr>
          <p:cNvSpPr txBox="1"/>
          <p:nvPr/>
        </p:nvSpPr>
        <p:spPr>
          <a:xfrm>
            <a:off x="5431805" y="1645384"/>
            <a:ext cx="9077137" cy="7355860"/>
          </a:xfrm>
          <a:prstGeom prst="rect">
            <a:avLst/>
          </a:prstGeom>
          <a:noFill/>
        </p:spPr>
        <p:txBody>
          <a:bodyPr wrap="square">
            <a:spAutoFit/>
          </a:bodyPr>
          <a:lstStyle/>
          <a:p>
            <a:pPr>
              <a:spcBef>
                <a:spcPts val="1200"/>
              </a:spcBef>
              <a:spcAft>
                <a:spcPts val="1200"/>
              </a:spcAft>
            </a:pPr>
            <a:r>
              <a:rPr lang="en-US" sz="2000" b="0" i="0" u="none" strike="noStrike" dirty="0">
                <a:solidFill>
                  <a:srgbClr val="000000"/>
                </a:solidFill>
                <a:effectLst/>
                <a:latin typeface="+mj-lt"/>
              </a:rPr>
              <a:t>The European chemical </a:t>
            </a:r>
            <a:r>
              <a:rPr lang="en-US" sz="2000" b="1" i="0" u="none" strike="noStrike" dirty="0">
                <a:solidFill>
                  <a:srgbClr val="000000"/>
                </a:solidFill>
                <a:effectLst/>
                <a:latin typeface="+mj-lt"/>
              </a:rPr>
              <a:t>industry is at a pivotal moment</a:t>
            </a:r>
            <a:r>
              <a:rPr lang="en-US" sz="2000" b="0" i="0" u="none" strike="noStrike" dirty="0">
                <a:solidFill>
                  <a:srgbClr val="000000"/>
                </a:solidFill>
                <a:effectLst/>
                <a:latin typeface="+mj-lt"/>
              </a:rPr>
              <a:t>, navigating rising energy costs, global overcapacity, and sweeping regulatory shifts. </a:t>
            </a:r>
            <a:r>
              <a:rPr lang="en-US" sz="2000" i="0" u="none" strike="noStrike" dirty="0">
                <a:solidFill>
                  <a:srgbClr val="000000"/>
                </a:solidFill>
                <a:effectLst/>
                <a:latin typeface="+mj-lt"/>
              </a:rPr>
              <a:t>At</a:t>
            </a:r>
            <a:r>
              <a:rPr lang="en-US" sz="2000" b="1" i="0" u="none" strike="noStrike" dirty="0">
                <a:solidFill>
                  <a:srgbClr val="000000"/>
                </a:solidFill>
                <a:effectLst/>
                <a:latin typeface="+mj-lt"/>
              </a:rPr>
              <a:t> </a:t>
            </a:r>
            <a:r>
              <a:rPr lang="en-IN" sz="2000" b="1" dirty="0" err="1">
                <a:sym typeface="DejaVu Sans Bold Italics"/>
              </a:rPr>
              <a:t>BloomchemAG</a:t>
            </a:r>
            <a:r>
              <a:rPr lang="en-US" sz="2000" b="0" i="0" u="none" strike="noStrike" dirty="0">
                <a:solidFill>
                  <a:srgbClr val="000000"/>
                </a:solidFill>
                <a:effectLst/>
                <a:latin typeface="+mj-lt"/>
              </a:rPr>
              <a:t>, we see these challenges </a:t>
            </a:r>
            <a:r>
              <a:rPr lang="en-US" sz="2000" b="1" i="0" u="none" strike="noStrike" dirty="0">
                <a:solidFill>
                  <a:srgbClr val="000000"/>
                </a:solidFill>
                <a:effectLst/>
                <a:latin typeface="+mj-lt"/>
              </a:rPr>
              <a:t>not as obstacles</a:t>
            </a:r>
            <a:r>
              <a:rPr lang="en-US" sz="2000" b="0" i="0" u="none" strike="noStrike" dirty="0">
                <a:solidFill>
                  <a:srgbClr val="000000"/>
                </a:solidFill>
                <a:effectLst/>
                <a:latin typeface="+mj-lt"/>
              </a:rPr>
              <a:t>, but </a:t>
            </a:r>
            <a:r>
              <a:rPr lang="en-US" sz="2000" b="1" i="0" u="none" strike="noStrike" dirty="0">
                <a:solidFill>
                  <a:srgbClr val="000000"/>
                </a:solidFill>
                <a:effectLst/>
                <a:latin typeface="+mj-lt"/>
              </a:rPr>
              <a:t>as opportunities to lead</a:t>
            </a:r>
            <a:r>
              <a:rPr lang="en-US" sz="2000" b="0" i="0" u="none" strike="noStrike" dirty="0">
                <a:solidFill>
                  <a:srgbClr val="000000"/>
                </a:solidFill>
                <a:effectLst/>
                <a:latin typeface="+mj-lt"/>
              </a:rPr>
              <a:t>.</a:t>
            </a:r>
            <a:endParaRPr lang="en-US" sz="2000" b="0" dirty="0">
              <a:effectLst/>
              <a:latin typeface="+mj-lt"/>
            </a:endParaRPr>
          </a:p>
          <a:p>
            <a:pPr rtl="0">
              <a:spcBef>
                <a:spcPts val="1200"/>
              </a:spcBef>
              <a:spcAft>
                <a:spcPts val="1200"/>
              </a:spcAft>
              <a:buNone/>
            </a:pPr>
            <a:r>
              <a:rPr lang="en-US" sz="2000" b="0" i="0" u="none" strike="noStrike" dirty="0">
                <a:solidFill>
                  <a:srgbClr val="000000"/>
                </a:solidFill>
                <a:effectLst/>
                <a:latin typeface="+mj-lt"/>
              </a:rPr>
              <a:t>Since our </a:t>
            </a:r>
            <a:r>
              <a:rPr lang="en-US" sz="2000" b="1" i="0" u="none" strike="noStrike" dirty="0">
                <a:solidFill>
                  <a:srgbClr val="000000"/>
                </a:solidFill>
                <a:effectLst/>
                <a:latin typeface="+mj-lt"/>
              </a:rPr>
              <a:t>founding in 2013</a:t>
            </a:r>
            <a:r>
              <a:rPr lang="en-US" sz="2000" b="0" i="0" u="none" strike="noStrike" dirty="0">
                <a:solidFill>
                  <a:srgbClr val="000000"/>
                </a:solidFill>
                <a:effectLst/>
                <a:latin typeface="+mj-lt"/>
              </a:rPr>
              <a:t>, we have grown from a focused distribution firm into a </a:t>
            </a:r>
            <a:r>
              <a:rPr lang="en-US" sz="2000" b="1" i="0" u="none" strike="noStrike" dirty="0">
                <a:solidFill>
                  <a:srgbClr val="000000"/>
                </a:solidFill>
                <a:effectLst/>
                <a:latin typeface="+mj-lt"/>
              </a:rPr>
              <a:t>globally recognized supply chain</a:t>
            </a:r>
            <a:r>
              <a:rPr lang="en-US" sz="2000" b="0" i="0" u="none" strike="noStrike" dirty="0">
                <a:solidFill>
                  <a:srgbClr val="000000"/>
                </a:solidFill>
                <a:effectLst/>
                <a:latin typeface="+mj-lt"/>
              </a:rPr>
              <a:t> partner, </a:t>
            </a:r>
            <a:r>
              <a:rPr lang="en-US" sz="2000" b="1" i="0" u="none" strike="noStrike" dirty="0">
                <a:solidFill>
                  <a:srgbClr val="000000"/>
                </a:solidFill>
                <a:effectLst/>
                <a:latin typeface="+mj-lt"/>
              </a:rPr>
              <a:t>ranked 145th in the ICIS</a:t>
            </a:r>
            <a:r>
              <a:rPr lang="en-US" sz="2000" b="0" i="0" u="none" strike="noStrike" dirty="0">
                <a:solidFill>
                  <a:srgbClr val="000000"/>
                </a:solidFill>
                <a:effectLst/>
                <a:latin typeface="+mj-lt"/>
              </a:rPr>
              <a:t> Top European Chemical Distributors.</a:t>
            </a:r>
            <a:endParaRPr lang="en-US" sz="2000" b="0" dirty="0">
              <a:effectLst/>
              <a:latin typeface="+mj-lt"/>
            </a:endParaRPr>
          </a:p>
          <a:p>
            <a:pPr rtl="0">
              <a:spcBef>
                <a:spcPts val="1200"/>
              </a:spcBef>
              <a:spcAft>
                <a:spcPts val="1200"/>
              </a:spcAft>
              <a:buNone/>
            </a:pPr>
            <a:r>
              <a:rPr lang="en-US" sz="2000" b="0" i="0" u="none" strike="noStrike" dirty="0">
                <a:solidFill>
                  <a:srgbClr val="000000"/>
                </a:solidFill>
                <a:effectLst/>
                <a:latin typeface="+mj-lt"/>
              </a:rPr>
              <a:t>Our competitive edge rests on three pillars:</a:t>
            </a:r>
            <a:endParaRPr lang="en-US" sz="2000" b="0" dirty="0">
              <a:effectLst/>
              <a:latin typeface="+mj-lt"/>
            </a:endParaRPr>
          </a:p>
          <a:p>
            <a:pPr marL="457200" indent="-457200" rtl="0" fontAlgn="base">
              <a:spcBef>
                <a:spcPts val="1200"/>
              </a:spcBef>
              <a:buFont typeface="+mj-lt"/>
              <a:buAutoNum type="arabicPeriod"/>
            </a:pPr>
            <a:r>
              <a:rPr lang="en-US" sz="2000" b="1" i="0" u="none" strike="noStrike" dirty="0">
                <a:solidFill>
                  <a:srgbClr val="000000"/>
                </a:solidFill>
                <a:effectLst/>
                <a:latin typeface="+mj-lt"/>
              </a:rPr>
              <a:t>Cost Leadership</a:t>
            </a:r>
            <a:r>
              <a:rPr lang="en-US" sz="2000" b="0" i="0" u="none" strike="noStrike" dirty="0">
                <a:solidFill>
                  <a:srgbClr val="000000"/>
                </a:solidFill>
                <a:effectLst/>
                <a:latin typeface="+mj-lt"/>
              </a:rPr>
              <a:t> - Ensuring our clients always receive the most competitive pricing in the market</a:t>
            </a:r>
          </a:p>
          <a:p>
            <a:pPr marL="457200" indent="-457200" rtl="0" fontAlgn="base">
              <a:buFont typeface="+mj-lt"/>
              <a:buAutoNum type="arabicPeriod"/>
            </a:pPr>
            <a:r>
              <a:rPr lang="en-US" sz="2000" b="1" i="0" u="none" strike="noStrike" dirty="0">
                <a:solidFill>
                  <a:srgbClr val="000000"/>
                </a:solidFill>
                <a:effectLst/>
                <a:latin typeface="+mj-lt"/>
              </a:rPr>
              <a:t>Reliable Deliveries</a:t>
            </a:r>
            <a:r>
              <a:rPr lang="en-US" sz="2000" b="0" i="0" u="none" strike="noStrike" dirty="0">
                <a:solidFill>
                  <a:srgbClr val="000000"/>
                </a:solidFill>
                <a:effectLst/>
                <a:latin typeface="+mj-lt"/>
              </a:rPr>
              <a:t> - Delivering with consistency, precision, and accountability every time </a:t>
            </a:r>
            <a:r>
              <a:rPr lang="en-US" sz="2000" b="1" strike="noStrike" dirty="0">
                <a:solidFill>
                  <a:srgbClr val="000000"/>
                </a:solidFill>
                <a:effectLst/>
                <a:latin typeface="+mj-lt"/>
              </a:rPr>
              <a:t>(95% customer retention rate)</a:t>
            </a:r>
          </a:p>
          <a:p>
            <a:pPr marL="457200" indent="-457200" rtl="0" fontAlgn="base">
              <a:spcAft>
                <a:spcPts val="1200"/>
              </a:spcAft>
              <a:buFont typeface="+mj-lt"/>
              <a:buAutoNum type="arabicPeriod"/>
            </a:pPr>
            <a:r>
              <a:rPr lang="en-US" sz="2000" b="1" i="0" u="none" strike="noStrike" dirty="0">
                <a:solidFill>
                  <a:srgbClr val="000000"/>
                </a:solidFill>
                <a:effectLst/>
                <a:latin typeface="+mj-lt"/>
              </a:rPr>
              <a:t>Long-Term Partnerships</a:t>
            </a:r>
            <a:r>
              <a:rPr lang="en-US" sz="2000" b="0" i="0" u="none" strike="noStrike" dirty="0">
                <a:solidFill>
                  <a:srgbClr val="000000"/>
                </a:solidFill>
                <a:effectLst/>
                <a:latin typeface="+mj-lt"/>
              </a:rPr>
              <a:t> - Building relationships that go beyond transactions to create shared growth</a:t>
            </a:r>
          </a:p>
          <a:p>
            <a:pPr rtl="0">
              <a:spcBef>
                <a:spcPts val="1200"/>
              </a:spcBef>
              <a:spcAft>
                <a:spcPts val="1200"/>
              </a:spcAft>
              <a:buNone/>
            </a:pPr>
            <a:r>
              <a:rPr lang="en-US" sz="2400" b="0" i="0" u="none" strike="noStrike" dirty="0">
                <a:solidFill>
                  <a:srgbClr val="000000"/>
                </a:solidFill>
                <a:effectLst/>
                <a:latin typeface="+mj-lt"/>
              </a:rPr>
              <a:t>Looking ahead, our strategy is clear: </a:t>
            </a:r>
            <a:r>
              <a:rPr lang="en-US" sz="2400" b="1" i="0" u="none" strike="noStrike" dirty="0">
                <a:solidFill>
                  <a:srgbClr val="25567E"/>
                </a:solidFill>
                <a:effectLst/>
                <a:latin typeface="+mj-lt"/>
              </a:rPr>
              <a:t>expand our European footprint, deepen market intelligence capabilities, and strengthen relationships with "Actual Users" and "Last-Mile Connectors."</a:t>
            </a:r>
            <a:endParaRPr lang="en-US" sz="2400" b="1" dirty="0">
              <a:solidFill>
                <a:srgbClr val="25567E"/>
              </a:solidFill>
              <a:effectLst/>
              <a:latin typeface="+mj-lt"/>
            </a:endParaRPr>
          </a:p>
          <a:p>
            <a:pPr rtl="0">
              <a:spcBef>
                <a:spcPts val="1200"/>
              </a:spcBef>
              <a:spcAft>
                <a:spcPts val="1200"/>
              </a:spcAft>
              <a:buNone/>
            </a:pPr>
            <a:r>
              <a:rPr lang="en-US" sz="2000" b="0" i="0" u="none" strike="noStrike" dirty="0">
                <a:solidFill>
                  <a:srgbClr val="000000"/>
                </a:solidFill>
                <a:effectLst/>
                <a:latin typeface="+mj-lt"/>
              </a:rPr>
              <a:t>At </a:t>
            </a:r>
            <a:r>
              <a:rPr lang="en-US" sz="2000" b="0" i="0" u="none" strike="noStrike" dirty="0" err="1">
                <a:solidFill>
                  <a:srgbClr val="000000"/>
                </a:solidFill>
                <a:effectLst/>
                <a:latin typeface="+mj-lt"/>
              </a:rPr>
              <a:t>BloomchemAG</a:t>
            </a:r>
            <a:r>
              <a:rPr lang="en-US" sz="2000" b="0" i="0" u="none" strike="noStrike" dirty="0">
                <a:solidFill>
                  <a:srgbClr val="000000"/>
                </a:solidFill>
                <a:effectLst/>
                <a:latin typeface="+mj-lt"/>
              </a:rPr>
              <a:t>, customer-centricity, innovation, trust, and ethics are not aspirational values - they are our operating principles.</a:t>
            </a:r>
            <a:endParaRPr lang="en-US" sz="2000" b="0" dirty="0">
              <a:effectLst/>
              <a:latin typeface="+mj-lt"/>
            </a:endParaRPr>
          </a:p>
        </p:txBody>
      </p:sp>
      <p:sp>
        <p:nvSpPr>
          <p:cNvPr id="5" name="Title 4">
            <a:extLst>
              <a:ext uri="{FF2B5EF4-FFF2-40B4-BE49-F238E27FC236}">
                <a16:creationId xmlns:a16="http://schemas.microsoft.com/office/drawing/2014/main" id="{2DBBDAF1-8EA3-7051-A0C6-E7117BD23E92}"/>
              </a:ext>
            </a:extLst>
          </p:cNvPr>
          <p:cNvSpPr>
            <a:spLocks noGrp="1"/>
          </p:cNvSpPr>
          <p:nvPr>
            <p:ph type="title"/>
          </p:nvPr>
        </p:nvSpPr>
        <p:spPr/>
        <p:txBody>
          <a:bodyPr/>
          <a:lstStyle/>
          <a:p>
            <a:r>
              <a:rPr lang="en-US" sz="4400" spc="20" dirty="0" err="1">
                <a:solidFill>
                  <a:srgbClr val="FFFFFF"/>
                </a:solidFill>
                <a:latin typeface="+mn-lt"/>
                <a:sym typeface="Dosis Bold"/>
              </a:rPr>
              <a:t>BloomchemAG</a:t>
            </a:r>
            <a:r>
              <a:rPr lang="en-US" sz="4400" spc="20" dirty="0">
                <a:solidFill>
                  <a:srgbClr val="FFFFFF"/>
                </a:solidFill>
                <a:latin typeface="+mn-lt"/>
                <a:sym typeface="Dosis Bold"/>
              </a:rPr>
              <a:t> commitment to growth &amp; sustainability</a:t>
            </a:r>
            <a:endParaRPr lang="en-IN" dirty="0">
              <a:latin typeface="+mn-lt"/>
            </a:endParaRPr>
          </a:p>
        </p:txBody>
      </p:sp>
      <p:sp>
        <p:nvSpPr>
          <p:cNvPr id="12" name="Rectangle 11">
            <a:extLst>
              <a:ext uri="{FF2B5EF4-FFF2-40B4-BE49-F238E27FC236}">
                <a16:creationId xmlns:a16="http://schemas.microsoft.com/office/drawing/2014/main" id="{899FF1F3-FED0-D972-C959-3FD8178729EC}"/>
              </a:ext>
            </a:extLst>
          </p:cNvPr>
          <p:cNvSpPr/>
          <p:nvPr/>
        </p:nvSpPr>
        <p:spPr>
          <a:xfrm>
            <a:off x="0" y="8037576"/>
            <a:ext cx="5142712" cy="1054122"/>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15">
            <a:extLst>
              <a:ext uri="{FF2B5EF4-FFF2-40B4-BE49-F238E27FC236}">
                <a16:creationId xmlns:a16="http://schemas.microsoft.com/office/drawing/2014/main" id="{19DE97A3-93E6-045E-6964-3283C4B268EB}"/>
              </a:ext>
            </a:extLst>
          </p:cNvPr>
          <p:cNvSpPr txBox="1"/>
          <p:nvPr/>
        </p:nvSpPr>
        <p:spPr>
          <a:xfrm>
            <a:off x="289093" y="8429113"/>
            <a:ext cx="4564521" cy="530780"/>
          </a:xfrm>
          <a:prstGeom prst="rect">
            <a:avLst/>
          </a:prstGeom>
        </p:spPr>
        <p:txBody>
          <a:bodyPr lIns="0" tIns="0" rIns="0" bIns="0" rtlCol="0" anchor="t"/>
          <a:lstStyle/>
          <a:p>
            <a:pPr algn="ctr">
              <a:lnSpc>
                <a:spcPts val="2834"/>
              </a:lnSpc>
            </a:pPr>
            <a:r>
              <a:rPr lang="en-US" sz="2400" b="1" spc="22" dirty="0">
                <a:solidFill>
                  <a:sysClr val="windowText" lastClr="000000"/>
                </a:solidFill>
                <a:latin typeface="Calibri" panose="020F0502020204030204" pitchFamily="34" charset="0"/>
                <a:ea typeface="TT Rounds Condensed Bold"/>
                <a:cs typeface="Calibri" panose="020F0502020204030204" pitchFamily="34" charset="0"/>
                <a:sym typeface="TT Rounds Condensed Bold"/>
              </a:rPr>
              <a:t>Rajesh Sethi, CEO</a:t>
            </a:r>
          </a:p>
        </p:txBody>
      </p:sp>
      <p:sp>
        <p:nvSpPr>
          <p:cNvPr id="9" name="AutoShape 16">
            <a:extLst>
              <a:ext uri="{FF2B5EF4-FFF2-40B4-BE49-F238E27FC236}">
                <a16:creationId xmlns:a16="http://schemas.microsoft.com/office/drawing/2014/main" id="{DD805ACD-352D-DF87-0A13-1CEB7E34776B}"/>
              </a:ext>
            </a:extLst>
          </p:cNvPr>
          <p:cNvSpPr/>
          <p:nvPr/>
        </p:nvSpPr>
        <p:spPr>
          <a:xfrm>
            <a:off x="708202" y="8816170"/>
            <a:ext cx="3726305" cy="0"/>
          </a:xfrm>
          <a:prstGeom prst="line">
            <a:avLst/>
          </a:prstGeom>
          <a:ln w="9525" cap="rnd">
            <a:solidFill>
              <a:srgbClr val="4A7DBA"/>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D8F98706-00B7-B95F-9CF5-417CD2CB9B78}"/>
              </a:ext>
            </a:extLst>
          </p:cNvPr>
          <p:cNvSpPr txBox="1"/>
          <p:nvPr/>
        </p:nvSpPr>
        <p:spPr>
          <a:xfrm>
            <a:off x="417845" y="9677400"/>
            <a:ext cx="10668807" cy="461665"/>
          </a:xfrm>
          <a:prstGeom prst="rect">
            <a:avLst/>
          </a:prstGeom>
          <a:noFill/>
        </p:spPr>
        <p:txBody>
          <a:bodyPr wrap="square">
            <a:spAutoFit/>
          </a:bodyPr>
          <a:lstStyle/>
          <a:p>
            <a:pPr>
              <a:buNone/>
            </a:pPr>
            <a:r>
              <a:rPr lang="en-US" sz="2400" b="1" i="0" u="none" strike="noStrike" dirty="0">
                <a:solidFill>
                  <a:schemeClr val="bg1"/>
                </a:solidFill>
                <a:effectLst/>
                <a:latin typeface="+mj-lt"/>
              </a:rPr>
              <a:t>REACH Compliant · ISO 9001:2015 Certified · </a:t>
            </a:r>
            <a:r>
              <a:rPr lang="en-US" sz="2400" b="1" i="0" u="none" strike="noStrike" dirty="0" err="1">
                <a:solidFill>
                  <a:schemeClr val="bg1"/>
                </a:solidFill>
                <a:effectLst/>
                <a:latin typeface="+mj-lt"/>
              </a:rPr>
              <a:t>EcoVadis</a:t>
            </a:r>
            <a:r>
              <a:rPr lang="en-US" sz="2400" b="1" i="0" u="none" strike="noStrike" dirty="0">
                <a:solidFill>
                  <a:schemeClr val="bg1"/>
                </a:solidFill>
                <a:effectLst/>
                <a:latin typeface="+mj-lt"/>
              </a:rPr>
              <a:t> Certified</a:t>
            </a:r>
            <a:r>
              <a:rPr lang="en-US" sz="2400" b="1" i="1" u="none" strike="noStrike" dirty="0">
                <a:solidFill>
                  <a:schemeClr val="bg1"/>
                </a:solidFill>
                <a:effectLst/>
                <a:latin typeface="+mj-lt"/>
              </a:rPr>
              <a:t>.</a:t>
            </a:r>
            <a:endParaRPr lang="en-IN" sz="2400" dirty="0">
              <a:solidFill>
                <a:schemeClr val="bg1"/>
              </a:solidFill>
              <a:latin typeface="+mj-lt"/>
            </a:endParaRPr>
          </a:p>
        </p:txBody>
      </p:sp>
      <p:sp>
        <p:nvSpPr>
          <p:cNvPr id="17" name="TextBox 16">
            <a:extLst>
              <a:ext uri="{FF2B5EF4-FFF2-40B4-BE49-F238E27FC236}">
                <a16:creationId xmlns:a16="http://schemas.microsoft.com/office/drawing/2014/main" id="{FF6E7CFF-A7B0-3FE5-C657-E30FDFA764A2}"/>
              </a:ext>
            </a:extLst>
          </p:cNvPr>
          <p:cNvSpPr txBox="1"/>
          <p:nvPr/>
        </p:nvSpPr>
        <p:spPr>
          <a:xfrm>
            <a:off x="14676582" y="2539886"/>
            <a:ext cx="1980738" cy="3170099"/>
          </a:xfrm>
          <a:prstGeom prst="rect">
            <a:avLst/>
          </a:prstGeom>
          <a:noFill/>
        </p:spPr>
        <p:txBody>
          <a:bodyPr wrap="square" rtlCol="0">
            <a:spAutoFit/>
          </a:bodyPr>
          <a:lstStyle/>
          <a:p>
            <a:r>
              <a:rPr lang="en-IN" sz="20000" dirty="0">
                <a:solidFill>
                  <a:schemeClr val="bg1">
                    <a:lumMod val="85000"/>
                  </a:schemeClr>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83C1F1FC-FBA7-EBA1-73F4-5844136E5CD2}"/>
              </a:ext>
            </a:extLst>
          </p:cNvPr>
          <p:cNvSpPr txBox="1"/>
          <p:nvPr/>
        </p:nvSpPr>
        <p:spPr>
          <a:xfrm>
            <a:off x="14798040" y="3423895"/>
            <a:ext cx="2956560" cy="3970318"/>
          </a:xfrm>
          <a:prstGeom prst="rect">
            <a:avLst/>
          </a:prstGeom>
          <a:noFill/>
        </p:spPr>
        <p:txBody>
          <a:bodyPr wrap="square">
            <a:spAutoFit/>
          </a:bodyPr>
          <a:lstStyle/>
          <a:p>
            <a:pPr algn="r" rtl="0">
              <a:spcBef>
                <a:spcPts val="1200"/>
              </a:spcBef>
              <a:spcAft>
                <a:spcPts val="1200"/>
              </a:spcAft>
              <a:buNone/>
            </a:pPr>
            <a:r>
              <a:rPr lang="en-US" sz="2800" b="1" u="none" strike="noStrike" dirty="0">
                <a:solidFill>
                  <a:srgbClr val="25567E"/>
                </a:solidFill>
                <a:effectLst/>
                <a:latin typeface="+mj-lt"/>
              </a:rPr>
              <a:t>True leadership is about shaping industries, creating lasting impact, and empowering future generations with sustainable solutions.</a:t>
            </a:r>
            <a:endParaRPr lang="en-US" sz="2400" b="0" dirty="0">
              <a:solidFill>
                <a:srgbClr val="25567E"/>
              </a:solidFill>
              <a:effectLst/>
              <a:latin typeface="+mj-lt"/>
            </a:endParaRPr>
          </a:p>
        </p:txBody>
      </p:sp>
    </p:spTree>
    <p:extLst>
      <p:ext uri="{BB962C8B-B14F-4D97-AF65-F5344CB8AC3E}">
        <p14:creationId xmlns:p14="http://schemas.microsoft.com/office/powerpoint/2010/main" val="2729926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5"/>
          <p:cNvSpPr/>
          <p:nvPr/>
        </p:nvSpPr>
        <p:spPr>
          <a:xfrm>
            <a:off x="12616821" y="1324077"/>
            <a:ext cx="5739224" cy="8258122"/>
          </a:xfrm>
          <a:custGeom>
            <a:avLst/>
            <a:gdLst/>
            <a:ahLst/>
            <a:cxnLst/>
            <a:rect l="l" t="t" r="r" b="b"/>
            <a:pathLst>
              <a:path w="5767962" h="11203820" extrusionOk="0">
                <a:moveTo>
                  <a:pt x="0" y="0"/>
                </a:moveTo>
                <a:lnTo>
                  <a:pt x="5767962" y="0"/>
                </a:lnTo>
                <a:lnTo>
                  <a:pt x="5767962" y="11203819"/>
                </a:lnTo>
                <a:lnTo>
                  <a:pt x="0" y="11203819"/>
                </a:lnTo>
                <a:lnTo>
                  <a:pt x="0" y="0"/>
                </a:lnTo>
                <a:close/>
              </a:path>
            </a:pathLst>
          </a:custGeom>
          <a:blipFill rotWithShape="1">
            <a:blip r:embed="rId3">
              <a:alphaModFix/>
            </a:blip>
            <a:stretch>
              <a:fillRect l="-21542" t="-15530" r="-137432"/>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25" name="Google Shape;225;p5"/>
          <p:cNvGrpSpPr/>
          <p:nvPr/>
        </p:nvGrpSpPr>
        <p:grpSpPr>
          <a:xfrm>
            <a:off x="473796" y="4929072"/>
            <a:ext cx="660563" cy="660562"/>
            <a:chOff x="568837" y="5216398"/>
            <a:chExt cx="660563" cy="660563"/>
          </a:xfrm>
        </p:grpSpPr>
        <p:sp>
          <p:nvSpPr>
            <p:cNvPr id="226" name="Google Shape;226;p5"/>
            <p:cNvSpPr/>
            <p:nvPr/>
          </p:nvSpPr>
          <p:spPr>
            <a:xfrm>
              <a:off x="568837" y="5216398"/>
              <a:ext cx="660563" cy="660563"/>
            </a:xfrm>
            <a:custGeom>
              <a:avLst/>
              <a:gdLst/>
              <a:ahLst/>
              <a:cxnLst/>
              <a:rect l="l" t="t" r="r" b="b"/>
              <a:pathLst>
                <a:path w="660563" h="660563" extrusionOk="0">
                  <a:moveTo>
                    <a:pt x="0" y="0"/>
                  </a:moveTo>
                  <a:lnTo>
                    <a:pt x="660563" y="0"/>
                  </a:lnTo>
                  <a:lnTo>
                    <a:pt x="660563" y="660563"/>
                  </a:lnTo>
                  <a:lnTo>
                    <a:pt x="0" y="660563"/>
                  </a:lnTo>
                  <a:lnTo>
                    <a:pt x="0" y="0"/>
                  </a:lnTo>
                  <a:close/>
                </a:path>
              </a:pathLst>
            </a:custGeom>
            <a:solidFill>
              <a:srgbClr val="038F0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7" name="Google Shape;227;p5"/>
            <p:cNvSpPr/>
            <p:nvPr/>
          </p:nvSpPr>
          <p:spPr>
            <a:xfrm>
              <a:off x="669225" y="5339577"/>
              <a:ext cx="459788" cy="459788"/>
            </a:xfrm>
            <a:custGeom>
              <a:avLst/>
              <a:gdLst/>
              <a:ahLst/>
              <a:cxnLst/>
              <a:rect l="l" t="t" r="r" b="b"/>
              <a:pathLst>
                <a:path w="459788" h="459788" extrusionOk="0">
                  <a:moveTo>
                    <a:pt x="0" y="0"/>
                  </a:moveTo>
                  <a:lnTo>
                    <a:pt x="459787" y="0"/>
                  </a:lnTo>
                  <a:lnTo>
                    <a:pt x="459787" y="459788"/>
                  </a:lnTo>
                  <a:lnTo>
                    <a:pt x="0" y="45978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28" name="Google Shape;228;p5"/>
          <p:cNvGrpSpPr/>
          <p:nvPr/>
        </p:nvGrpSpPr>
        <p:grpSpPr>
          <a:xfrm>
            <a:off x="473796" y="3795193"/>
            <a:ext cx="660563" cy="660562"/>
            <a:chOff x="568837" y="3776492"/>
            <a:chExt cx="660563" cy="660563"/>
          </a:xfrm>
        </p:grpSpPr>
        <p:sp>
          <p:nvSpPr>
            <p:cNvPr id="229" name="Google Shape;229;p5"/>
            <p:cNvSpPr/>
            <p:nvPr/>
          </p:nvSpPr>
          <p:spPr>
            <a:xfrm>
              <a:off x="568837" y="3776492"/>
              <a:ext cx="660563" cy="660563"/>
            </a:xfrm>
            <a:custGeom>
              <a:avLst/>
              <a:gdLst/>
              <a:ahLst/>
              <a:cxnLst/>
              <a:rect l="l" t="t" r="r" b="b"/>
              <a:pathLst>
                <a:path w="660563" h="660563" extrusionOk="0">
                  <a:moveTo>
                    <a:pt x="0" y="0"/>
                  </a:moveTo>
                  <a:lnTo>
                    <a:pt x="660563" y="0"/>
                  </a:lnTo>
                  <a:lnTo>
                    <a:pt x="660563" y="660563"/>
                  </a:lnTo>
                  <a:lnTo>
                    <a:pt x="0" y="660563"/>
                  </a:lnTo>
                  <a:lnTo>
                    <a:pt x="0" y="0"/>
                  </a:lnTo>
                  <a:close/>
                </a:path>
              </a:pathLst>
            </a:custGeom>
            <a:solidFill>
              <a:srgbClr val="1A76B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0" name="Google Shape;230;p5"/>
            <p:cNvSpPr/>
            <p:nvPr/>
          </p:nvSpPr>
          <p:spPr>
            <a:xfrm>
              <a:off x="751100" y="3878174"/>
              <a:ext cx="296036" cy="457199"/>
            </a:xfrm>
            <a:custGeom>
              <a:avLst/>
              <a:gdLst/>
              <a:ahLst/>
              <a:cxnLst/>
              <a:rect l="l" t="t" r="r" b="b"/>
              <a:pathLst>
                <a:path w="296036" h="457199" extrusionOk="0">
                  <a:moveTo>
                    <a:pt x="0" y="0"/>
                  </a:moveTo>
                  <a:lnTo>
                    <a:pt x="296037" y="0"/>
                  </a:lnTo>
                  <a:lnTo>
                    <a:pt x="296037" y="457199"/>
                  </a:lnTo>
                  <a:lnTo>
                    <a:pt x="0" y="45719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31" name="Google Shape;231;p5"/>
          <p:cNvGrpSpPr/>
          <p:nvPr/>
        </p:nvGrpSpPr>
        <p:grpSpPr>
          <a:xfrm>
            <a:off x="473796" y="6083114"/>
            <a:ext cx="660563" cy="660562"/>
            <a:chOff x="568837" y="6566016"/>
            <a:chExt cx="660563" cy="660563"/>
          </a:xfrm>
        </p:grpSpPr>
        <p:sp>
          <p:nvSpPr>
            <p:cNvPr id="232" name="Google Shape;232;p5"/>
            <p:cNvSpPr/>
            <p:nvPr/>
          </p:nvSpPr>
          <p:spPr>
            <a:xfrm>
              <a:off x="568837" y="6566016"/>
              <a:ext cx="660563" cy="660563"/>
            </a:xfrm>
            <a:custGeom>
              <a:avLst/>
              <a:gdLst/>
              <a:ahLst/>
              <a:cxnLst/>
              <a:rect l="l" t="t" r="r" b="b"/>
              <a:pathLst>
                <a:path w="660563" h="660563" extrusionOk="0">
                  <a:moveTo>
                    <a:pt x="0" y="0"/>
                  </a:moveTo>
                  <a:lnTo>
                    <a:pt x="660563" y="0"/>
                  </a:lnTo>
                  <a:lnTo>
                    <a:pt x="660563" y="660563"/>
                  </a:lnTo>
                  <a:lnTo>
                    <a:pt x="0" y="660563"/>
                  </a:lnTo>
                  <a:lnTo>
                    <a:pt x="0" y="0"/>
                  </a:lnTo>
                  <a:close/>
                </a:path>
              </a:pathLst>
            </a:custGeom>
            <a:solidFill>
              <a:srgbClr val="1A76B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3" name="Google Shape;233;p5"/>
            <p:cNvSpPr/>
            <p:nvPr/>
          </p:nvSpPr>
          <p:spPr>
            <a:xfrm>
              <a:off x="688839" y="6746425"/>
              <a:ext cx="420559" cy="299744"/>
            </a:xfrm>
            <a:custGeom>
              <a:avLst/>
              <a:gdLst/>
              <a:ahLst/>
              <a:cxnLst/>
              <a:rect l="l" t="t" r="r" b="b"/>
              <a:pathLst>
                <a:path w="420559" h="299744" extrusionOk="0">
                  <a:moveTo>
                    <a:pt x="0" y="0"/>
                  </a:moveTo>
                  <a:lnTo>
                    <a:pt x="420559" y="0"/>
                  </a:lnTo>
                  <a:lnTo>
                    <a:pt x="420559" y="299744"/>
                  </a:lnTo>
                  <a:lnTo>
                    <a:pt x="0" y="29974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34" name="Google Shape;234;p5"/>
          <p:cNvSpPr txBox="1"/>
          <p:nvPr/>
        </p:nvSpPr>
        <p:spPr>
          <a:xfrm>
            <a:off x="473796" y="1675229"/>
            <a:ext cx="11408515" cy="1723549"/>
          </a:xfrm>
          <a:prstGeom prst="rect">
            <a:avLst/>
          </a:prstGeom>
          <a:noFill/>
          <a:ln>
            <a:noFill/>
          </a:ln>
        </p:spPr>
        <p:txBody>
          <a:bodyPr spcFirstLastPara="1" wrap="square" lIns="0" tIns="0" rIns="0" bIns="0" anchor="t" anchorCtr="0">
            <a:spAutoFit/>
          </a:bodyPr>
          <a:lstStyle/>
          <a:p>
            <a:pPr marL="0" marR="88583" lvl="0" indent="0" defTabSz="914400" rtl="0" eaLnBrk="1" fontAlgn="auto" latinLnBrk="0" hangingPunct="1">
              <a:lnSpc>
                <a:spcPct val="140000"/>
              </a:lnSpc>
              <a:spcBef>
                <a:spcPts val="0"/>
              </a:spcBef>
              <a:spcAft>
                <a:spcPts val="0"/>
              </a:spcAft>
              <a:buClr>
                <a:srgbClr val="000000"/>
              </a:buClr>
              <a:buSzPts val="2000"/>
              <a:buFont typeface="Arial"/>
              <a:buNone/>
              <a:tabLst/>
              <a:defRPr/>
            </a:pPr>
            <a:r>
              <a:rPr kumimoji="0" lang="en-IN" sz="2000" b="0" i="0" u="none" strike="noStrike" kern="0" cap="none" spc="0" normalizeH="0" baseline="0" noProof="0" dirty="0" err="1">
                <a:ln>
                  <a:noFill/>
                </a:ln>
                <a:solidFill>
                  <a:srgbClr val="262626"/>
                </a:solidFill>
                <a:effectLst/>
                <a:highlight>
                  <a:srgbClr val="FFFFFF"/>
                </a:highlight>
                <a:uLnTx/>
                <a:uFillTx/>
                <a:latin typeface="Calibri"/>
                <a:ea typeface="Calibri"/>
                <a:cs typeface="Calibri"/>
                <a:sym typeface="Calibri"/>
              </a:rPr>
              <a:t>BloomchemAG</a:t>
            </a:r>
            <a:r>
              <a:rPr kumimoji="0" lang="en-US" sz="2000" b="0" i="0" u="none" strike="noStrike" kern="0" cap="none" spc="0" normalizeH="0" baseline="0" noProof="0" dirty="0">
                <a:ln>
                  <a:noFill/>
                </a:ln>
                <a:solidFill>
                  <a:srgbClr val="262626"/>
                </a:solidFill>
                <a:effectLst/>
                <a:highlight>
                  <a:srgbClr val="FFFFFF"/>
                </a:highlight>
                <a:uLnTx/>
                <a:uFillTx/>
                <a:latin typeface="Calibri"/>
                <a:ea typeface="Calibri"/>
                <a:cs typeface="Calibri"/>
                <a:sym typeface="Calibri"/>
              </a:rPr>
              <a:t> is an acronym which conveys our area of operation and expertise:</a:t>
            </a: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88583" lvl="0" indent="0" defTabSz="914400" rtl="0" eaLnBrk="1" fontAlgn="auto" latinLnBrk="0" hangingPunct="1">
              <a:lnSpc>
                <a:spcPct val="140000"/>
              </a:lnSpc>
              <a:spcBef>
                <a:spcPts val="0"/>
              </a:spcBef>
              <a:spcAft>
                <a:spcPts val="0"/>
              </a:spcAft>
              <a:buClr>
                <a:srgbClr val="000000"/>
              </a:buClr>
              <a:buSzPts val="2000"/>
              <a:buFont typeface="Arial"/>
              <a:buNone/>
              <a:tabLst/>
              <a:defRPr/>
            </a:pPr>
            <a:r>
              <a:rPr kumimoji="0" lang="en-US" sz="2000" b="1" i="0" u="none" strike="noStrike" kern="0" cap="none" spc="0" normalizeH="0" baseline="0" noProof="0" dirty="0">
                <a:ln>
                  <a:noFill/>
                </a:ln>
                <a:solidFill>
                  <a:srgbClr val="262626"/>
                </a:solidFill>
                <a:effectLst/>
                <a:highlight>
                  <a:srgbClr val="FFFFFF"/>
                </a:highlight>
                <a:uLnTx/>
                <a:uFillTx/>
                <a:latin typeface="Calibri"/>
                <a:ea typeface="Calibri"/>
                <a:cs typeface="Calibri"/>
                <a:sym typeface="Calibri"/>
              </a:rPr>
              <a:t>Bloom: is flowering and growing, </a:t>
            </a:r>
            <a:endParaRPr kumimoji="0"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88583" lvl="0" indent="0" defTabSz="914400" rtl="0" eaLnBrk="1" fontAlgn="auto" latinLnBrk="0" hangingPunct="1">
              <a:lnSpc>
                <a:spcPct val="140000"/>
              </a:lnSpc>
              <a:spcBef>
                <a:spcPts val="0"/>
              </a:spcBef>
              <a:spcAft>
                <a:spcPts val="0"/>
              </a:spcAft>
              <a:buClr>
                <a:srgbClr val="000000"/>
              </a:buClr>
              <a:buSzPts val="2000"/>
              <a:buFont typeface="Arial"/>
              <a:buNone/>
              <a:tabLst/>
              <a:defRPr/>
            </a:pPr>
            <a:r>
              <a:rPr lang="en-US" sz="2000" b="1" kern="0" dirty="0">
                <a:solidFill>
                  <a:srgbClr val="262626"/>
                </a:solidFill>
                <a:highlight>
                  <a:srgbClr val="FFFFFF"/>
                </a:highlight>
                <a:latin typeface="Calibri"/>
                <a:ea typeface="Calibri"/>
                <a:cs typeface="Calibri"/>
                <a:sym typeface="Calibri"/>
              </a:rPr>
              <a:t>c</a:t>
            </a:r>
            <a:r>
              <a:rPr kumimoji="0" lang="en-US" sz="2000" b="1" i="0" u="none" strike="noStrike" kern="0" cap="none" spc="0" normalizeH="0" baseline="0" noProof="0" dirty="0">
                <a:ln>
                  <a:noFill/>
                </a:ln>
                <a:solidFill>
                  <a:srgbClr val="262626"/>
                </a:solidFill>
                <a:effectLst/>
                <a:highlight>
                  <a:srgbClr val="FFFFFF"/>
                </a:highlight>
                <a:uLnTx/>
                <a:uFillTx/>
                <a:latin typeface="Calibri"/>
                <a:ea typeface="Calibri"/>
                <a:cs typeface="Calibri"/>
                <a:sym typeface="Calibri"/>
              </a:rPr>
              <a:t>hem: is from Chemistry, </a:t>
            </a:r>
          </a:p>
          <a:p>
            <a:pPr marL="0" marR="88583" lvl="0" indent="0" defTabSz="914400" rtl="0" eaLnBrk="1" fontAlgn="auto" latinLnBrk="0" hangingPunct="1">
              <a:lnSpc>
                <a:spcPct val="140000"/>
              </a:lnSpc>
              <a:spcBef>
                <a:spcPts val="0"/>
              </a:spcBef>
              <a:spcAft>
                <a:spcPts val="0"/>
              </a:spcAft>
              <a:buClr>
                <a:srgbClr val="000000"/>
              </a:buClr>
              <a:buSzPts val="2000"/>
              <a:buFont typeface="Arial"/>
              <a:buNone/>
              <a:tabLst/>
              <a:defRPr/>
            </a:pPr>
            <a:r>
              <a:rPr lang="en-IN" sz="2000" b="1" kern="0" dirty="0">
                <a:solidFill>
                  <a:srgbClr val="262626"/>
                </a:solidFill>
                <a:highlight>
                  <a:srgbClr val="FFFFFF"/>
                </a:highlight>
                <a:latin typeface="Calibri"/>
                <a:ea typeface="Calibri"/>
                <a:cs typeface="Calibri"/>
                <a:sym typeface="Calibri"/>
              </a:rPr>
              <a:t>AG</a:t>
            </a:r>
            <a:r>
              <a:rPr kumimoji="0" lang="en-US" sz="2000" b="1" i="0" u="none" strike="noStrike" kern="0" cap="none" spc="0" normalizeH="0" baseline="0" noProof="0" dirty="0">
                <a:ln>
                  <a:noFill/>
                </a:ln>
                <a:solidFill>
                  <a:srgbClr val="262626"/>
                </a:solidFill>
                <a:effectLst/>
                <a:highlight>
                  <a:srgbClr val="FFFFFF"/>
                </a:highlight>
                <a:uLnTx/>
                <a:uFillTx/>
                <a:latin typeface="Calibri"/>
                <a:ea typeface="Calibri"/>
                <a:cs typeface="Calibri"/>
                <a:sym typeface="Calibri"/>
              </a:rPr>
              <a:t>: is from Agriculture</a:t>
            </a:r>
            <a:endParaRPr kumimoji="0"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35" name="Google Shape;235;p5"/>
          <p:cNvSpPr txBox="1"/>
          <p:nvPr/>
        </p:nvSpPr>
        <p:spPr>
          <a:xfrm>
            <a:off x="1322276" y="4893290"/>
            <a:ext cx="10960952" cy="923330"/>
          </a:xfrm>
          <a:prstGeom prst="rect">
            <a:avLst/>
          </a:prstGeom>
          <a:noFill/>
          <a:ln>
            <a:noFill/>
          </a:ln>
        </p:spPr>
        <p:txBody>
          <a:bodyPr spcFirstLastPara="1" wrap="square" lIns="0" tIns="0" rIns="0" bIns="0" anchor="t" anchorCtr="0">
            <a:spAutoFit/>
          </a:bodyPr>
          <a:lstStyle/>
          <a:p>
            <a:pPr marL="0" marR="88583" lvl="0" indent="0" algn="just"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dirty="0">
                <a:ln>
                  <a:noFill/>
                </a:ln>
                <a:solidFill>
                  <a:srgbClr val="262626"/>
                </a:solidFill>
                <a:effectLst/>
                <a:highlight>
                  <a:srgbClr val="FFFFFF"/>
                </a:highlight>
                <a:uLnTx/>
                <a:uFillTx/>
                <a:latin typeface="Calibri"/>
                <a:ea typeface="Calibri"/>
                <a:cs typeface="Calibri"/>
                <a:sym typeface="Calibri"/>
              </a:rPr>
              <a:t>We are a </a:t>
            </a:r>
            <a:r>
              <a:rPr kumimoji="0" lang="en-US" sz="2000" b="1" i="0" u="none" strike="noStrike" kern="0" cap="none" spc="0" normalizeH="0" baseline="0" noProof="0" dirty="0">
                <a:ln>
                  <a:noFill/>
                </a:ln>
                <a:solidFill>
                  <a:srgbClr val="262626"/>
                </a:solidFill>
                <a:effectLst/>
                <a:highlight>
                  <a:srgbClr val="FFFFFF"/>
                </a:highlight>
                <a:uLnTx/>
                <a:uFillTx/>
                <a:latin typeface="Calibri"/>
                <a:ea typeface="Calibri"/>
                <a:cs typeface="Calibri"/>
                <a:sym typeface="Calibri"/>
              </a:rPr>
              <a:t>Europe-focused chemical distribution and international trading</a:t>
            </a:r>
            <a:r>
              <a:rPr lang="en-US" sz="2000" kern="0" dirty="0">
                <a:solidFill>
                  <a:srgbClr val="262626"/>
                </a:solidFill>
                <a:highlight>
                  <a:srgbClr val="FFFFFF"/>
                </a:highlight>
                <a:latin typeface="Calibri"/>
                <a:ea typeface="Calibri"/>
                <a:cs typeface="Calibri"/>
                <a:sym typeface="Calibri"/>
              </a:rPr>
              <a:t> </a:t>
            </a:r>
            <a:r>
              <a:rPr kumimoji="0" lang="en-US" sz="2000" b="0" i="0" u="none" strike="noStrike" kern="0" cap="none" spc="0" normalizeH="0" baseline="0" noProof="0" dirty="0">
                <a:ln>
                  <a:noFill/>
                </a:ln>
                <a:solidFill>
                  <a:srgbClr val="262626"/>
                </a:solidFill>
                <a:effectLst/>
                <a:highlight>
                  <a:srgbClr val="FFFFFF"/>
                </a:highlight>
                <a:uLnTx/>
                <a:uFillTx/>
                <a:latin typeface="Calibri"/>
                <a:ea typeface="Calibri"/>
                <a:cs typeface="Calibri"/>
                <a:sym typeface="Calibri"/>
              </a:rPr>
              <a:t>supply chain company in the field of Specialty Chemicals. </a:t>
            </a:r>
            <a:r>
              <a:rPr kumimoji="0" lang="en-US" sz="2000" b="0" i="0" u="none" strike="noStrike" kern="0" cap="none" spc="0" normalizeH="0" baseline="0" noProof="0" dirty="0" err="1">
                <a:ln>
                  <a:noFill/>
                </a:ln>
                <a:solidFill>
                  <a:srgbClr val="262626"/>
                </a:solidFill>
                <a:effectLst/>
                <a:highlight>
                  <a:srgbClr val="FFFFFF"/>
                </a:highlight>
                <a:uLnTx/>
                <a:uFillTx/>
                <a:latin typeface="Calibri"/>
                <a:ea typeface="Calibri"/>
                <a:cs typeface="Calibri"/>
                <a:sym typeface="Calibri"/>
              </a:rPr>
              <a:t>BloomchemAG</a:t>
            </a:r>
            <a:r>
              <a:rPr kumimoji="0" lang="en-US" sz="2000" b="0" i="0" u="none" strike="noStrike" kern="0" cap="none" spc="0" normalizeH="0" baseline="0" noProof="0" dirty="0">
                <a:ln>
                  <a:noFill/>
                </a:ln>
                <a:solidFill>
                  <a:srgbClr val="262626"/>
                </a:solidFill>
                <a:effectLst/>
                <a:highlight>
                  <a:srgbClr val="FFFFFF"/>
                </a:highlight>
                <a:uLnTx/>
                <a:uFillTx/>
                <a:latin typeface="Calibri"/>
                <a:ea typeface="Calibri"/>
                <a:cs typeface="Calibri"/>
                <a:sym typeface="Calibri"/>
              </a:rPr>
              <a:t> understands </a:t>
            </a:r>
            <a:r>
              <a:rPr kumimoji="0" lang="en-US" sz="2000" b="1" i="0" u="none" strike="noStrike" kern="0" cap="none" spc="0" normalizeH="0" baseline="0" noProof="0" dirty="0">
                <a:ln>
                  <a:noFill/>
                </a:ln>
                <a:solidFill>
                  <a:srgbClr val="262626"/>
                </a:solidFill>
                <a:effectLst/>
                <a:highlight>
                  <a:srgbClr val="FFFFFF"/>
                </a:highlight>
                <a:uLnTx/>
                <a:uFillTx/>
                <a:latin typeface="Calibri"/>
                <a:ea typeface="Calibri"/>
                <a:cs typeface="Calibri"/>
                <a:sym typeface="Calibri"/>
              </a:rPr>
              <a:t>the bridge between “Local Europe” &amp; “Global Trading”.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36" name="Google Shape;236;p5"/>
          <p:cNvSpPr txBox="1"/>
          <p:nvPr/>
        </p:nvSpPr>
        <p:spPr>
          <a:xfrm>
            <a:off x="1295176" y="5995364"/>
            <a:ext cx="10895408" cy="923330"/>
          </a:xfrm>
          <a:prstGeom prst="rect">
            <a:avLst/>
          </a:prstGeom>
          <a:noFill/>
          <a:ln>
            <a:noFill/>
          </a:ln>
        </p:spPr>
        <p:txBody>
          <a:bodyPr spcFirstLastPara="1" wrap="square" lIns="0" tIns="0" rIns="0" bIns="0" anchor="t" anchorCtr="0">
            <a:spAutoFit/>
          </a:bodyPr>
          <a:lstStyle/>
          <a:p>
            <a:pPr marL="0" marR="88583" lvl="0" indent="0" algn="just" defTabSz="914400" rtl="0" eaLnBrk="1" fontAlgn="auto" latinLnBrk="0" hangingPunct="1">
              <a:spcBef>
                <a:spcPts val="0"/>
              </a:spcBef>
              <a:spcAft>
                <a:spcPts val="0"/>
              </a:spcAft>
              <a:buClr>
                <a:srgbClr val="000000"/>
              </a:buClr>
              <a:buSzPts val="2000"/>
              <a:buFont typeface="Arial"/>
              <a:buNone/>
              <a:tabLst/>
              <a:defRPr/>
            </a:pPr>
            <a:r>
              <a:rPr kumimoji="0" lang="en-US" sz="2000" b="0" i="0" u="none" strike="noStrike" kern="0" cap="none" spc="0" normalizeH="0" baseline="0" noProof="0" dirty="0">
                <a:ln>
                  <a:noFill/>
                </a:ln>
                <a:solidFill>
                  <a:srgbClr val="262626"/>
                </a:solidFill>
                <a:effectLst/>
                <a:highlight>
                  <a:srgbClr val="FFFFFF"/>
                </a:highlight>
                <a:uLnTx/>
                <a:uFillTx/>
                <a:latin typeface="Calibri"/>
                <a:ea typeface="Calibri"/>
                <a:cs typeface="Calibri"/>
                <a:sym typeface="Calibri"/>
              </a:rPr>
              <a:t>We import and store Specialty Chemicals in </a:t>
            </a:r>
            <a:r>
              <a:rPr lang="en-US" sz="2000" kern="0" dirty="0">
                <a:solidFill>
                  <a:srgbClr val="262626"/>
                </a:solidFill>
                <a:highlight>
                  <a:srgbClr val="FFFFFF"/>
                </a:highlight>
                <a:latin typeface="Calibri"/>
                <a:ea typeface="Calibri"/>
                <a:cs typeface="Calibri"/>
                <a:sym typeface="Calibri"/>
              </a:rPr>
              <a:t>major European </a:t>
            </a:r>
            <a:r>
              <a:rPr kumimoji="0" lang="en-US" sz="2000" i="0" u="none" strike="noStrike" kern="0" cap="none" spc="0" normalizeH="0" baseline="0" noProof="0" dirty="0">
                <a:ln>
                  <a:noFill/>
                </a:ln>
                <a:solidFill>
                  <a:srgbClr val="262626"/>
                </a:solidFill>
                <a:effectLst/>
                <a:highlight>
                  <a:srgbClr val="FFFFFF"/>
                </a:highlight>
                <a:uLnTx/>
                <a:uFillTx/>
                <a:latin typeface="Calibri"/>
                <a:ea typeface="Calibri"/>
                <a:cs typeface="Calibri"/>
                <a:sym typeface="Calibri"/>
              </a:rPr>
              <a:t>Ports of </a:t>
            </a:r>
            <a:r>
              <a:rPr kumimoji="0" lang="en-US" sz="2000" b="1" i="0" u="none" strike="noStrike" kern="0" cap="none" spc="0" normalizeH="0" baseline="0" noProof="0" dirty="0">
                <a:ln>
                  <a:noFill/>
                </a:ln>
                <a:solidFill>
                  <a:srgbClr val="262626"/>
                </a:solidFill>
                <a:effectLst/>
                <a:highlight>
                  <a:srgbClr val="FFFFFF"/>
                </a:highlight>
                <a:uLnTx/>
                <a:uFillTx/>
                <a:latin typeface="Calibri"/>
                <a:ea typeface="Calibri"/>
                <a:cs typeface="Calibri"/>
                <a:sym typeface="Calibri"/>
              </a:rPr>
              <a:t>Antwerp, Rotterdam</a:t>
            </a:r>
            <a:r>
              <a:rPr lang="en-US" sz="2000" b="1" kern="0" dirty="0">
                <a:solidFill>
                  <a:srgbClr val="262626"/>
                </a:solidFill>
                <a:highlight>
                  <a:srgbClr val="FFFFFF"/>
                </a:highlight>
                <a:latin typeface="Calibri"/>
                <a:ea typeface="Calibri"/>
                <a:cs typeface="Calibri"/>
                <a:sym typeface="Calibri"/>
              </a:rPr>
              <a:t> and </a:t>
            </a:r>
            <a:r>
              <a:rPr kumimoji="0" lang="en-US" sz="2000" b="1" i="0" u="none" strike="noStrike" kern="0" cap="none" spc="0" normalizeH="0" baseline="0" noProof="0" dirty="0">
                <a:ln>
                  <a:noFill/>
                </a:ln>
                <a:solidFill>
                  <a:srgbClr val="262626"/>
                </a:solidFill>
                <a:effectLst/>
                <a:highlight>
                  <a:srgbClr val="FFFFFF"/>
                </a:highlight>
                <a:uLnTx/>
                <a:uFillTx/>
                <a:latin typeface="Calibri"/>
                <a:ea typeface="Calibri"/>
                <a:cs typeface="Calibri"/>
                <a:sym typeface="Calibri"/>
              </a:rPr>
              <a:t>Hamburg </a:t>
            </a:r>
            <a:r>
              <a:rPr kumimoji="0" lang="en-US" sz="2000" b="0" i="0" u="none" strike="noStrike" kern="0" cap="none" spc="0" normalizeH="0" baseline="0" noProof="0" dirty="0">
                <a:ln>
                  <a:noFill/>
                </a:ln>
                <a:solidFill>
                  <a:srgbClr val="262626"/>
                </a:solidFill>
                <a:effectLst/>
                <a:highlight>
                  <a:srgbClr val="FFFFFF"/>
                </a:highlight>
                <a:uLnTx/>
                <a:uFillTx/>
                <a:latin typeface="Calibri"/>
                <a:ea typeface="Calibri"/>
                <a:cs typeface="Calibri"/>
                <a:sym typeface="Calibri"/>
              </a:rPr>
              <a:t>and distribute to customers in Europe, as per their call-off dates. </a:t>
            </a:r>
            <a:r>
              <a:rPr kumimoji="0" lang="en-US" sz="2000" b="1" i="0" u="none" strike="noStrike" kern="0" cap="none" spc="0" normalizeH="0" baseline="0" noProof="0" dirty="0">
                <a:ln>
                  <a:noFill/>
                </a:ln>
                <a:solidFill>
                  <a:srgbClr val="262626"/>
                </a:solidFill>
                <a:effectLst/>
                <a:highlight>
                  <a:srgbClr val="FFFFFF"/>
                </a:highlight>
                <a:uLnTx/>
                <a:uFillTx/>
                <a:latin typeface="Calibri"/>
                <a:ea typeface="Calibri"/>
                <a:cs typeface="Calibri"/>
                <a:sym typeface="Calibri"/>
              </a:rPr>
              <a:t>We enable our customers to achieve economies of scale </a:t>
            </a:r>
            <a:r>
              <a:rPr kumimoji="0" lang="en-US" sz="2000" b="0" i="0" u="none" strike="noStrike" kern="0" cap="none" spc="0" normalizeH="0" baseline="0" noProof="0" dirty="0">
                <a:ln>
                  <a:noFill/>
                </a:ln>
                <a:solidFill>
                  <a:srgbClr val="262626"/>
                </a:solidFill>
                <a:effectLst/>
                <a:highlight>
                  <a:srgbClr val="FFFFFF"/>
                </a:highlight>
                <a:uLnTx/>
                <a:uFillTx/>
                <a:latin typeface="Calibri"/>
                <a:ea typeface="Calibri"/>
                <a:cs typeface="Calibri"/>
                <a:sym typeface="Calibri"/>
              </a:rPr>
              <a:t>and offer them a </a:t>
            </a:r>
            <a:r>
              <a:rPr kumimoji="0" lang="en-US" sz="2000" b="1" i="0" u="none" strike="noStrike" kern="0" cap="none" spc="0" normalizeH="0" baseline="0" noProof="0" dirty="0">
                <a:ln>
                  <a:noFill/>
                </a:ln>
                <a:solidFill>
                  <a:srgbClr val="262626"/>
                </a:solidFill>
                <a:effectLst/>
                <a:highlight>
                  <a:srgbClr val="FFFFFF"/>
                </a:highlight>
                <a:uLnTx/>
                <a:uFillTx/>
                <a:latin typeface="Calibri"/>
                <a:ea typeface="Calibri"/>
                <a:cs typeface="Calibri"/>
                <a:sym typeface="Calibri"/>
              </a:rPr>
              <a:t>synergy of chemical products and value-added services.</a:t>
            </a: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37" name="Google Shape;237;p5"/>
          <p:cNvSpPr txBox="1"/>
          <p:nvPr/>
        </p:nvSpPr>
        <p:spPr>
          <a:xfrm>
            <a:off x="1322276" y="7146786"/>
            <a:ext cx="10926108" cy="923330"/>
          </a:xfrm>
          <a:prstGeom prst="rect">
            <a:avLst/>
          </a:prstGeom>
          <a:noFill/>
          <a:ln>
            <a:noFill/>
          </a:ln>
        </p:spPr>
        <p:txBody>
          <a:bodyPr spcFirstLastPara="1" wrap="square" lIns="0" tIns="0" rIns="0" bIns="0" anchor="t" anchorCtr="0">
            <a:spAutoFit/>
          </a:bodyPr>
          <a:lstStyle/>
          <a:p>
            <a:pPr marL="0" marR="88583" lvl="0" indent="0" algn="just" defTabSz="914400" rtl="0" eaLnBrk="1" fontAlgn="auto" latinLnBrk="0" hangingPunct="1">
              <a:spcBef>
                <a:spcPts val="0"/>
              </a:spcBef>
              <a:spcAft>
                <a:spcPts val="0"/>
              </a:spcAft>
              <a:buClr>
                <a:srgbClr val="000000"/>
              </a:buClr>
              <a:buSzPts val="2000"/>
              <a:buFont typeface="Arial"/>
              <a:buNone/>
              <a:tabLst/>
              <a:defRPr/>
            </a:pPr>
            <a:r>
              <a:rPr kumimoji="0" lang="en-US" sz="2000" b="0" i="0" u="none" strike="noStrike" kern="0" cap="none" spc="0" normalizeH="0" baseline="0" noProof="0" dirty="0">
                <a:ln>
                  <a:noFill/>
                </a:ln>
                <a:solidFill>
                  <a:srgbClr val="262626"/>
                </a:solidFill>
                <a:effectLst/>
                <a:highlight>
                  <a:srgbClr val="FFFFFF"/>
                </a:highlight>
                <a:uLnTx/>
                <a:uFillTx/>
                <a:latin typeface="Calibri"/>
                <a:ea typeface="Calibri"/>
                <a:cs typeface="Calibri"/>
                <a:sym typeface="Calibri"/>
              </a:rPr>
              <a:t>We connect </a:t>
            </a:r>
            <a:r>
              <a:rPr kumimoji="0" lang="en-US" sz="2000" b="1" i="0" u="none" strike="noStrike" kern="0" cap="none" spc="0" normalizeH="0" baseline="0" noProof="0" dirty="0">
                <a:ln>
                  <a:noFill/>
                </a:ln>
                <a:solidFill>
                  <a:srgbClr val="262626"/>
                </a:solidFill>
                <a:effectLst/>
                <a:highlight>
                  <a:srgbClr val="FFFFFF"/>
                </a:highlight>
                <a:uLnTx/>
                <a:uFillTx/>
                <a:latin typeface="Calibri"/>
                <a:ea typeface="Calibri"/>
                <a:cs typeface="Calibri"/>
                <a:sym typeface="Calibri"/>
              </a:rPr>
              <a:t>chemical manufacturers (our principals) and chemical users (our customers) </a:t>
            </a:r>
            <a:r>
              <a:rPr kumimoji="0" lang="en-US" sz="2000" b="0" i="0" u="none" strike="noStrike" kern="0" cap="none" spc="0" normalizeH="0" baseline="0" noProof="0" dirty="0">
                <a:ln>
                  <a:noFill/>
                </a:ln>
                <a:solidFill>
                  <a:srgbClr val="262626"/>
                </a:solidFill>
                <a:effectLst/>
                <a:highlight>
                  <a:srgbClr val="FFFFFF"/>
                </a:highlight>
                <a:uLnTx/>
                <a:uFillTx/>
                <a:latin typeface="Calibri"/>
                <a:ea typeface="Calibri"/>
                <a:cs typeface="Calibri"/>
                <a:sym typeface="Calibri"/>
              </a:rPr>
              <a:t>across the world. Our customers and principals / producers know us as </a:t>
            </a:r>
            <a:r>
              <a:rPr kumimoji="0" lang="en-US" sz="2000" b="1" i="0" u="none" strike="noStrike" kern="0" cap="none" spc="0" normalizeH="0" baseline="0" noProof="0" dirty="0">
                <a:ln>
                  <a:noFill/>
                </a:ln>
                <a:solidFill>
                  <a:srgbClr val="262626"/>
                </a:solidFill>
                <a:effectLst/>
                <a:highlight>
                  <a:srgbClr val="FFFFFF"/>
                </a:highlight>
                <a:uLnTx/>
                <a:uFillTx/>
                <a:latin typeface="Calibri"/>
                <a:ea typeface="Calibri"/>
                <a:cs typeface="Calibri"/>
                <a:sym typeface="Calibri"/>
              </a:rPr>
              <a:t>a pro-active company with short lines of communication and quick decisions.</a:t>
            </a: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39" name="Google Shape;239;p5"/>
          <p:cNvSpPr/>
          <p:nvPr/>
        </p:nvSpPr>
        <p:spPr>
          <a:xfrm>
            <a:off x="739475" y="10874966"/>
            <a:ext cx="420559" cy="299744"/>
          </a:xfrm>
          <a:custGeom>
            <a:avLst/>
            <a:gdLst/>
            <a:ahLst/>
            <a:cxnLst/>
            <a:rect l="l" t="t" r="r" b="b"/>
            <a:pathLst>
              <a:path w="420559" h="299744" extrusionOk="0">
                <a:moveTo>
                  <a:pt x="0" y="0"/>
                </a:moveTo>
                <a:lnTo>
                  <a:pt x="420559" y="0"/>
                </a:lnTo>
                <a:lnTo>
                  <a:pt x="420559" y="299744"/>
                </a:lnTo>
                <a:lnTo>
                  <a:pt x="0" y="29974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0" name="Google Shape;240;p5"/>
          <p:cNvSpPr txBox="1"/>
          <p:nvPr/>
        </p:nvSpPr>
        <p:spPr>
          <a:xfrm>
            <a:off x="1295176" y="3759002"/>
            <a:ext cx="11038688" cy="923330"/>
          </a:xfrm>
          <a:prstGeom prst="rect">
            <a:avLst/>
          </a:prstGeom>
          <a:noFill/>
          <a:ln>
            <a:noFill/>
          </a:ln>
        </p:spPr>
        <p:txBody>
          <a:bodyPr spcFirstLastPara="1" wrap="square" lIns="0" tIns="0" rIns="0" bIns="0" anchor="t" anchorCtr="0">
            <a:spAutoFit/>
          </a:bodyPr>
          <a:lstStyle/>
          <a:p>
            <a:pPr marL="0" marR="88583" lvl="0" indent="0" algn="just"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IN" sz="2000" b="0" i="0" u="none" strike="noStrike" kern="0" cap="none" spc="0" normalizeH="0" baseline="0" noProof="0" dirty="0" err="1">
                <a:ln>
                  <a:noFill/>
                </a:ln>
                <a:solidFill>
                  <a:srgbClr val="262626"/>
                </a:solidFill>
                <a:effectLst/>
                <a:highlight>
                  <a:srgbClr val="FFFFFF"/>
                </a:highlight>
                <a:uLnTx/>
                <a:uFillTx/>
                <a:latin typeface="Calibri"/>
                <a:ea typeface="Calibri"/>
                <a:cs typeface="Calibri"/>
                <a:sym typeface="Calibri"/>
              </a:rPr>
              <a:t>BloomchemAG</a:t>
            </a:r>
            <a:r>
              <a:rPr kumimoji="0" lang="en-US" sz="2000" b="0" i="0" u="none" strike="noStrike" kern="0" cap="none" spc="0" normalizeH="0" baseline="0" noProof="0" dirty="0">
                <a:ln>
                  <a:noFill/>
                </a:ln>
                <a:solidFill>
                  <a:srgbClr val="262626"/>
                </a:solidFill>
                <a:effectLst/>
                <a:highlight>
                  <a:srgbClr val="FFFFFF"/>
                </a:highlight>
                <a:uLnTx/>
                <a:uFillTx/>
                <a:latin typeface="Calibri"/>
                <a:ea typeface="Calibri"/>
                <a:cs typeface="Calibri"/>
                <a:sym typeface="Calibri"/>
              </a:rPr>
              <a:t> was established in 2013 with an objective to increase footprint in Indian subcontinent and conversely support Indian and  other Asian specialty chemical producers to scale-up their operations and gain larger share of global  markets.</a:t>
            </a:r>
            <a:endParaRPr kumimoji="0" sz="2000" b="0" i="0" u="none" strike="noStrike" kern="0" cap="none" spc="0" normalizeH="0" baseline="0" noProof="0" dirty="0">
              <a:ln>
                <a:noFill/>
              </a:ln>
              <a:solidFill>
                <a:srgbClr val="262626"/>
              </a:solidFill>
              <a:effectLst/>
              <a:highlight>
                <a:srgbClr val="FFFFFF"/>
              </a:highlight>
              <a:uLnTx/>
              <a:uFillTx/>
              <a:latin typeface="Calibri"/>
              <a:ea typeface="Calibri"/>
              <a:cs typeface="Calibri"/>
              <a:sym typeface="Calibri"/>
            </a:endParaRPr>
          </a:p>
        </p:txBody>
      </p:sp>
      <p:grpSp>
        <p:nvGrpSpPr>
          <p:cNvPr id="241" name="Google Shape;241;p5"/>
          <p:cNvGrpSpPr/>
          <p:nvPr/>
        </p:nvGrpSpPr>
        <p:grpSpPr>
          <a:xfrm>
            <a:off x="473796" y="7198732"/>
            <a:ext cx="660563" cy="660563"/>
            <a:chOff x="568837" y="7895382"/>
            <a:chExt cx="660563" cy="660563"/>
          </a:xfrm>
        </p:grpSpPr>
        <p:sp>
          <p:nvSpPr>
            <p:cNvPr id="242" name="Google Shape;242;p5"/>
            <p:cNvSpPr/>
            <p:nvPr/>
          </p:nvSpPr>
          <p:spPr>
            <a:xfrm>
              <a:off x="568837" y="7895382"/>
              <a:ext cx="660563" cy="660563"/>
            </a:xfrm>
            <a:custGeom>
              <a:avLst/>
              <a:gdLst/>
              <a:ahLst/>
              <a:cxnLst/>
              <a:rect l="l" t="t" r="r" b="b"/>
              <a:pathLst>
                <a:path w="660563" h="660563" extrusionOk="0">
                  <a:moveTo>
                    <a:pt x="0" y="0"/>
                  </a:moveTo>
                  <a:lnTo>
                    <a:pt x="660563" y="0"/>
                  </a:lnTo>
                  <a:lnTo>
                    <a:pt x="660563" y="660563"/>
                  </a:lnTo>
                  <a:lnTo>
                    <a:pt x="0" y="660563"/>
                  </a:lnTo>
                  <a:lnTo>
                    <a:pt x="0" y="0"/>
                  </a:lnTo>
                  <a:close/>
                </a:path>
              </a:pathLst>
            </a:custGeom>
            <a:solidFill>
              <a:srgbClr val="038F0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43" name="Google Shape;243;p5" descr="Handshake with solid fill"/>
            <p:cNvPicPr preferRelativeResize="0"/>
            <p:nvPr/>
          </p:nvPicPr>
          <p:blipFill rotWithShape="1">
            <a:blip r:embed="rId7">
              <a:alphaModFix/>
            </a:blip>
            <a:srcRect/>
            <a:stretch/>
          </p:blipFill>
          <p:spPr>
            <a:xfrm>
              <a:off x="636882" y="7977835"/>
              <a:ext cx="560465" cy="560465"/>
            </a:xfrm>
            <a:prstGeom prst="rect">
              <a:avLst/>
            </a:prstGeom>
            <a:noFill/>
            <a:ln>
              <a:noFill/>
            </a:ln>
          </p:spPr>
        </p:pic>
      </p:grpSp>
      <p:sp>
        <p:nvSpPr>
          <p:cNvPr id="2" name="Title 1">
            <a:extLst>
              <a:ext uri="{FF2B5EF4-FFF2-40B4-BE49-F238E27FC236}">
                <a16:creationId xmlns:a16="http://schemas.microsoft.com/office/drawing/2014/main" id="{AB8325AD-F49E-7116-5F29-158C7D6ABE7D}"/>
              </a:ext>
            </a:extLst>
          </p:cNvPr>
          <p:cNvSpPr>
            <a:spLocks noGrp="1"/>
          </p:cNvSpPr>
          <p:nvPr>
            <p:ph type="title"/>
          </p:nvPr>
        </p:nvSpPr>
        <p:spPr>
          <a:xfrm>
            <a:off x="0" y="73247"/>
            <a:ext cx="18288000" cy="1293498"/>
          </a:xfrm>
        </p:spPr>
        <p:txBody>
          <a:bodyPr/>
          <a:lstStyle/>
          <a:p>
            <a:r>
              <a:rPr lang="en-US" sz="4400" spc="20" dirty="0">
                <a:solidFill>
                  <a:srgbClr val="FFFFFF"/>
                </a:solidFill>
                <a:latin typeface="+mn-lt"/>
                <a:sym typeface="Dosis"/>
              </a:rPr>
              <a:t>Introducing </a:t>
            </a:r>
            <a:r>
              <a:rPr lang="en-US" sz="4400" spc="20" dirty="0" err="1">
                <a:solidFill>
                  <a:srgbClr val="FFFFFF"/>
                </a:solidFill>
                <a:latin typeface="+mn-lt"/>
                <a:sym typeface="Dosis"/>
              </a:rPr>
              <a:t>BloomchemAG</a:t>
            </a:r>
            <a:r>
              <a:rPr lang="en-US" sz="4400" spc="20" dirty="0">
                <a:solidFill>
                  <a:srgbClr val="FFFFFF"/>
                </a:solidFill>
                <a:latin typeface="+mn-lt"/>
                <a:sym typeface="Dosis"/>
              </a:rPr>
              <a:t>: your chemical distribution partner</a:t>
            </a:r>
            <a:endParaRPr lang="en-IN" sz="4400" spc="20" dirty="0">
              <a:solidFill>
                <a:srgbClr val="FFFFFF"/>
              </a:solidFill>
              <a:latin typeface="+mn-lt"/>
            </a:endParaRPr>
          </a:p>
        </p:txBody>
      </p:sp>
      <p:sp>
        <p:nvSpPr>
          <p:cNvPr id="3" name="TextBox 2">
            <a:extLst>
              <a:ext uri="{FF2B5EF4-FFF2-40B4-BE49-F238E27FC236}">
                <a16:creationId xmlns:a16="http://schemas.microsoft.com/office/drawing/2014/main" id="{B99982BE-B648-4F03-DBA5-3115FCABF773}"/>
              </a:ext>
            </a:extLst>
          </p:cNvPr>
          <p:cNvSpPr txBox="1"/>
          <p:nvPr/>
        </p:nvSpPr>
        <p:spPr>
          <a:xfrm>
            <a:off x="656059" y="8645967"/>
            <a:ext cx="11458273" cy="830997"/>
          </a:xfrm>
          <a:prstGeom prst="rect">
            <a:avLst/>
          </a:prstGeom>
          <a:noFill/>
        </p:spPr>
        <p:txBody>
          <a:bodyPr wrap="square">
            <a:spAutoFit/>
          </a:bodyPr>
          <a:lstStyle/>
          <a:p>
            <a:pPr marR="88583" lvl="0" algn="ctr">
              <a:buClr>
                <a:srgbClr val="000000"/>
              </a:buClr>
              <a:buSzPts val="2000"/>
              <a:defRPr/>
            </a:pPr>
            <a:r>
              <a:rPr lang="en-US" sz="2400" b="1" kern="0" dirty="0">
                <a:solidFill>
                  <a:srgbClr val="25567E"/>
                </a:solidFill>
                <a:ea typeface="Calibri"/>
                <a:cs typeface="Calibri"/>
              </a:rPr>
              <a:t>To streamline European operations, we set up Bloomchemag BV - a wholly-owned subsidiary based in Mol, Belgium, since January 2014.</a:t>
            </a:r>
            <a:endParaRPr lang="en-US" sz="2400" b="1" kern="0" dirty="0">
              <a:solidFill>
                <a:srgbClr val="25567E"/>
              </a:solidFill>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597009" y="2275502"/>
            <a:ext cx="12725779" cy="1860947"/>
            <a:chOff x="0" y="-19049"/>
            <a:chExt cx="16967705" cy="2481263"/>
          </a:xfrm>
        </p:grpSpPr>
        <p:sp>
          <p:nvSpPr>
            <p:cNvPr id="7" name="Freeform 7"/>
            <p:cNvSpPr/>
            <p:nvPr/>
          </p:nvSpPr>
          <p:spPr>
            <a:xfrm>
              <a:off x="0" y="0"/>
              <a:ext cx="16967705" cy="2462212"/>
            </a:xfrm>
            <a:custGeom>
              <a:avLst/>
              <a:gdLst/>
              <a:ahLst/>
              <a:cxnLst/>
              <a:rect l="l" t="t" r="r" b="b"/>
              <a:pathLst>
                <a:path w="16967705" h="2462212">
                  <a:moveTo>
                    <a:pt x="0" y="0"/>
                  </a:moveTo>
                  <a:lnTo>
                    <a:pt x="16967705" y="0"/>
                  </a:lnTo>
                  <a:lnTo>
                    <a:pt x="16967705" y="2462212"/>
                  </a:lnTo>
                  <a:lnTo>
                    <a:pt x="0" y="2462212"/>
                  </a:lnTo>
                  <a:close/>
                </a:path>
              </a:pathLst>
            </a:custGeom>
            <a:solidFill>
              <a:srgbClr val="000000">
                <a:alpha val="0"/>
              </a:srgbClr>
            </a:solidFill>
          </p:spPr>
          <p:txBody>
            <a:bodyPr/>
            <a:lstStyle/>
            <a:p>
              <a:endParaRPr lang="en-US"/>
            </a:p>
          </p:txBody>
        </p:sp>
        <p:sp>
          <p:nvSpPr>
            <p:cNvPr id="8" name="TextBox 8"/>
            <p:cNvSpPr txBox="1"/>
            <p:nvPr/>
          </p:nvSpPr>
          <p:spPr>
            <a:xfrm>
              <a:off x="0" y="-19049"/>
              <a:ext cx="16713654" cy="2481263"/>
            </a:xfrm>
            <a:prstGeom prst="rect">
              <a:avLst/>
            </a:prstGeom>
          </p:spPr>
          <p:txBody>
            <a:bodyPr lIns="0" tIns="0" rIns="0" bIns="0" rtlCol="0" anchor="t"/>
            <a:lstStyle/>
            <a:p>
              <a:pPr>
                <a:lnSpc>
                  <a:spcPts val="2400"/>
                </a:lnSpc>
              </a:pPr>
              <a:r>
                <a:rPr lang="en-IN" sz="2000" b="1" spc="18" dirty="0" err="1">
                  <a:solidFill>
                    <a:srgbClr val="262626"/>
                  </a:solidFill>
                  <a:latin typeface="Calibri" panose="020F0502020204030204" pitchFamily="34" charset="0"/>
                  <a:ea typeface="TT Rounds Condensed"/>
                  <a:cs typeface="Calibri" panose="020F0502020204030204" pitchFamily="34" charset="0"/>
                  <a:sym typeface="TT Rounds Condensed"/>
                </a:rPr>
                <a:t>BloomchemAG</a:t>
              </a:r>
              <a:r>
                <a:rPr lang="en-US" sz="2000" spc="18" dirty="0">
                  <a:solidFill>
                    <a:srgbClr val="262626"/>
                  </a:solidFill>
                  <a:latin typeface="Calibri" panose="020F0502020204030204" pitchFamily="34" charset="0"/>
                  <a:ea typeface="TT Rounds Condensed"/>
                  <a:cs typeface="Calibri" panose="020F0502020204030204" pitchFamily="34" charset="0"/>
                  <a:sym typeface="TT Rounds Condensed"/>
                </a:rPr>
                <a:t> is a distribution firm </a:t>
              </a:r>
              <a:r>
                <a:rPr lang="en-US" sz="2000" b="1" spc="18" dirty="0">
                  <a:solidFill>
                    <a:srgbClr val="262626"/>
                  </a:solidFill>
                  <a:latin typeface="Calibri" panose="020F0502020204030204" pitchFamily="34" charset="0"/>
                  <a:ea typeface="TT Rounds Condensed"/>
                  <a:cs typeface="Calibri" panose="020F0502020204030204" pitchFamily="34" charset="0"/>
                  <a:sym typeface="TT Rounds Condensed"/>
                </a:rPr>
                <a:t>specializing in industrial and specialty chemicals</a:t>
              </a:r>
              <a:r>
                <a:rPr lang="en-US" sz="2000" spc="18" dirty="0">
                  <a:solidFill>
                    <a:srgbClr val="262626"/>
                  </a:solidFill>
                  <a:latin typeface="Calibri" panose="020F0502020204030204" pitchFamily="34" charset="0"/>
                  <a:ea typeface="TT Rounds Condensed"/>
                  <a:cs typeface="Calibri" panose="020F0502020204030204" pitchFamily="34" charset="0"/>
                  <a:sym typeface="TT Rounds Condensed"/>
                </a:rPr>
                <a:t>, serving wide application areas. With expertise spanning diverse industries, we offer strategic </a:t>
              </a:r>
              <a:r>
                <a:rPr lang="en-US" sz="2000" b="1" spc="18" dirty="0">
                  <a:solidFill>
                    <a:srgbClr val="262626"/>
                  </a:solidFill>
                  <a:latin typeface="Calibri" panose="020F0502020204030204" pitchFamily="34" charset="0"/>
                  <a:ea typeface="TT Rounds Condensed"/>
                  <a:cs typeface="Calibri" panose="020F0502020204030204" pitchFamily="34" charset="0"/>
                  <a:sym typeface="TT Rounds Condensed"/>
                </a:rPr>
                <a:t>outsourcing solutions to global clients</a:t>
              </a:r>
              <a:r>
                <a:rPr lang="en-US" sz="2000" spc="18" dirty="0">
                  <a:solidFill>
                    <a:srgbClr val="262626"/>
                  </a:solidFill>
                  <a:latin typeface="Calibri" panose="020F0502020204030204" pitchFamily="34" charset="0"/>
                  <a:ea typeface="TT Rounds Condensed"/>
                  <a:cs typeface="Calibri" panose="020F0502020204030204" pitchFamily="34" charset="0"/>
                  <a:sym typeface="TT Rounds Condensed"/>
                </a:rPr>
                <a:t>. We aspire to strengthen our market presence by capitalizing on the robust demand for our products in the West, allowing us to leverage the cost advantages of sourcing from Asia. </a:t>
              </a:r>
            </a:p>
            <a:p>
              <a:pPr>
                <a:lnSpc>
                  <a:spcPts val="2400"/>
                </a:lnSpc>
              </a:pPr>
              <a:r>
                <a:rPr lang="en-US" sz="2000" spc="18" dirty="0">
                  <a:solidFill>
                    <a:srgbClr val="262626"/>
                  </a:solidFill>
                  <a:latin typeface="Calibri"/>
                  <a:ea typeface="TT Rounds Condensed"/>
                  <a:cs typeface="Calibri"/>
                  <a:sym typeface="TT Rounds Condensed"/>
                </a:rPr>
                <a:t>Our approach involves </a:t>
              </a:r>
              <a:r>
                <a:rPr lang="en-US" sz="2000" b="1" spc="18" dirty="0">
                  <a:solidFill>
                    <a:srgbClr val="262626"/>
                  </a:solidFill>
                  <a:latin typeface="Calibri"/>
                  <a:ea typeface="TT Rounds Condensed"/>
                  <a:cs typeface="Calibri"/>
                  <a:sym typeface="TT Rounds Condensed"/>
                </a:rPr>
                <a:t>providing tailored product and service solutions </a:t>
              </a:r>
              <a:r>
                <a:rPr lang="en-US" sz="2000" spc="18" dirty="0">
                  <a:solidFill>
                    <a:srgbClr val="262626"/>
                  </a:solidFill>
                  <a:latin typeface="Calibri"/>
                  <a:ea typeface="TT Rounds Condensed"/>
                  <a:cs typeface="Calibri"/>
                  <a:sym typeface="TT Rounds Condensed"/>
                </a:rPr>
                <a:t>by deeply understanding our clients' manufacturing processes and analyzing their feedstock markets. </a:t>
              </a:r>
            </a:p>
            <a:p>
              <a:pPr>
                <a:lnSpc>
                  <a:spcPts val="2400"/>
                </a:lnSpc>
              </a:pPr>
              <a:endParaRPr lang="en-US" sz="2000" spc="18" dirty="0">
                <a:solidFill>
                  <a:srgbClr val="262626"/>
                </a:solidFill>
                <a:latin typeface="Calibri"/>
                <a:ea typeface="TT Rounds Condensed"/>
                <a:cs typeface="Calibri"/>
                <a:sym typeface="TT Rounds Condensed"/>
              </a:endParaRPr>
            </a:p>
            <a:p>
              <a:pPr>
                <a:lnSpc>
                  <a:spcPts val="2400"/>
                </a:lnSpc>
              </a:pPr>
              <a:endParaRPr lang="en-US" sz="2000" spc="18" dirty="0">
                <a:solidFill>
                  <a:srgbClr val="262626"/>
                </a:solidFill>
                <a:latin typeface="Calibri"/>
                <a:ea typeface="TT Rounds Condensed"/>
                <a:cs typeface="Calibri"/>
                <a:sym typeface="TT Rounds Condensed"/>
              </a:endParaRPr>
            </a:p>
            <a:p>
              <a:pPr>
                <a:lnSpc>
                  <a:spcPts val="2400"/>
                </a:lnSpc>
              </a:pPr>
              <a:endParaRPr lang="en-US" sz="2000" spc="18" dirty="0">
                <a:solidFill>
                  <a:srgbClr val="262626"/>
                </a:solidFill>
                <a:latin typeface="Calibri"/>
                <a:ea typeface="TT Rounds Condensed"/>
                <a:cs typeface="Calibri"/>
              </a:endParaRPr>
            </a:p>
          </p:txBody>
        </p:sp>
      </p:grpSp>
      <p:grpSp>
        <p:nvGrpSpPr>
          <p:cNvPr id="9" name="Group 9"/>
          <p:cNvGrpSpPr/>
          <p:nvPr/>
        </p:nvGrpSpPr>
        <p:grpSpPr>
          <a:xfrm>
            <a:off x="505362" y="1720491"/>
            <a:ext cx="7558293" cy="445635"/>
            <a:chOff x="0" y="0"/>
            <a:chExt cx="10077724" cy="594180"/>
          </a:xfrm>
        </p:grpSpPr>
        <p:sp>
          <p:nvSpPr>
            <p:cNvPr id="10" name="Freeform 10"/>
            <p:cNvSpPr/>
            <p:nvPr/>
          </p:nvSpPr>
          <p:spPr>
            <a:xfrm>
              <a:off x="0" y="0"/>
              <a:ext cx="10077724" cy="594180"/>
            </a:xfrm>
            <a:custGeom>
              <a:avLst/>
              <a:gdLst/>
              <a:ahLst/>
              <a:cxnLst/>
              <a:rect l="l" t="t" r="r" b="b"/>
              <a:pathLst>
                <a:path w="10077724" h="594180">
                  <a:moveTo>
                    <a:pt x="0" y="0"/>
                  </a:moveTo>
                  <a:lnTo>
                    <a:pt x="10077724" y="0"/>
                  </a:lnTo>
                  <a:lnTo>
                    <a:pt x="10077724" y="594180"/>
                  </a:lnTo>
                  <a:lnTo>
                    <a:pt x="0" y="594180"/>
                  </a:lnTo>
                  <a:close/>
                </a:path>
              </a:pathLst>
            </a:custGeom>
            <a:solidFill>
              <a:srgbClr val="000000">
                <a:alpha val="0"/>
              </a:srgbClr>
            </a:solidFill>
          </p:spPr>
          <p:txBody>
            <a:bodyPr/>
            <a:lstStyle/>
            <a:p>
              <a:endParaRPr lang="en-US"/>
            </a:p>
          </p:txBody>
        </p:sp>
        <p:sp>
          <p:nvSpPr>
            <p:cNvPr id="11" name="TextBox 11"/>
            <p:cNvSpPr txBox="1"/>
            <p:nvPr/>
          </p:nvSpPr>
          <p:spPr>
            <a:xfrm>
              <a:off x="0" y="-209550"/>
              <a:ext cx="10077724" cy="803730"/>
            </a:xfrm>
            <a:prstGeom prst="rect">
              <a:avLst/>
            </a:prstGeom>
          </p:spPr>
          <p:txBody>
            <a:bodyPr lIns="0" tIns="0" rIns="0" bIns="0" rtlCol="0" anchor="t"/>
            <a:lstStyle/>
            <a:p>
              <a:pPr algn="l">
                <a:lnSpc>
                  <a:spcPts val="4703"/>
                </a:lnSpc>
              </a:pPr>
              <a:r>
                <a:rPr lang="en-US" sz="2400" b="1" dirty="0">
                  <a:latin typeface="+mj-lt"/>
                  <a:ea typeface="Roboto Bold"/>
                  <a:cs typeface="Roboto Bold"/>
                  <a:sym typeface="Roboto Bold"/>
                </a:rPr>
                <a:t> Industry-Leading Distribution Solutions</a:t>
              </a:r>
            </a:p>
          </p:txBody>
        </p:sp>
      </p:grpSp>
      <p:grpSp>
        <p:nvGrpSpPr>
          <p:cNvPr id="12" name="Group 12"/>
          <p:cNvGrpSpPr/>
          <p:nvPr/>
        </p:nvGrpSpPr>
        <p:grpSpPr>
          <a:xfrm>
            <a:off x="547997" y="4915595"/>
            <a:ext cx="12584253" cy="1553171"/>
            <a:chOff x="0" y="-19049"/>
            <a:chExt cx="16779004" cy="2070895"/>
          </a:xfrm>
        </p:grpSpPr>
        <p:sp>
          <p:nvSpPr>
            <p:cNvPr id="13" name="Freeform 13"/>
            <p:cNvSpPr/>
            <p:nvPr/>
          </p:nvSpPr>
          <p:spPr>
            <a:xfrm>
              <a:off x="0" y="0"/>
              <a:ext cx="16779004" cy="2051844"/>
            </a:xfrm>
            <a:custGeom>
              <a:avLst/>
              <a:gdLst/>
              <a:ahLst/>
              <a:cxnLst/>
              <a:rect l="l" t="t" r="r" b="b"/>
              <a:pathLst>
                <a:path w="16779004" h="2051844">
                  <a:moveTo>
                    <a:pt x="0" y="0"/>
                  </a:moveTo>
                  <a:lnTo>
                    <a:pt x="16779004" y="0"/>
                  </a:lnTo>
                  <a:lnTo>
                    <a:pt x="16779004" y="2051844"/>
                  </a:lnTo>
                  <a:lnTo>
                    <a:pt x="0" y="2051844"/>
                  </a:lnTo>
                  <a:close/>
                </a:path>
              </a:pathLst>
            </a:custGeom>
            <a:solidFill>
              <a:srgbClr val="000000">
                <a:alpha val="0"/>
              </a:srgbClr>
            </a:solidFill>
          </p:spPr>
          <p:txBody>
            <a:bodyPr/>
            <a:lstStyle/>
            <a:p>
              <a:endParaRPr lang="en-US"/>
            </a:p>
          </p:txBody>
        </p:sp>
        <p:sp>
          <p:nvSpPr>
            <p:cNvPr id="14" name="TextBox 14"/>
            <p:cNvSpPr txBox="1"/>
            <p:nvPr/>
          </p:nvSpPr>
          <p:spPr>
            <a:xfrm>
              <a:off x="0" y="-19049"/>
              <a:ext cx="16779004" cy="2070895"/>
            </a:xfrm>
            <a:prstGeom prst="rect">
              <a:avLst/>
            </a:prstGeom>
          </p:spPr>
          <p:txBody>
            <a:bodyPr lIns="0" tIns="0" rIns="0" bIns="0" rtlCol="0" anchor="t"/>
            <a:lstStyle/>
            <a:p>
              <a:pPr>
                <a:lnSpc>
                  <a:spcPts val="2400"/>
                </a:lnSpc>
              </a:pPr>
              <a:r>
                <a:rPr lang="en-US" sz="2000" dirty="0" err="1"/>
                <a:t>BloomchemAG</a:t>
              </a:r>
              <a:r>
                <a:rPr lang="en-US" sz="2000" dirty="0"/>
                <a:t> </a:t>
              </a:r>
              <a:r>
                <a:rPr lang="en-US" sz="2000" dirty="0" err="1"/>
                <a:t>bv</a:t>
              </a:r>
              <a:r>
                <a:rPr lang="en-US" sz="2000" dirty="0"/>
                <a:t> is committed to simplifying the complexities of global sourcing and supply chain. With our </a:t>
              </a:r>
              <a:r>
                <a:rPr lang="en-US" sz="2000" b="1" dirty="0"/>
                <a:t>top-line revenue exceeding EUR 26 Million</a:t>
              </a:r>
              <a:r>
                <a:rPr lang="en-US" sz="2000" dirty="0"/>
                <a:t>, we have achieved this through our deep understanding of markets, expertise in technical and supply chain operations, and innovative approach to new business and product development. We are </a:t>
              </a:r>
              <a:r>
                <a:rPr lang="en-US" sz="2000" b="1" dirty="0"/>
                <a:t>aiming to double our Annual Sales Revenue to EUR 50 Million in the coming 3 years (till 2029).</a:t>
              </a:r>
              <a:r>
                <a:rPr lang="en-US" sz="2000" dirty="0"/>
                <a:t> We are actively capitalizing on opportunities presented by the continuous outsourcing by European companies from Asia, foreseeing continued high annual growth.</a:t>
              </a:r>
              <a:br>
                <a:rPr lang="en-US" sz="2000" dirty="0"/>
              </a:br>
              <a:endParaRPr lang="en-US" sz="2400" spc="18" dirty="0">
                <a:solidFill>
                  <a:srgbClr val="262626"/>
                </a:solidFill>
                <a:latin typeface="Calibri" panose="020F0502020204030204" pitchFamily="34" charset="0"/>
                <a:ea typeface="TT Rounds Condensed"/>
                <a:cs typeface="Calibri" panose="020F0502020204030204" pitchFamily="34" charset="0"/>
                <a:sym typeface="TT Rounds Condensed"/>
              </a:endParaRPr>
            </a:p>
          </p:txBody>
        </p:sp>
      </p:grpSp>
      <p:grpSp>
        <p:nvGrpSpPr>
          <p:cNvPr id="15" name="Group 15"/>
          <p:cNvGrpSpPr/>
          <p:nvPr/>
        </p:nvGrpSpPr>
        <p:grpSpPr>
          <a:xfrm>
            <a:off x="537372" y="4187264"/>
            <a:ext cx="6386645" cy="1122171"/>
            <a:chOff x="-50103" y="-42924"/>
            <a:chExt cx="8515527" cy="1496228"/>
          </a:xfrm>
        </p:grpSpPr>
        <p:sp>
          <p:nvSpPr>
            <p:cNvPr id="16" name="Freeform 16"/>
            <p:cNvSpPr/>
            <p:nvPr/>
          </p:nvSpPr>
          <p:spPr>
            <a:xfrm>
              <a:off x="0" y="0"/>
              <a:ext cx="8465424" cy="1286677"/>
            </a:xfrm>
            <a:custGeom>
              <a:avLst/>
              <a:gdLst/>
              <a:ahLst/>
              <a:cxnLst/>
              <a:rect l="l" t="t" r="r" b="b"/>
              <a:pathLst>
                <a:path w="8465424" h="1286677">
                  <a:moveTo>
                    <a:pt x="0" y="0"/>
                  </a:moveTo>
                  <a:lnTo>
                    <a:pt x="8465424" y="0"/>
                  </a:lnTo>
                  <a:lnTo>
                    <a:pt x="8465424" y="1286677"/>
                  </a:lnTo>
                  <a:lnTo>
                    <a:pt x="0" y="1286677"/>
                  </a:lnTo>
                  <a:close/>
                </a:path>
              </a:pathLst>
            </a:custGeom>
            <a:solidFill>
              <a:srgbClr val="000000">
                <a:alpha val="0"/>
              </a:srgbClr>
            </a:solidFill>
          </p:spPr>
          <p:txBody>
            <a:bodyPr/>
            <a:lstStyle/>
            <a:p>
              <a:endParaRPr lang="en-US"/>
            </a:p>
          </p:txBody>
        </p:sp>
        <p:sp>
          <p:nvSpPr>
            <p:cNvPr id="17" name="TextBox 17"/>
            <p:cNvSpPr txBox="1"/>
            <p:nvPr/>
          </p:nvSpPr>
          <p:spPr>
            <a:xfrm>
              <a:off x="-50103" y="-42924"/>
              <a:ext cx="8465424" cy="1496228"/>
            </a:xfrm>
            <a:prstGeom prst="rect">
              <a:avLst/>
            </a:prstGeom>
          </p:spPr>
          <p:txBody>
            <a:bodyPr lIns="0" tIns="0" rIns="0" bIns="0" rtlCol="0" anchor="t"/>
            <a:lstStyle/>
            <a:p>
              <a:pPr algn="l">
                <a:lnSpc>
                  <a:spcPts val="4703"/>
                </a:lnSpc>
              </a:pPr>
              <a:r>
                <a:rPr lang="en-US" sz="2400" b="1" dirty="0">
                  <a:latin typeface="+mj-lt"/>
                  <a:ea typeface="Roboto Bold"/>
                  <a:cs typeface="Roboto Bold"/>
                  <a:sym typeface="Roboto Bold"/>
                </a:rPr>
                <a:t>Driving Growth and Innovation</a:t>
              </a:r>
            </a:p>
            <a:p>
              <a:pPr algn="l">
                <a:lnSpc>
                  <a:spcPts val="4703"/>
                </a:lnSpc>
              </a:pPr>
              <a:endParaRPr lang="en-US" sz="2200" b="1" dirty="0">
                <a:solidFill>
                  <a:srgbClr val="1F497D"/>
                </a:solidFill>
                <a:latin typeface="Roboto Bold"/>
                <a:ea typeface="Roboto Bold"/>
                <a:cs typeface="Roboto Bold"/>
                <a:sym typeface="Roboto Bold"/>
              </a:endParaRPr>
            </a:p>
          </p:txBody>
        </p:sp>
      </p:grpSp>
      <p:grpSp>
        <p:nvGrpSpPr>
          <p:cNvPr id="18" name="Group 18"/>
          <p:cNvGrpSpPr/>
          <p:nvPr/>
        </p:nvGrpSpPr>
        <p:grpSpPr>
          <a:xfrm>
            <a:off x="470242" y="6898556"/>
            <a:ext cx="2992768" cy="1216755"/>
            <a:chOff x="0" y="0"/>
            <a:chExt cx="3377735" cy="1567689"/>
          </a:xfrm>
          <a:solidFill>
            <a:srgbClr val="1A76B1"/>
          </a:solidFill>
        </p:grpSpPr>
        <p:sp>
          <p:nvSpPr>
            <p:cNvPr id="19" name="Freeform 19"/>
            <p:cNvSpPr/>
            <p:nvPr/>
          </p:nvSpPr>
          <p:spPr>
            <a:xfrm>
              <a:off x="0" y="0"/>
              <a:ext cx="3377692" cy="1567688"/>
            </a:xfrm>
            <a:prstGeom prst="roundRect">
              <a:avLst/>
            </a:prstGeom>
            <a:grpFill/>
          </p:spPr>
          <p:txBody>
            <a:bodyPr/>
            <a:lstStyle/>
            <a:p>
              <a:endParaRPr lang="en-US"/>
            </a:p>
          </p:txBody>
        </p:sp>
        <p:sp>
          <p:nvSpPr>
            <p:cNvPr id="20" name="TextBox 20"/>
            <p:cNvSpPr txBox="1"/>
            <p:nvPr/>
          </p:nvSpPr>
          <p:spPr>
            <a:xfrm>
              <a:off x="0" y="-19050"/>
              <a:ext cx="3377735" cy="1586739"/>
            </a:xfrm>
            <a:prstGeom prst="roundRect">
              <a:avLst/>
            </a:prstGeom>
            <a:solidFill>
              <a:srgbClr val="25567E"/>
            </a:solidFill>
          </p:spPr>
          <p:txBody>
            <a:bodyPr lIns="50800" tIns="50800" rIns="50800" bIns="50800" rtlCol="0" anchor="ctr"/>
            <a:lstStyle/>
            <a:p>
              <a:pPr algn="ctr">
                <a:lnSpc>
                  <a:spcPts val="3359"/>
                </a:lnSpc>
              </a:pPr>
              <a:r>
                <a:rPr lang="en-US" sz="2799" b="1" dirty="0">
                  <a:solidFill>
                    <a:srgbClr val="FFFFFF"/>
                  </a:solidFill>
                  <a:latin typeface="+mj-lt"/>
                  <a:ea typeface="Roboto Bold"/>
                  <a:cs typeface="Roboto Bold"/>
                  <a:sym typeface="Roboto Bold"/>
                </a:rPr>
                <a:t>13+</a:t>
              </a:r>
            </a:p>
            <a:p>
              <a:pPr algn="ctr">
                <a:lnSpc>
                  <a:spcPts val="1920"/>
                </a:lnSpc>
              </a:pPr>
              <a:r>
                <a:rPr lang="en-US" sz="1600" b="1" dirty="0">
                  <a:solidFill>
                    <a:srgbClr val="FFFFFF"/>
                  </a:solidFill>
                  <a:latin typeface="+mj-lt"/>
                  <a:ea typeface="Roboto Bold"/>
                  <a:cs typeface="Roboto Bold"/>
                  <a:sym typeface="Roboto Bold"/>
                </a:rPr>
                <a:t>Years since Inception</a:t>
              </a:r>
            </a:p>
          </p:txBody>
        </p:sp>
      </p:grpSp>
      <p:grpSp>
        <p:nvGrpSpPr>
          <p:cNvPr id="21" name="Group 21"/>
          <p:cNvGrpSpPr/>
          <p:nvPr/>
        </p:nvGrpSpPr>
        <p:grpSpPr>
          <a:xfrm>
            <a:off x="3647740" y="6897295"/>
            <a:ext cx="3017226" cy="1216755"/>
            <a:chOff x="0" y="0"/>
            <a:chExt cx="3405339" cy="1567689"/>
          </a:xfrm>
          <a:solidFill>
            <a:srgbClr val="038F01"/>
          </a:solidFill>
        </p:grpSpPr>
        <p:sp>
          <p:nvSpPr>
            <p:cNvPr id="22" name="Freeform 22"/>
            <p:cNvSpPr/>
            <p:nvPr/>
          </p:nvSpPr>
          <p:spPr>
            <a:xfrm>
              <a:off x="0" y="0"/>
              <a:ext cx="3405251" cy="1567688"/>
            </a:xfrm>
            <a:prstGeom prst="roundRect">
              <a:avLst/>
            </a:prstGeom>
            <a:grpFill/>
          </p:spPr>
          <p:txBody>
            <a:bodyPr/>
            <a:lstStyle/>
            <a:p>
              <a:endParaRPr lang="en-US"/>
            </a:p>
          </p:txBody>
        </p:sp>
        <p:sp>
          <p:nvSpPr>
            <p:cNvPr id="23" name="TextBox 23"/>
            <p:cNvSpPr txBox="1"/>
            <p:nvPr/>
          </p:nvSpPr>
          <p:spPr>
            <a:xfrm>
              <a:off x="0" y="-19050"/>
              <a:ext cx="3405339" cy="1586739"/>
            </a:xfrm>
            <a:prstGeom prst="roundRect">
              <a:avLst/>
            </a:prstGeom>
            <a:grpFill/>
          </p:spPr>
          <p:txBody>
            <a:bodyPr lIns="50800" tIns="50800" rIns="50800" bIns="50800" rtlCol="0" anchor="ctr"/>
            <a:lstStyle/>
            <a:p>
              <a:pPr algn="ctr">
                <a:lnSpc>
                  <a:spcPts val="3359"/>
                </a:lnSpc>
              </a:pPr>
              <a:r>
                <a:rPr lang="en-US" sz="2799" b="1" dirty="0">
                  <a:solidFill>
                    <a:srgbClr val="FFFFFF"/>
                  </a:solidFill>
                  <a:latin typeface="+mj-lt"/>
                  <a:ea typeface="Roboto Bold"/>
                  <a:cs typeface="Roboto Bold"/>
                  <a:sym typeface="Roboto Bold"/>
                </a:rPr>
                <a:t>45+</a:t>
              </a:r>
            </a:p>
            <a:p>
              <a:pPr algn="ctr">
                <a:lnSpc>
                  <a:spcPts val="2160"/>
                </a:lnSpc>
              </a:pPr>
              <a:r>
                <a:rPr lang="en-US" sz="1800" b="1" dirty="0">
                  <a:solidFill>
                    <a:srgbClr val="FFFFFF"/>
                  </a:solidFill>
                  <a:latin typeface="+mj-lt"/>
                  <a:ea typeface="Roboto Bold"/>
                  <a:cs typeface="Roboto Bold"/>
                  <a:sym typeface="Roboto Bold"/>
                </a:rPr>
                <a:t>Employees</a:t>
              </a:r>
            </a:p>
          </p:txBody>
        </p:sp>
      </p:grpSp>
      <p:grpSp>
        <p:nvGrpSpPr>
          <p:cNvPr id="24" name="Group 24"/>
          <p:cNvGrpSpPr/>
          <p:nvPr/>
        </p:nvGrpSpPr>
        <p:grpSpPr>
          <a:xfrm>
            <a:off x="6849696" y="6897294"/>
            <a:ext cx="3040693" cy="1216755"/>
            <a:chOff x="0" y="0"/>
            <a:chExt cx="3431824" cy="1567689"/>
          </a:xfrm>
          <a:solidFill>
            <a:srgbClr val="1A76B1"/>
          </a:solidFill>
        </p:grpSpPr>
        <p:sp>
          <p:nvSpPr>
            <p:cNvPr id="25" name="Freeform 25"/>
            <p:cNvSpPr/>
            <p:nvPr/>
          </p:nvSpPr>
          <p:spPr>
            <a:xfrm>
              <a:off x="0" y="0"/>
              <a:ext cx="3431794" cy="1567688"/>
            </a:xfrm>
            <a:prstGeom prst="roundRect">
              <a:avLst/>
            </a:prstGeom>
            <a:grpFill/>
          </p:spPr>
          <p:txBody>
            <a:bodyPr/>
            <a:lstStyle/>
            <a:p>
              <a:endParaRPr lang="en-US"/>
            </a:p>
          </p:txBody>
        </p:sp>
        <p:sp>
          <p:nvSpPr>
            <p:cNvPr id="26" name="TextBox 26"/>
            <p:cNvSpPr txBox="1"/>
            <p:nvPr/>
          </p:nvSpPr>
          <p:spPr>
            <a:xfrm>
              <a:off x="0" y="-19050"/>
              <a:ext cx="3431824" cy="1586739"/>
            </a:xfrm>
            <a:prstGeom prst="roundRect">
              <a:avLst/>
            </a:prstGeom>
            <a:solidFill>
              <a:srgbClr val="25567E"/>
            </a:solidFill>
          </p:spPr>
          <p:txBody>
            <a:bodyPr lIns="50800" tIns="50800" rIns="50800" bIns="50800" rtlCol="0" anchor="ctr"/>
            <a:lstStyle/>
            <a:p>
              <a:pPr algn="ctr">
                <a:lnSpc>
                  <a:spcPts val="3359"/>
                </a:lnSpc>
              </a:pPr>
              <a:r>
                <a:rPr lang="en-US" sz="2799" b="1" dirty="0">
                  <a:solidFill>
                    <a:srgbClr val="FFFFFF"/>
                  </a:solidFill>
                  <a:latin typeface="+mj-lt"/>
                  <a:ea typeface="Roboto Bold"/>
                  <a:cs typeface="Roboto Bold"/>
                  <a:sym typeface="Roboto Bold"/>
                </a:rPr>
                <a:t>60+ </a:t>
              </a:r>
            </a:p>
            <a:p>
              <a:pPr algn="ctr">
                <a:lnSpc>
                  <a:spcPts val="2160"/>
                </a:lnSpc>
              </a:pPr>
              <a:r>
                <a:rPr lang="en-US" sz="1800" b="1" dirty="0">
                  <a:solidFill>
                    <a:srgbClr val="FFFFFF"/>
                  </a:solidFill>
                  <a:latin typeface="+mj-lt"/>
                  <a:ea typeface="Roboto Bold"/>
                  <a:cs typeface="Roboto Bold"/>
                  <a:sym typeface="Roboto Bold"/>
                </a:rPr>
                <a:t>Countries supplied to</a:t>
              </a:r>
            </a:p>
          </p:txBody>
        </p:sp>
      </p:grpSp>
      <p:grpSp>
        <p:nvGrpSpPr>
          <p:cNvPr id="29" name="Group 29"/>
          <p:cNvGrpSpPr/>
          <p:nvPr/>
        </p:nvGrpSpPr>
        <p:grpSpPr>
          <a:xfrm>
            <a:off x="3607849" y="8225302"/>
            <a:ext cx="2992768" cy="1216755"/>
            <a:chOff x="0" y="0"/>
            <a:chExt cx="3377735" cy="1567689"/>
          </a:xfrm>
          <a:solidFill>
            <a:srgbClr val="1A76B1"/>
          </a:solidFill>
        </p:grpSpPr>
        <p:sp>
          <p:nvSpPr>
            <p:cNvPr id="30" name="Freeform 30"/>
            <p:cNvSpPr/>
            <p:nvPr/>
          </p:nvSpPr>
          <p:spPr>
            <a:xfrm>
              <a:off x="0" y="0"/>
              <a:ext cx="3377692" cy="1567688"/>
            </a:xfrm>
            <a:prstGeom prst="roundRect">
              <a:avLst/>
            </a:prstGeom>
            <a:grpFill/>
          </p:spPr>
          <p:txBody>
            <a:bodyPr/>
            <a:lstStyle/>
            <a:p>
              <a:endParaRPr lang="en-US"/>
            </a:p>
          </p:txBody>
        </p:sp>
        <p:sp>
          <p:nvSpPr>
            <p:cNvPr id="31" name="TextBox 31"/>
            <p:cNvSpPr txBox="1"/>
            <p:nvPr/>
          </p:nvSpPr>
          <p:spPr>
            <a:xfrm>
              <a:off x="0" y="-19050"/>
              <a:ext cx="3377735" cy="1586739"/>
            </a:xfrm>
            <a:prstGeom prst="roundRect">
              <a:avLst/>
            </a:prstGeom>
            <a:solidFill>
              <a:srgbClr val="25567E"/>
            </a:solidFill>
          </p:spPr>
          <p:txBody>
            <a:bodyPr lIns="50800" tIns="50800" rIns="50800" bIns="50800" rtlCol="0" anchor="ctr"/>
            <a:lstStyle/>
            <a:p>
              <a:pPr algn="ctr">
                <a:lnSpc>
                  <a:spcPts val="3359"/>
                </a:lnSpc>
              </a:pPr>
              <a:r>
                <a:rPr lang="en-US" sz="2799" b="1">
                  <a:solidFill>
                    <a:srgbClr val="FFFFFF"/>
                  </a:solidFill>
                  <a:latin typeface="+mj-lt"/>
                  <a:ea typeface="Roboto Bold"/>
                  <a:cs typeface="Roboto Bold"/>
                  <a:sym typeface="Roboto Bold"/>
                </a:rPr>
                <a:t> 55+</a:t>
              </a:r>
            </a:p>
            <a:p>
              <a:pPr algn="ctr">
                <a:lnSpc>
                  <a:spcPts val="1920"/>
                </a:lnSpc>
              </a:pPr>
              <a:r>
                <a:rPr lang="en-US" sz="1600" b="1">
                  <a:solidFill>
                    <a:srgbClr val="FFFFFF"/>
                  </a:solidFill>
                  <a:latin typeface="+mj-lt"/>
                  <a:ea typeface="Roboto Bold"/>
                  <a:cs typeface="Roboto Bold"/>
                  <a:sym typeface="Roboto Bold"/>
                </a:rPr>
                <a:t>Number of products offered</a:t>
              </a:r>
            </a:p>
          </p:txBody>
        </p:sp>
      </p:grpSp>
      <p:grpSp>
        <p:nvGrpSpPr>
          <p:cNvPr id="32" name="Group 32"/>
          <p:cNvGrpSpPr/>
          <p:nvPr/>
        </p:nvGrpSpPr>
        <p:grpSpPr>
          <a:xfrm>
            <a:off x="6841465" y="8233529"/>
            <a:ext cx="2992768" cy="1216755"/>
            <a:chOff x="0" y="0"/>
            <a:chExt cx="3377735" cy="1567689"/>
          </a:xfrm>
          <a:solidFill>
            <a:srgbClr val="038F01"/>
          </a:solidFill>
        </p:grpSpPr>
        <p:sp>
          <p:nvSpPr>
            <p:cNvPr id="33" name="Freeform 33"/>
            <p:cNvSpPr/>
            <p:nvPr/>
          </p:nvSpPr>
          <p:spPr>
            <a:xfrm>
              <a:off x="0" y="0"/>
              <a:ext cx="3377692" cy="1567688"/>
            </a:xfrm>
            <a:prstGeom prst="roundRect">
              <a:avLst/>
            </a:prstGeom>
            <a:grpFill/>
          </p:spPr>
          <p:txBody>
            <a:bodyPr/>
            <a:lstStyle/>
            <a:p>
              <a:endParaRPr lang="en-US"/>
            </a:p>
          </p:txBody>
        </p:sp>
        <p:sp>
          <p:nvSpPr>
            <p:cNvPr id="34" name="TextBox 34"/>
            <p:cNvSpPr txBox="1"/>
            <p:nvPr/>
          </p:nvSpPr>
          <p:spPr>
            <a:xfrm>
              <a:off x="0" y="-9525"/>
              <a:ext cx="3377735" cy="1577214"/>
            </a:xfrm>
            <a:prstGeom prst="roundRect">
              <a:avLst/>
            </a:prstGeom>
            <a:grpFill/>
          </p:spPr>
          <p:txBody>
            <a:bodyPr lIns="50800" tIns="50800" rIns="50800" bIns="50800" rtlCol="0" anchor="ctr"/>
            <a:lstStyle/>
            <a:p>
              <a:pPr algn="ctr">
                <a:lnSpc>
                  <a:spcPts val="2879"/>
                </a:lnSpc>
              </a:pPr>
              <a:r>
                <a:rPr lang="en-US" sz="2400" b="1" dirty="0">
                  <a:solidFill>
                    <a:srgbClr val="FFFFFF"/>
                  </a:solidFill>
                  <a:latin typeface="+mj-lt"/>
                  <a:ea typeface="Roboto Bold"/>
                  <a:cs typeface="Roboto Bold"/>
                  <a:sym typeface="Roboto Bold"/>
                </a:rPr>
                <a:t>26,000+</a:t>
              </a:r>
            </a:p>
            <a:p>
              <a:pPr algn="ctr">
                <a:lnSpc>
                  <a:spcPts val="1920"/>
                </a:lnSpc>
              </a:pPr>
              <a:r>
                <a:rPr lang="en-US" sz="1600" b="1" dirty="0">
                  <a:solidFill>
                    <a:srgbClr val="FFFFFF"/>
                  </a:solidFill>
                  <a:latin typeface="+mj-lt"/>
                  <a:ea typeface="Roboto Bold"/>
                  <a:cs typeface="Roboto Bold"/>
                  <a:sym typeface="Roboto Bold"/>
                </a:rPr>
                <a:t>Metric tons of chemical transported annually</a:t>
              </a:r>
            </a:p>
          </p:txBody>
        </p:sp>
      </p:grpSp>
      <p:grpSp>
        <p:nvGrpSpPr>
          <p:cNvPr id="35" name="Group 35"/>
          <p:cNvGrpSpPr/>
          <p:nvPr/>
        </p:nvGrpSpPr>
        <p:grpSpPr>
          <a:xfrm>
            <a:off x="10075118" y="6897293"/>
            <a:ext cx="2992768" cy="1216755"/>
            <a:chOff x="0" y="0"/>
            <a:chExt cx="3377735" cy="1567689"/>
          </a:xfrm>
          <a:solidFill>
            <a:srgbClr val="038F01"/>
          </a:solidFill>
        </p:grpSpPr>
        <p:sp>
          <p:nvSpPr>
            <p:cNvPr id="36" name="Freeform 36"/>
            <p:cNvSpPr/>
            <p:nvPr/>
          </p:nvSpPr>
          <p:spPr>
            <a:xfrm>
              <a:off x="0" y="0"/>
              <a:ext cx="3377692" cy="1567688"/>
            </a:xfrm>
            <a:prstGeom prst="roundRect">
              <a:avLst/>
            </a:prstGeom>
            <a:grpFill/>
          </p:spPr>
          <p:txBody>
            <a:bodyPr/>
            <a:lstStyle/>
            <a:p>
              <a:endParaRPr lang="en-US"/>
            </a:p>
          </p:txBody>
        </p:sp>
        <p:sp>
          <p:nvSpPr>
            <p:cNvPr id="37" name="TextBox 37"/>
            <p:cNvSpPr txBox="1"/>
            <p:nvPr/>
          </p:nvSpPr>
          <p:spPr>
            <a:xfrm>
              <a:off x="0" y="-19050"/>
              <a:ext cx="3377735" cy="1586739"/>
            </a:xfrm>
            <a:prstGeom prst="roundRect">
              <a:avLst/>
            </a:prstGeom>
            <a:grpFill/>
          </p:spPr>
          <p:txBody>
            <a:bodyPr lIns="50800" tIns="50800" rIns="50800" bIns="50800" rtlCol="0" anchor="ctr"/>
            <a:lstStyle/>
            <a:p>
              <a:pPr algn="ctr">
                <a:lnSpc>
                  <a:spcPts val="3359"/>
                </a:lnSpc>
              </a:pPr>
              <a:r>
                <a:rPr lang="en-US" sz="2799" b="1" dirty="0">
                  <a:solidFill>
                    <a:srgbClr val="FFFFFF"/>
                  </a:solidFill>
                  <a:latin typeface="+mj-lt"/>
                  <a:ea typeface="Roboto Bold"/>
                  <a:cs typeface="Roboto Bold"/>
                  <a:sym typeface="Roboto Bold"/>
                </a:rPr>
                <a:t>230+</a:t>
              </a:r>
            </a:p>
            <a:p>
              <a:pPr algn="ctr">
                <a:lnSpc>
                  <a:spcPts val="2160"/>
                </a:lnSpc>
              </a:pPr>
              <a:r>
                <a:rPr lang="en-US" sz="1800" b="1" dirty="0">
                  <a:solidFill>
                    <a:srgbClr val="FFFFFF"/>
                  </a:solidFill>
                  <a:latin typeface="+mj-lt"/>
                  <a:ea typeface="Roboto Bold"/>
                  <a:cs typeface="Roboto Bold"/>
                  <a:sym typeface="Roboto Bold"/>
                </a:rPr>
                <a:t>Customers Served</a:t>
              </a:r>
            </a:p>
          </p:txBody>
        </p:sp>
      </p:grpSp>
      <p:grpSp>
        <p:nvGrpSpPr>
          <p:cNvPr id="38" name="Group 38"/>
          <p:cNvGrpSpPr/>
          <p:nvPr/>
        </p:nvGrpSpPr>
        <p:grpSpPr>
          <a:xfrm>
            <a:off x="10075080" y="8233528"/>
            <a:ext cx="2992768" cy="1216755"/>
            <a:chOff x="0" y="0"/>
            <a:chExt cx="3377735" cy="1567689"/>
          </a:xfrm>
          <a:solidFill>
            <a:srgbClr val="1A76B1"/>
          </a:solidFill>
        </p:grpSpPr>
        <p:sp>
          <p:nvSpPr>
            <p:cNvPr id="39" name="Freeform 39"/>
            <p:cNvSpPr/>
            <p:nvPr/>
          </p:nvSpPr>
          <p:spPr>
            <a:xfrm>
              <a:off x="0" y="0"/>
              <a:ext cx="3377692" cy="1567688"/>
            </a:xfrm>
            <a:prstGeom prst="roundRect">
              <a:avLst/>
            </a:prstGeom>
            <a:grpFill/>
          </p:spPr>
          <p:txBody>
            <a:bodyPr/>
            <a:lstStyle/>
            <a:p>
              <a:endParaRPr lang="en-US"/>
            </a:p>
          </p:txBody>
        </p:sp>
        <p:sp>
          <p:nvSpPr>
            <p:cNvPr id="40" name="TextBox 40"/>
            <p:cNvSpPr txBox="1"/>
            <p:nvPr/>
          </p:nvSpPr>
          <p:spPr>
            <a:xfrm>
              <a:off x="0" y="-19050"/>
              <a:ext cx="3377735" cy="1586739"/>
            </a:xfrm>
            <a:prstGeom prst="roundRect">
              <a:avLst/>
            </a:prstGeom>
            <a:solidFill>
              <a:srgbClr val="25567E"/>
            </a:solidFill>
          </p:spPr>
          <p:txBody>
            <a:bodyPr lIns="50800" tIns="50800" rIns="50800" bIns="50800" rtlCol="0" anchor="ctr"/>
            <a:lstStyle/>
            <a:p>
              <a:pPr algn="ctr">
                <a:lnSpc>
                  <a:spcPts val="3359"/>
                </a:lnSpc>
              </a:pPr>
              <a:r>
                <a:rPr lang="en-US" sz="2799" b="1" dirty="0">
                  <a:solidFill>
                    <a:srgbClr val="FFFFFF"/>
                  </a:solidFill>
                  <a:latin typeface="+mj-lt"/>
                  <a:ea typeface="Roboto Bold"/>
                  <a:cs typeface="Roboto Bold"/>
                  <a:sym typeface="Roboto Bold"/>
                </a:rPr>
                <a:t>31%</a:t>
              </a:r>
            </a:p>
            <a:p>
              <a:pPr algn="ctr">
                <a:lnSpc>
                  <a:spcPts val="2160"/>
                </a:lnSpc>
              </a:pPr>
              <a:r>
                <a:rPr lang="en-US" sz="1800" b="1" dirty="0">
                  <a:solidFill>
                    <a:srgbClr val="FFFFFF"/>
                  </a:solidFill>
                  <a:latin typeface="+mj-lt"/>
                  <a:ea typeface="Roboto Bold"/>
                  <a:cs typeface="Roboto Bold"/>
                  <a:sym typeface="Roboto Bold"/>
                </a:rPr>
                <a:t>Sales to top 5 customers</a:t>
              </a:r>
            </a:p>
          </p:txBody>
        </p:sp>
      </p:grpSp>
      <p:sp>
        <p:nvSpPr>
          <p:cNvPr id="41" name="AutoShape 41"/>
          <p:cNvSpPr/>
          <p:nvPr/>
        </p:nvSpPr>
        <p:spPr>
          <a:xfrm rot="2622">
            <a:off x="592245" y="2181905"/>
            <a:ext cx="12487598" cy="0"/>
          </a:xfrm>
          <a:prstGeom prst="line">
            <a:avLst/>
          </a:prstGeom>
          <a:ln w="9525" cap="rnd">
            <a:solidFill>
              <a:srgbClr val="25567E"/>
            </a:solidFill>
            <a:prstDash val="solid"/>
            <a:headEnd type="none" w="sm" len="sm"/>
            <a:tailEnd type="none" w="sm" len="sm"/>
          </a:ln>
        </p:spPr>
        <p:txBody>
          <a:bodyPr/>
          <a:lstStyle/>
          <a:p>
            <a:endParaRPr lang="en-US"/>
          </a:p>
        </p:txBody>
      </p:sp>
      <p:sp>
        <p:nvSpPr>
          <p:cNvPr id="42" name="AutoShape 42"/>
          <p:cNvSpPr/>
          <p:nvPr/>
        </p:nvSpPr>
        <p:spPr>
          <a:xfrm rot="2610">
            <a:off x="543233" y="4776566"/>
            <a:ext cx="12544770" cy="0"/>
          </a:xfrm>
          <a:prstGeom prst="line">
            <a:avLst/>
          </a:prstGeom>
          <a:ln w="9525" cap="rnd">
            <a:solidFill>
              <a:srgbClr val="25567E"/>
            </a:solidFill>
            <a:prstDash val="solid"/>
            <a:headEnd type="none" w="sm" len="sm"/>
            <a:tailEnd type="none" w="sm" len="sm"/>
          </a:ln>
        </p:spPr>
        <p:txBody>
          <a:bodyPr/>
          <a:lstStyle/>
          <a:p>
            <a:endParaRPr lang="en-US"/>
          </a:p>
        </p:txBody>
      </p:sp>
      <p:sp>
        <p:nvSpPr>
          <p:cNvPr id="43" name="Freeform 43"/>
          <p:cNvSpPr/>
          <p:nvPr/>
        </p:nvSpPr>
        <p:spPr>
          <a:xfrm>
            <a:off x="13255658" y="1308012"/>
            <a:ext cx="5017197" cy="8226254"/>
          </a:xfrm>
          <a:custGeom>
            <a:avLst/>
            <a:gdLst/>
            <a:ahLst/>
            <a:cxnLst/>
            <a:rect l="l" t="t" r="r" b="b"/>
            <a:pathLst>
              <a:path w="4904746" h="8680484">
                <a:moveTo>
                  <a:pt x="0" y="0"/>
                </a:moveTo>
                <a:lnTo>
                  <a:pt x="4904746" y="0"/>
                </a:lnTo>
                <a:lnTo>
                  <a:pt x="4904746" y="8680484"/>
                </a:lnTo>
                <a:lnTo>
                  <a:pt x="0" y="8680484"/>
                </a:lnTo>
                <a:lnTo>
                  <a:pt x="0" y="0"/>
                </a:lnTo>
                <a:close/>
              </a:path>
            </a:pathLst>
          </a:custGeom>
          <a:blipFill>
            <a:blip r:embed="rId3"/>
            <a:stretch>
              <a:fillRect l="-10631" t="-7862" r="-19411" b="-3326"/>
            </a:stretch>
          </a:blipFill>
        </p:spPr>
        <p:txBody>
          <a:bodyPr/>
          <a:lstStyle/>
          <a:p>
            <a:endParaRPr lang="en-US"/>
          </a:p>
        </p:txBody>
      </p:sp>
      <p:grpSp>
        <p:nvGrpSpPr>
          <p:cNvPr id="47" name="Group 47"/>
          <p:cNvGrpSpPr/>
          <p:nvPr/>
        </p:nvGrpSpPr>
        <p:grpSpPr>
          <a:xfrm>
            <a:off x="547997" y="8317512"/>
            <a:ext cx="2819004" cy="1216754"/>
            <a:chOff x="0" y="-19050"/>
            <a:chExt cx="3181619" cy="1373267"/>
          </a:xfrm>
          <a:solidFill>
            <a:srgbClr val="038F01"/>
          </a:solidFill>
        </p:grpSpPr>
        <p:sp>
          <p:nvSpPr>
            <p:cNvPr id="48" name="Freeform 48"/>
            <p:cNvSpPr/>
            <p:nvPr/>
          </p:nvSpPr>
          <p:spPr>
            <a:xfrm>
              <a:off x="0" y="0"/>
              <a:ext cx="3181619" cy="1354217"/>
            </a:xfrm>
            <a:prstGeom prst="roundRect">
              <a:avLst/>
            </a:prstGeom>
            <a:grpFill/>
          </p:spPr>
          <p:txBody>
            <a:bodyPr/>
            <a:lstStyle/>
            <a:p>
              <a:endParaRPr lang="en-US"/>
            </a:p>
          </p:txBody>
        </p:sp>
        <p:sp>
          <p:nvSpPr>
            <p:cNvPr id="49" name="TextBox 49"/>
            <p:cNvSpPr txBox="1"/>
            <p:nvPr/>
          </p:nvSpPr>
          <p:spPr>
            <a:xfrm>
              <a:off x="0" y="-19050"/>
              <a:ext cx="3181619" cy="1373267"/>
            </a:xfrm>
            <a:prstGeom prst="roundRect">
              <a:avLst/>
            </a:prstGeom>
            <a:grpFill/>
          </p:spPr>
          <p:txBody>
            <a:bodyPr lIns="0" tIns="0" rIns="0" bIns="0" rtlCol="0" anchor="t"/>
            <a:lstStyle/>
            <a:p>
              <a:pPr algn="ctr">
                <a:lnSpc>
                  <a:spcPts val="3359"/>
                </a:lnSpc>
              </a:pPr>
              <a:r>
                <a:rPr lang="en-US" sz="2799" b="1" dirty="0">
                  <a:solidFill>
                    <a:srgbClr val="FFFFFF"/>
                  </a:solidFill>
                  <a:latin typeface="+mj-lt"/>
                  <a:ea typeface="Roboto Bold"/>
                  <a:cs typeface="Roboto Bold"/>
                  <a:sym typeface="Roboto Bold"/>
                </a:rPr>
                <a:t>40+</a:t>
              </a:r>
            </a:p>
            <a:p>
              <a:pPr algn="ctr">
                <a:lnSpc>
                  <a:spcPts val="1920"/>
                </a:lnSpc>
              </a:pPr>
              <a:r>
                <a:rPr lang="en-US" sz="1600" b="1" dirty="0">
                  <a:solidFill>
                    <a:srgbClr val="FFFFFF"/>
                  </a:solidFill>
                  <a:latin typeface="+mj-lt"/>
                  <a:ea typeface="Roboto Bold"/>
                  <a:cs typeface="Roboto Bold"/>
                  <a:sym typeface="Roboto Bold"/>
                </a:rPr>
                <a:t>Producers/Suppliers  </a:t>
              </a:r>
            </a:p>
            <a:p>
              <a:pPr algn="ctr">
                <a:lnSpc>
                  <a:spcPts val="1920"/>
                </a:lnSpc>
              </a:pPr>
              <a:r>
                <a:rPr lang="en-US" sz="1600" b="1" dirty="0">
                  <a:solidFill>
                    <a:srgbClr val="FFFFFF"/>
                  </a:solidFill>
                  <a:latin typeface="+mj-lt"/>
                  <a:ea typeface="Roboto Bold"/>
                  <a:cs typeface="Roboto Bold"/>
                  <a:sym typeface="Roboto Bold"/>
                </a:rPr>
                <a:t>Engaged</a:t>
              </a:r>
            </a:p>
          </p:txBody>
        </p:sp>
      </p:grpSp>
      <p:sp>
        <p:nvSpPr>
          <p:cNvPr id="54" name="Title 53">
            <a:extLst>
              <a:ext uri="{FF2B5EF4-FFF2-40B4-BE49-F238E27FC236}">
                <a16:creationId xmlns:a16="http://schemas.microsoft.com/office/drawing/2014/main" id="{77F3A8C9-9849-FE6E-1339-4CADD3BB3D52}"/>
              </a:ext>
            </a:extLst>
          </p:cNvPr>
          <p:cNvSpPr>
            <a:spLocks noGrp="1"/>
          </p:cNvSpPr>
          <p:nvPr>
            <p:ph type="title"/>
          </p:nvPr>
        </p:nvSpPr>
        <p:spPr/>
        <p:txBody>
          <a:bodyPr/>
          <a:lstStyle/>
          <a:p>
            <a:r>
              <a:rPr lang="en-US" sz="4400" spc="20" dirty="0">
                <a:solidFill>
                  <a:srgbClr val="FFFFFF"/>
                </a:solidFill>
                <a:latin typeface="+mn-lt"/>
                <a:sym typeface="Dosis Bold"/>
              </a:rPr>
              <a:t>Strategic overview: driving global success in chemical distribution</a:t>
            </a:r>
            <a:endParaRPr lang="en-IN" sz="4400" spc="20" dirty="0">
              <a:solidFill>
                <a:srgbClr val="FFFFFF"/>
              </a:solidFill>
              <a:latin typeface="+mn-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2006781"/>
            <a:ext cx="11609741" cy="3207060"/>
          </a:xfrm>
          <a:custGeom>
            <a:avLst/>
            <a:gdLst/>
            <a:ahLst/>
            <a:cxnLst/>
            <a:rect l="l" t="t" r="r" b="b"/>
            <a:pathLst>
              <a:path w="10581041" h="4198234">
                <a:moveTo>
                  <a:pt x="0" y="0"/>
                </a:moveTo>
                <a:lnTo>
                  <a:pt x="10581041" y="0"/>
                </a:lnTo>
                <a:lnTo>
                  <a:pt x="10581041" y="4198234"/>
                </a:lnTo>
                <a:lnTo>
                  <a:pt x="0" y="4198234"/>
                </a:lnTo>
                <a:lnTo>
                  <a:pt x="0" y="0"/>
                </a:lnTo>
                <a:close/>
              </a:path>
            </a:pathLst>
          </a:custGeom>
          <a:solidFill>
            <a:srgbClr val="25567E"/>
          </a:solidFill>
        </p:spPr>
        <p:txBody>
          <a:bodyPr/>
          <a:lstStyle/>
          <a:p>
            <a:endParaRPr lang="en-US"/>
          </a:p>
        </p:txBody>
      </p:sp>
      <p:grpSp>
        <p:nvGrpSpPr>
          <p:cNvPr id="5" name="Group 5"/>
          <p:cNvGrpSpPr/>
          <p:nvPr/>
        </p:nvGrpSpPr>
        <p:grpSpPr>
          <a:xfrm>
            <a:off x="1897255" y="2562993"/>
            <a:ext cx="4890478" cy="2215991"/>
            <a:chOff x="0" y="0"/>
            <a:chExt cx="6520637" cy="2954655"/>
          </a:xfrm>
        </p:grpSpPr>
        <p:sp>
          <p:nvSpPr>
            <p:cNvPr id="6" name="Freeform 6"/>
            <p:cNvSpPr/>
            <p:nvPr/>
          </p:nvSpPr>
          <p:spPr>
            <a:xfrm>
              <a:off x="0" y="0"/>
              <a:ext cx="6520638" cy="2954655"/>
            </a:xfrm>
            <a:custGeom>
              <a:avLst/>
              <a:gdLst/>
              <a:ahLst/>
              <a:cxnLst/>
              <a:rect l="l" t="t" r="r" b="b"/>
              <a:pathLst>
                <a:path w="6520638" h="2954655">
                  <a:moveTo>
                    <a:pt x="0" y="0"/>
                  </a:moveTo>
                  <a:lnTo>
                    <a:pt x="6520638" y="0"/>
                  </a:lnTo>
                  <a:lnTo>
                    <a:pt x="6520638" y="2954655"/>
                  </a:lnTo>
                  <a:lnTo>
                    <a:pt x="0" y="2954655"/>
                  </a:lnTo>
                  <a:close/>
                </a:path>
              </a:pathLst>
            </a:custGeom>
            <a:solidFill>
              <a:srgbClr val="000000">
                <a:alpha val="0"/>
              </a:srgbClr>
            </a:solidFill>
          </p:spPr>
          <p:txBody>
            <a:bodyPr/>
            <a:lstStyle/>
            <a:p>
              <a:endParaRPr lang="en-US"/>
            </a:p>
          </p:txBody>
        </p:sp>
        <p:sp>
          <p:nvSpPr>
            <p:cNvPr id="7" name="TextBox 7"/>
            <p:cNvSpPr txBox="1"/>
            <p:nvPr/>
          </p:nvSpPr>
          <p:spPr>
            <a:xfrm>
              <a:off x="0" y="0"/>
              <a:ext cx="6520637" cy="2954655"/>
            </a:xfrm>
            <a:prstGeom prst="rect">
              <a:avLst/>
            </a:prstGeom>
          </p:spPr>
          <p:txBody>
            <a:bodyPr lIns="0" tIns="0" rIns="0" bIns="0" rtlCol="0" anchor="t"/>
            <a:lstStyle/>
            <a:p>
              <a:pPr>
                <a:lnSpc>
                  <a:spcPts val="8640"/>
                </a:lnSpc>
                <a:spcBef>
                  <a:spcPct val="0"/>
                </a:spcBef>
              </a:pPr>
              <a:r>
                <a:rPr lang="en-US" sz="6000" b="1" spc="20" dirty="0">
                  <a:solidFill>
                    <a:srgbClr val="FFFFFF"/>
                  </a:solidFill>
                  <a:ea typeface="+mj-ea"/>
                  <a:cs typeface="+mj-cs"/>
                  <a:sym typeface="Dosis Bold"/>
                </a:rPr>
                <a:t>Our vision &amp; mission</a:t>
              </a:r>
            </a:p>
          </p:txBody>
        </p:sp>
      </p:grpSp>
      <p:grpSp>
        <p:nvGrpSpPr>
          <p:cNvPr id="31" name="Group 30">
            <a:extLst>
              <a:ext uri="{FF2B5EF4-FFF2-40B4-BE49-F238E27FC236}">
                <a16:creationId xmlns:a16="http://schemas.microsoft.com/office/drawing/2014/main" id="{5196D06B-7E50-CFE0-7517-39105EF61E79}"/>
              </a:ext>
            </a:extLst>
          </p:cNvPr>
          <p:cNvGrpSpPr/>
          <p:nvPr/>
        </p:nvGrpSpPr>
        <p:grpSpPr>
          <a:xfrm>
            <a:off x="1013460" y="6544246"/>
            <a:ext cx="868555" cy="868571"/>
            <a:chOff x="1028700" y="6836508"/>
            <a:chExt cx="868555" cy="868571"/>
          </a:xfrm>
        </p:grpSpPr>
        <p:sp>
          <p:nvSpPr>
            <p:cNvPr id="8" name="Freeform 8"/>
            <p:cNvSpPr/>
            <p:nvPr/>
          </p:nvSpPr>
          <p:spPr>
            <a:xfrm>
              <a:off x="1028700" y="6836508"/>
              <a:ext cx="868555" cy="868571"/>
            </a:xfrm>
            <a:custGeom>
              <a:avLst/>
              <a:gdLst/>
              <a:ahLst/>
              <a:cxnLst/>
              <a:rect l="l" t="t" r="r" b="b"/>
              <a:pathLst>
                <a:path w="868555" h="982614">
                  <a:moveTo>
                    <a:pt x="0" y="0"/>
                  </a:moveTo>
                  <a:lnTo>
                    <a:pt x="868555" y="0"/>
                  </a:lnTo>
                  <a:lnTo>
                    <a:pt x="868555" y="982614"/>
                  </a:lnTo>
                  <a:lnTo>
                    <a:pt x="0" y="982614"/>
                  </a:lnTo>
                  <a:lnTo>
                    <a:pt x="0" y="0"/>
                  </a:lnTo>
                  <a:close/>
                </a:path>
              </a:pathLst>
            </a:custGeom>
            <a:solidFill>
              <a:srgbClr val="038F01"/>
            </a:solidFill>
          </p:spPr>
          <p:txBody>
            <a:bodyPr/>
            <a:lstStyle/>
            <a:p>
              <a:endParaRPr lang="en-US"/>
            </a:p>
          </p:txBody>
        </p:sp>
        <p:grpSp>
          <p:nvGrpSpPr>
            <p:cNvPr id="9" name="Group 9"/>
            <p:cNvGrpSpPr/>
            <p:nvPr/>
          </p:nvGrpSpPr>
          <p:grpSpPr>
            <a:xfrm>
              <a:off x="1210497" y="6972300"/>
              <a:ext cx="531114" cy="531114"/>
              <a:chOff x="17415" y="-79824"/>
              <a:chExt cx="708152" cy="708152"/>
            </a:xfrm>
          </p:grpSpPr>
          <p:sp>
            <p:nvSpPr>
              <p:cNvPr id="10" name="Freeform 10"/>
              <p:cNvSpPr/>
              <p:nvPr/>
            </p:nvSpPr>
            <p:spPr>
              <a:xfrm>
                <a:off x="17415" y="-79824"/>
                <a:ext cx="708152" cy="708152"/>
              </a:xfrm>
              <a:custGeom>
                <a:avLst/>
                <a:gdLst/>
                <a:ahLst/>
                <a:cxnLst/>
                <a:rect l="l" t="t" r="r" b="b"/>
                <a:pathLst>
                  <a:path w="708152" h="708152">
                    <a:moveTo>
                      <a:pt x="0" y="0"/>
                    </a:moveTo>
                    <a:lnTo>
                      <a:pt x="708152" y="0"/>
                    </a:lnTo>
                    <a:lnTo>
                      <a:pt x="708152" y="708152"/>
                    </a:lnTo>
                    <a:lnTo>
                      <a:pt x="0" y="708152"/>
                    </a:lnTo>
                    <a:lnTo>
                      <a:pt x="0" y="0"/>
                    </a:lnTo>
                    <a:close/>
                  </a:path>
                </a:pathLst>
              </a:custGeom>
              <a:blipFill>
                <a:blip r:embed="rId3"/>
                <a:stretch>
                  <a:fillRect r="5" b="5"/>
                </a:stretch>
              </a:blipFill>
            </p:spPr>
            <p:txBody>
              <a:bodyPr/>
              <a:lstStyle/>
              <a:p>
                <a:endParaRPr lang="en-US"/>
              </a:p>
            </p:txBody>
          </p:sp>
        </p:grpSp>
      </p:grpSp>
      <p:grpSp>
        <p:nvGrpSpPr>
          <p:cNvPr id="32" name="Group 31">
            <a:extLst>
              <a:ext uri="{FF2B5EF4-FFF2-40B4-BE49-F238E27FC236}">
                <a16:creationId xmlns:a16="http://schemas.microsoft.com/office/drawing/2014/main" id="{2A7CE187-E8EF-4026-A7E5-62371724C6FC}"/>
              </a:ext>
            </a:extLst>
          </p:cNvPr>
          <p:cNvGrpSpPr/>
          <p:nvPr/>
        </p:nvGrpSpPr>
        <p:grpSpPr>
          <a:xfrm>
            <a:off x="9547058" y="6543778"/>
            <a:ext cx="868555" cy="869506"/>
            <a:chOff x="9562298" y="6929379"/>
            <a:chExt cx="868555" cy="869506"/>
          </a:xfrm>
        </p:grpSpPr>
        <p:sp>
          <p:nvSpPr>
            <p:cNvPr id="11" name="Freeform 11"/>
            <p:cNvSpPr/>
            <p:nvPr/>
          </p:nvSpPr>
          <p:spPr>
            <a:xfrm>
              <a:off x="9562298" y="6929379"/>
              <a:ext cx="868555" cy="869506"/>
            </a:xfrm>
            <a:custGeom>
              <a:avLst/>
              <a:gdLst/>
              <a:ahLst/>
              <a:cxnLst/>
              <a:rect l="l" t="t" r="r" b="b"/>
              <a:pathLst>
                <a:path w="868555" h="982614">
                  <a:moveTo>
                    <a:pt x="0" y="0"/>
                  </a:moveTo>
                  <a:lnTo>
                    <a:pt x="868555" y="0"/>
                  </a:lnTo>
                  <a:lnTo>
                    <a:pt x="868555" y="982613"/>
                  </a:lnTo>
                  <a:lnTo>
                    <a:pt x="0" y="982613"/>
                  </a:lnTo>
                  <a:lnTo>
                    <a:pt x="0" y="0"/>
                  </a:lnTo>
                  <a:close/>
                </a:path>
              </a:pathLst>
            </a:custGeom>
            <a:solidFill>
              <a:srgbClr val="038F01"/>
            </a:solidFill>
          </p:spPr>
          <p:txBody>
            <a:bodyPr/>
            <a:lstStyle/>
            <a:p>
              <a:endParaRPr lang="en-US"/>
            </a:p>
          </p:txBody>
        </p:sp>
        <p:grpSp>
          <p:nvGrpSpPr>
            <p:cNvPr id="12" name="Group 12"/>
            <p:cNvGrpSpPr/>
            <p:nvPr/>
          </p:nvGrpSpPr>
          <p:grpSpPr>
            <a:xfrm>
              <a:off x="9699306" y="7069836"/>
              <a:ext cx="594551" cy="512064"/>
              <a:chOff x="0" y="-99809"/>
              <a:chExt cx="792734" cy="682752"/>
            </a:xfrm>
          </p:grpSpPr>
          <p:sp>
            <p:nvSpPr>
              <p:cNvPr id="13" name="Freeform 13"/>
              <p:cNvSpPr/>
              <p:nvPr/>
            </p:nvSpPr>
            <p:spPr>
              <a:xfrm>
                <a:off x="0" y="-99809"/>
                <a:ext cx="792734" cy="682752"/>
              </a:xfrm>
              <a:custGeom>
                <a:avLst/>
                <a:gdLst/>
                <a:ahLst/>
                <a:cxnLst/>
                <a:rect l="l" t="t" r="r" b="b"/>
                <a:pathLst>
                  <a:path w="792734" h="682752">
                    <a:moveTo>
                      <a:pt x="0" y="0"/>
                    </a:moveTo>
                    <a:lnTo>
                      <a:pt x="792734" y="0"/>
                    </a:lnTo>
                    <a:lnTo>
                      <a:pt x="792734" y="682752"/>
                    </a:lnTo>
                    <a:lnTo>
                      <a:pt x="0" y="682752"/>
                    </a:lnTo>
                    <a:lnTo>
                      <a:pt x="0" y="0"/>
                    </a:lnTo>
                    <a:close/>
                  </a:path>
                </a:pathLst>
              </a:custGeom>
              <a:blipFill>
                <a:blip r:embed="rId4"/>
                <a:stretch>
                  <a:fillRect l="-2" b="3"/>
                </a:stretch>
              </a:blipFill>
            </p:spPr>
            <p:txBody>
              <a:bodyPr/>
              <a:lstStyle/>
              <a:p>
                <a:endParaRPr lang="en-US"/>
              </a:p>
            </p:txBody>
          </p:sp>
        </p:grpSp>
      </p:grpSp>
      <p:grpSp>
        <p:nvGrpSpPr>
          <p:cNvPr id="14" name="Group 14"/>
          <p:cNvGrpSpPr/>
          <p:nvPr/>
        </p:nvGrpSpPr>
        <p:grpSpPr>
          <a:xfrm>
            <a:off x="10781218" y="7238135"/>
            <a:ext cx="6294109" cy="1112424"/>
            <a:chOff x="0" y="-170816"/>
            <a:chExt cx="8392146" cy="1483232"/>
          </a:xfrm>
        </p:grpSpPr>
        <p:sp>
          <p:nvSpPr>
            <p:cNvPr id="15" name="Freeform 15"/>
            <p:cNvSpPr/>
            <p:nvPr/>
          </p:nvSpPr>
          <p:spPr>
            <a:xfrm>
              <a:off x="0" y="0"/>
              <a:ext cx="8392146" cy="1312416"/>
            </a:xfrm>
            <a:custGeom>
              <a:avLst/>
              <a:gdLst/>
              <a:ahLst/>
              <a:cxnLst/>
              <a:rect l="l" t="t" r="r" b="b"/>
              <a:pathLst>
                <a:path w="8392146" h="1312416">
                  <a:moveTo>
                    <a:pt x="0" y="0"/>
                  </a:moveTo>
                  <a:lnTo>
                    <a:pt x="8392146" y="0"/>
                  </a:lnTo>
                  <a:lnTo>
                    <a:pt x="8392146" y="1312416"/>
                  </a:lnTo>
                  <a:lnTo>
                    <a:pt x="0" y="1312416"/>
                  </a:lnTo>
                  <a:close/>
                </a:path>
              </a:pathLst>
            </a:custGeom>
            <a:solidFill>
              <a:srgbClr val="000000">
                <a:alpha val="0"/>
              </a:srgbClr>
            </a:solidFill>
          </p:spPr>
          <p:txBody>
            <a:bodyPr/>
            <a:lstStyle/>
            <a:p>
              <a:endParaRPr lang="en-US"/>
            </a:p>
          </p:txBody>
        </p:sp>
        <p:sp>
          <p:nvSpPr>
            <p:cNvPr id="16" name="TextBox 16"/>
            <p:cNvSpPr txBox="1"/>
            <p:nvPr/>
          </p:nvSpPr>
          <p:spPr>
            <a:xfrm>
              <a:off x="0" y="-170816"/>
              <a:ext cx="8392146" cy="1350516"/>
            </a:xfrm>
            <a:prstGeom prst="rect">
              <a:avLst/>
            </a:prstGeom>
          </p:spPr>
          <p:txBody>
            <a:bodyPr lIns="0" tIns="0" rIns="0" bIns="0" rtlCol="0" anchor="t"/>
            <a:lstStyle/>
            <a:p>
              <a:pPr algn="just">
                <a:lnSpc>
                  <a:spcPts val="2400"/>
                </a:lnSpc>
              </a:pPr>
              <a:r>
                <a:rPr lang="en-US" sz="2000" spc="18" dirty="0">
                  <a:solidFill>
                    <a:srgbClr val="293B63"/>
                  </a:solidFill>
                  <a:cs typeface="Calibri (MS)"/>
                  <a:sym typeface="Calibri (MS)"/>
                </a:rPr>
                <a:t>We aim to closely work with global chemical suppliers and create value for them and for our global customers through our knowledge, focus and entrepreneurial approach.</a:t>
              </a:r>
            </a:p>
          </p:txBody>
        </p:sp>
      </p:grpSp>
      <p:grpSp>
        <p:nvGrpSpPr>
          <p:cNvPr id="17" name="Group 17"/>
          <p:cNvGrpSpPr/>
          <p:nvPr/>
        </p:nvGrpSpPr>
        <p:grpSpPr>
          <a:xfrm>
            <a:off x="10721298" y="6668296"/>
            <a:ext cx="2674263" cy="620470"/>
            <a:chOff x="0" y="-267606"/>
            <a:chExt cx="3565684" cy="827292"/>
          </a:xfrm>
        </p:grpSpPr>
        <p:sp>
          <p:nvSpPr>
            <p:cNvPr id="18" name="Freeform 18"/>
            <p:cNvSpPr/>
            <p:nvPr/>
          </p:nvSpPr>
          <p:spPr>
            <a:xfrm>
              <a:off x="0" y="0"/>
              <a:ext cx="3565684" cy="559686"/>
            </a:xfrm>
            <a:custGeom>
              <a:avLst/>
              <a:gdLst/>
              <a:ahLst/>
              <a:cxnLst/>
              <a:rect l="l" t="t" r="r" b="b"/>
              <a:pathLst>
                <a:path w="3565684" h="559686">
                  <a:moveTo>
                    <a:pt x="0" y="0"/>
                  </a:moveTo>
                  <a:lnTo>
                    <a:pt x="3565684" y="0"/>
                  </a:lnTo>
                  <a:lnTo>
                    <a:pt x="3565684" y="559686"/>
                  </a:lnTo>
                  <a:lnTo>
                    <a:pt x="0" y="559686"/>
                  </a:lnTo>
                  <a:close/>
                </a:path>
              </a:pathLst>
            </a:custGeom>
            <a:solidFill>
              <a:srgbClr val="000000">
                <a:alpha val="0"/>
              </a:srgbClr>
            </a:solidFill>
          </p:spPr>
          <p:txBody>
            <a:bodyPr/>
            <a:lstStyle/>
            <a:p>
              <a:endParaRPr lang="en-US"/>
            </a:p>
          </p:txBody>
        </p:sp>
        <p:sp>
          <p:nvSpPr>
            <p:cNvPr id="19" name="TextBox 19"/>
            <p:cNvSpPr txBox="1"/>
            <p:nvPr/>
          </p:nvSpPr>
          <p:spPr>
            <a:xfrm>
              <a:off x="0" y="-267606"/>
              <a:ext cx="3565684" cy="683511"/>
            </a:xfrm>
            <a:prstGeom prst="rect">
              <a:avLst/>
            </a:prstGeom>
          </p:spPr>
          <p:txBody>
            <a:bodyPr lIns="0" tIns="0" rIns="0" bIns="0" rtlCol="0" anchor="t"/>
            <a:lstStyle/>
            <a:p>
              <a:pPr algn="l">
                <a:lnSpc>
                  <a:spcPts val="4243"/>
                </a:lnSpc>
              </a:pPr>
              <a:r>
                <a:rPr lang="en-US" sz="2525" b="1">
                  <a:latin typeface="+mj-lt"/>
                  <a:ea typeface="Roboto Bold"/>
                  <a:cs typeface="Roboto Bold"/>
                  <a:sym typeface="Roboto Bold"/>
                </a:rPr>
                <a:t>Our Mission</a:t>
              </a:r>
            </a:p>
          </p:txBody>
        </p:sp>
      </p:grpSp>
      <p:grpSp>
        <p:nvGrpSpPr>
          <p:cNvPr id="20" name="Group 20"/>
          <p:cNvGrpSpPr/>
          <p:nvPr/>
        </p:nvGrpSpPr>
        <p:grpSpPr>
          <a:xfrm>
            <a:off x="2157883" y="6683039"/>
            <a:ext cx="2704079" cy="590985"/>
            <a:chOff x="-39756" y="-228293"/>
            <a:chExt cx="3605439" cy="787980"/>
          </a:xfrm>
        </p:grpSpPr>
        <p:sp>
          <p:nvSpPr>
            <p:cNvPr id="21" name="Freeform 21"/>
            <p:cNvSpPr/>
            <p:nvPr/>
          </p:nvSpPr>
          <p:spPr>
            <a:xfrm>
              <a:off x="0" y="0"/>
              <a:ext cx="3565683" cy="559687"/>
            </a:xfrm>
            <a:custGeom>
              <a:avLst/>
              <a:gdLst/>
              <a:ahLst/>
              <a:cxnLst/>
              <a:rect l="l" t="t" r="r" b="b"/>
              <a:pathLst>
                <a:path w="3565683" h="559687">
                  <a:moveTo>
                    <a:pt x="0" y="0"/>
                  </a:moveTo>
                  <a:lnTo>
                    <a:pt x="3565683" y="0"/>
                  </a:lnTo>
                  <a:lnTo>
                    <a:pt x="3565683" y="559687"/>
                  </a:lnTo>
                  <a:lnTo>
                    <a:pt x="0" y="559687"/>
                  </a:lnTo>
                  <a:close/>
                </a:path>
              </a:pathLst>
            </a:custGeom>
            <a:solidFill>
              <a:srgbClr val="000000">
                <a:alpha val="0"/>
              </a:srgbClr>
            </a:solidFill>
          </p:spPr>
          <p:txBody>
            <a:bodyPr/>
            <a:lstStyle/>
            <a:p>
              <a:endParaRPr lang="en-US"/>
            </a:p>
          </p:txBody>
        </p:sp>
        <p:sp>
          <p:nvSpPr>
            <p:cNvPr id="22" name="TextBox 22"/>
            <p:cNvSpPr txBox="1"/>
            <p:nvPr/>
          </p:nvSpPr>
          <p:spPr>
            <a:xfrm>
              <a:off x="-39756" y="-228293"/>
              <a:ext cx="3565683" cy="683512"/>
            </a:xfrm>
            <a:prstGeom prst="rect">
              <a:avLst/>
            </a:prstGeom>
          </p:spPr>
          <p:txBody>
            <a:bodyPr lIns="0" tIns="0" rIns="0" bIns="0" rtlCol="0" anchor="t"/>
            <a:lstStyle/>
            <a:p>
              <a:pPr algn="l">
                <a:lnSpc>
                  <a:spcPts val="4243"/>
                </a:lnSpc>
              </a:pPr>
              <a:r>
                <a:rPr lang="en-US" sz="2525" b="1">
                  <a:latin typeface="+mj-lt"/>
                  <a:ea typeface="Roboto Bold"/>
                  <a:cs typeface="Roboto Bold"/>
                  <a:sym typeface="Roboto Bold"/>
                </a:rPr>
                <a:t>Our Vision</a:t>
              </a:r>
            </a:p>
          </p:txBody>
        </p:sp>
      </p:grpSp>
      <p:grpSp>
        <p:nvGrpSpPr>
          <p:cNvPr id="23" name="Group 23"/>
          <p:cNvGrpSpPr/>
          <p:nvPr/>
        </p:nvGrpSpPr>
        <p:grpSpPr>
          <a:xfrm>
            <a:off x="2187699" y="7274024"/>
            <a:ext cx="7030864" cy="2004354"/>
            <a:chOff x="-2" y="-179106"/>
            <a:chExt cx="9374486" cy="2672473"/>
          </a:xfrm>
        </p:grpSpPr>
        <p:sp>
          <p:nvSpPr>
            <p:cNvPr id="24" name="Freeform 24"/>
            <p:cNvSpPr/>
            <p:nvPr/>
          </p:nvSpPr>
          <p:spPr>
            <a:xfrm>
              <a:off x="0" y="0"/>
              <a:ext cx="9374484" cy="2493367"/>
            </a:xfrm>
            <a:custGeom>
              <a:avLst/>
              <a:gdLst/>
              <a:ahLst/>
              <a:cxnLst/>
              <a:rect l="l" t="t" r="r" b="b"/>
              <a:pathLst>
                <a:path w="9374484" h="2493367">
                  <a:moveTo>
                    <a:pt x="0" y="0"/>
                  </a:moveTo>
                  <a:lnTo>
                    <a:pt x="9374484" y="0"/>
                  </a:lnTo>
                  <a:lnTo>
                    <a:pt x="9374484" y="2493367"/>
                  </a:lnTo>
                  <a:lnTo>
                    <a:pt x="0" y="2493367"/>
                  </a:lnTo>
                  <a:close/>
                </a:path>
              </a:pathLst>
            </a:custGeom>
            <a:solidFill>
              <a:srgbClr val="000000">
                <a:alpha val="0"/>
              </a:srgbClr>
            </a:solidFill>
          </p:spPr>
          <p:txBody>
            <a:bodyPr/>
            <a:lstStyle/>
            <a:p>
              <a:endParaRPr lang="en-US"/>
            </a:p>
          </p:txBody>
        </p:sp>
        <p:sp>
          <p:nvSpPr>
            <p:cNvPr id="25" name="TextBox 25"/>
            <p:cNvSpPr txBox="1"/>
            <p:nvPr/>
          </p:nvSpPr>
          <p:spPr>
            <a:xfrm>
              <a:off x="-2" y="-179106"/>
              <a:ext cx="9374484" cy="2531467"/>
            </a:xfrm>
            <a:prstGeom prst="rect">
              <a:avLst/>
            </a:prstGeom>
          </p:spPr>
          <p:txBody>
            <a:bodyPr lIns="0" tIns="0" rIns="0" bIns="0" rtlCol="0" anchor="t"/>
            <a:lstStyle/>
            <a:p>
              <a:pPr algn="just">
                <a:lnSpc>
                  <a:spcPts val="2400"/>
                </a:lnSpc>
              </a:pPr>
              <a:r>
                <a:rPr lang="en-US" sz="2000" spc="18" dirty="0">
                  <a:solidFill>
                    <a:srgbClr val="293B63"/>
                  </a:solidFill>
                  <a:cs typeface="Calibri (MS)"/>
                  <a:sym typeface="Calibri (MS)"/>
                </a:rPr>
                <a:t>To be a Reliable CRAMS player, Outsourcing and Chemical Distribution Partner for Global firms by offering Chemical Products and Services through Required Regulatory and importation, Storage and selling Infrastructure, Business Development, Sales Promotion and Distribution by Providing end-to-end Logistics to Customers’ doorstep globally.</a:t>
              </a:r>
            </a:p>
          </p:txBody>
        </p:sp>
      </p:grpSp>
      <p:sp>
        <p:nvSpPr>
          <p:cNvPr id="26" name="Freeform 26"/>
          <p:cNvSpPr/>
          <p:nvPr/>
        </p:nvSpPr>
        <p:spPr>
          <a:xfrm>
            <a:off x="7822706" y="1329656"/>
            <a:ext cx="10465293" cy="4440451"/>
          </a:xfrm>
          <a:custGeom>
            <a:avLst/>
            <a:gdLst/>
            <a:ahLst/>
            <a:cxnLst/>
            <a:rect l="l" t="t" r="r" b="b"/>
            <a:pathLst>
              <a:path w="9525000" h="4238786">
                <a:moveTo>
                  <a:pt x="0" y="0"/>
                </a:moveTo>
                <a:lnTo>
                  <a:pt x="9525000" y="0"/>
                </a:lnTo>
                <a:lnTo>
                  <a:pt x="9525000" y="4238786"/>
                </a:lnTo>
                <a:lnTo>
                  <a:pt x="0" y="4238786"/>
                </a:lnTo>
                <a:lnTo>
                  <a:pt x="0" y="0"/>
                </a:lnTo>
                <a:close/>
              </a:path>
            </a:pathLst>
          </a:custGeom>
          <a:blipFill>
            <a:blip r:embed="rId5"/>
            <a:stretch>
              <a:fillRect t="-38539" b="-11342"/>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7">
          <a:extLst>
            <a:ext uri="{FF2B5EF4-FFF2-40B4-BE49-F238E27FC236}">
              <a16:creationId xmlns:a16="http://schemas.microsoft.com/office/drawing/2014/main" id="{1E3FC26B-2D02-5675-03BA-E41694F18E6B}"/>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4D43DEB0-F678-99D3-414B-7646AC4A748F}"/>
              </a:ext>
            </a:extLst>
          </p:cNvPr>
          <p:cNvGrpSpPr/>
          <p:nvPr/>
        </p:nvGrpSpPr>
        <p:grpSpPr>
          <a:xfrm>
            <a:off x="3345220" y="2335587"/>
            <a:ext cx="14981532" cy="7268558"/>
            <a:chOff x="3377493" y="2357991"/>
            <a:chExt cx="14981532" cy="7268558"/>
          </a:xfrm>
        </p:grpSpPr>
        <p:sp>
          <p:nvSpPr>
            <p:cNvPr id="298" name="Google Shape;298;p8" descr="list company milestones for timeline ">
              <a:extLst>
                <a:ext uri="{FF2B5EF4-FFF2-40B4-BE49-F238E27FC236}">
                  <a16:creationId xmlns:a16="http://schemas.microsoft.com/office/drawing/2014/main" id="{B390D0CB-4C72-7C27-7439-1D58621CF75A}"/>
                </a:ext>
              </a:extLst>
            </p:cNvPr>
            <p:cNvSpPr/>
            <p:nvPr/>
          </p:nvSpPr>
          <p:spPr>
            <a:xfrm flipH="1">
              <a:off x="3377493" y="2361376"/>
              <a:ext cx="14528872" cy="7265173"/>
            </a:xfrm>
            <a:custGeom>
              <a:avLst/>
              <a:gdLst/>
              <a:ahLst/>
              <a:cxnLst/>
              <a:rect l="l" t="t" r="r" b="b"/>
              <a:pathLst>
                <a:path w="8765972" h="6180010" extrusionOk="0">
                  <a:moveTo>
                    <a:pt x="8765971" y="0"/>
                  </a:moveTo>
                  <a:lnTo>
                    <a:pt x="0" y="0"/>
                  </a:lnTo>
                  <a:lnTo>
                    <a:pt x="0" y="6180010"/>
                  </a:lnTo>
                  <a:lnTo>
                    <a:pt x="8765971" y="6180010"/>
                  </a:lnTo>
                  <a:lnTo>
                    <a:pt x="8765971" y="0"/>
                  </a:lnTo>
                  <a:close/>
                </a:path>
              </a:pathLst>
            </a:custGeom>
            <a:blipFill rotWithShape="1">
              <a:blip r:embed="rId3">
                <a:alphaModFix/>
                <a:extLst>
                  <a:ext uri="{BEBA8EAE-BF5A-486C-A8C5-ECC9F3942E4B}">
                    <a14:imgProps xmlns:a14="http://schemas.microsoft.com/office/drawing/2010/main">
                      <a14:imgLayer r:embed="rId4">
                        <a14:imgEffect>
                          <a14:brightnessContrast contrast="-40000"/>
                        </a14:imgEffect>
                      </a14:imgLayer>
                    </a14:imgProps>
                  </a:ext>
                </a:extLst>
              </a:blip>
              <a:stretch>
                <a:fillRect b="-70797"/>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2" name="Google Shape;298;p8" descr="list company milestones for timeline ">
              <a:extLst>
                <a:ext uri="{FF2B5EF4-FFF2-40B4-BE49-F238E27FC236}">
                  <a16:creationId xmlns:a16="http://schemas.microsoft.com/office/drawing/2014/main" id="{0D2842C8-BE7C-9FFE-7C4B-2EDC44F5BB53}"/>
                </a:ext>
              </a:extLst>
            </p:cNvPr>
            <p:cNvSpPr/>
            <p:nvPr/>
          </p:nvSpPr>
          <p:spPr>
            <a:xfrm>
              <a:off x="17839676" y="2357991"/>
              <a:ext cx="519349" cy="7265173"/>
            </a:xfrm>
            <a:custGeom>
              <a:avLst/>
              <a:gdLst/>
              <a:ahLst/>
              <a:cxnLst/>
              <a:rect l="l" t="t" r="r" b="b"/>
              <a:pathLst>
                <a:path w="8765972" h="6180010" extrusionOk="0">
                  <a:moveTo>
                    <a:pt x="8765971" y="0"/>
                  </a:moveTo>
                  <a:lnTo>
                    <a:pt x="0" y="0"/>
                  </a:lnTo>
                  <a:lnTo>
                    <a:pt x="0" y="6180010"/>
                  </a:lnTo>
                  <a:lnTo>
                    <a:pt x="8765971" y="6180010"/>
                  </a:lnTo>
                  <a:lnTo>
                    <a:pt x="8765971" y="0"/>
                  </a:lnTo>
                  <a:close/>
                </a:path>
              </a:pathLst>
            </a:custGeom>
            <a:blipFill rotWithShape="1">
              <a:blip r:embed="rId3">
                <a:alphaModFix/>
                <a:extLst>
                  <a:ext uri="{BEBA8EAE-BF5A-486C-A8C5-ECC9F3942E4B}">
                    <a14:imgProps xmlns:a14="http://schemas.microsoft.com/office/drawing/2010/main">
                      <a14:imgLayer r:embed="rId4">
                        <a14:imgEffect>
                          <a14:brightnessContrast contrast="-40000"/>
                        </a14:imgEffect>
                      </a14:imgLayer>
                    </a14:imgProps>
                  </a:ext>
                </a:extLst>
              </a:blip>
              <a:stretch>
                <a:fillRect l="-31105" t="-1" r="-2666412" b="-70797"/>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grpSp>
      <p:sp>
        <p:nvSpPr>
          <p:cNvPr id="300" name="Google Shape;300;p8">
            <a:extLst>
              <a:ext uri="{FF2B5EF4-FFF2-40B4-BE49-F238E27FC236}">
                <a16:creationId xmlns:a16="http://schemas.microsoft.com/office/drawing/2014/main" id="{868105AA-A8E7-AE0C-8F24-29856EA0A979}"/>
              </a:ext>
            </a:extLst>
          </p:cNvPr>
          <p:cNvSpPr txBox="1"/>
          <p:nvPr/>
        </p:nvSpPr>
        <p:spPr>
          <a:xfrm>
            <a:off x="11350861" y="4097801"/>
            <a:ext cx="1624640" cy="147284"/>
          </a:xfrm>
          <a:prstGeom prst="rect">
            <a:avLst/>
          </a:prstGeom>
          <a:noFill/>
          <a:ln>
            <a:noFill/>
          </a:ln>
        </p:spPr>
        <p:txBody>
          <a:bodyPr spcFirstLastPara="1" wrap="square" lIns="0" tIns="0" rIns="0" bIns="0" anchor="t" anchorCtr="0">
            <a:spAutoFit/>
          </a:bodyPr>
          <a:lstStyle/>
          <a:p>
            <a:pPr marL="0" marR="0" lvl="0" indent="0" algn="r" rtl="0">
              <a:lnSpc>
                <a:spcPct val="108883"/>
              </a:lnSpc>
              <a:spcBef>
                <a:spcPts val="0"/>
              </a:spcBef>
              <a:spcAft>
                <a:spcPts val="0"/>
              </a:spcAft>
              <a:buClr>
                <a:srgbClr val="000000"/>
              </a:buClr>
              <a:buSzPts val="878"/>
              <a:buFont typeface="Arial"/>
              <a:buNone/>
            </a:pPr>
            <a:endParaRPr sz="878"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02" name="Google Shape;302;p8">
            <a:extLst>
              <a:ext uri="{FF2B5EF4-FFF2-40B4-BE49-F238E27FC236}">
                <a16:creationId xmlns:a16="http://schemas.microsoft.com/office/drawing/2014/main" id="{CA9B4745-86B2-C00C-0F20-E9EED47BEB6D}"/>
              </a:ext>
            </a:extLst>
          </p:cNvPr>
          <p:cNvSpPr txBox="1"/>
          <p:nvPr/>
        </p:nvSpPr>
        <p:spPr>
          <a:xfrm>
            <a:off x="2255070" y="9412286"/>
            <a:ext cx="13449000" cy="1498200"/>
          </a:xfrm>
          <a:prstGeom prst="rect">
            <a:avLst/>
          </a:prstGeom>
          <a:noFill/>
        </p:spPr>
        <p:txBody>
          <a:bodyPr wrap="square" rtlCol="0">
            <a:spAutoFit/>
          </a:bodyPr>
          <a:lstStyle>
            <a:defPPr marR="0" lvl="0" algn="l" rtl="0">
              <a:lnSpc>
                <a:spcPct val="100000"/>
              </a:lnSpc>
              <a:spcBef>
                <a:spcPts val="0"/>
              </a:spcBef>
              <a:spcAft>
                <a:spcPts val="0"/>
              </a:spcAft>
            </a:defPPr>
            <a:lvl1pPr>
              <a:defRPr sz="1600">
                <a:solidFill>
                  <a:schemeClr val="dk1"/>
                </a:solidFill>
                <a:latin typeface="Calibri"/>
                <a:ea typeface="Calibri"/>
                <a:cs typeface="Calibri"/>
              </a:defRPr>
            </a:lvl1pPr>
          </a:lstStyle>
          <a:p>
            <a:endParaRPr>
              <a:sym typeface="Calibri"/>
            </a:endParaRPr>
          </a:p>
        </p:txBody>
      </p:sp>
      <p:grpSp>
        <p:nvGrpSpPr>
          <p:cNvPr id="303" name="Google Shape;303;p8">
            <a:extLst>
              <a:ext uri="{FF2B5EF4-FFF2-40B4-BE49-F238E27FC236}">
                <a16:creationId xmlns:a16="http://schemas.microsoft.com/office/drawing/2014/main" id="{B0F48009-1B82-239A-6430-70EA7530580C}"/>
              </a:ext>
            </a:extLst>
          </p:cNvPr>
          <p:cNvGrpSpPr/>
          <p:nvPr/>
        </p:nvGrpSpPr>
        <p:grpSpPr>
          <a:xfrm>
            <a:off x="523102" y="2360866"/>
            <a:ext cx="12550684" cy="7269068"/>
            <a:chOff x="919073" y="-146336"/>
            <a:chExt cx="8223602" cy="6261772"/>
          </a:xfrm>
        </p:grpSpPr>
        <p:sp>
          <p:nvSpPr>
            <p:cNvPr id="304" name="Google Shape;304;p8">
              <a:extLst>
                <a:ext uri="{FF2B5EF4-FFF2-40B4-BE49-F238E27FC236}">
                  <a16:creationId xmlns:a16="http://schemas.microsoft.com/office/drawing/2014/main" id="{BE401131-0A1A-9E80-7FA5-6F95D0FAABF4}"/>
                </a:ext>
              </a:extLst>
            </p:cNvPr>
            <p:cNvSpPr txBox="1"/>
            <p:nvPr/>
          </p:nvSpPr>
          <p:spPr>
            <a:xfrm>
              <a:off x="8445479" y="-146336"/>
              <a:ext cx="697196" cy="707251"/>
            </a:xfrm>
            <a:prstGeom prst="rect">
              <a:avLst/>
            </a:prstGeom>
            <a:noFill/>
            <a:ln>
              <a:noFill/>
            </a:ln>
          </p:spPr>
          <p:txBody>
            <a:bodyPr spcFirstLastPara="1" wrap="square" lIns="31175" tIns="31175" rIns="31175" bIns="31175" anchor="ctr" anchorCtr="0">
              <a:noAutofit/>
            </a:bodyPr>
            <a:lstStyle/>
            <a:p>
              <a:pPr marL="0" marR="0" lvl="0" indent="0" algn="ctr" rtl="0">
                <a:lnSpc>
                  <a:spcPct val="61666"/>
                </a:lnSpc>
                <a:spcBef>
                  <a:spcPts val="0"/>
                </a:spcBef>
                <a:spcAft>
                  <a:spcPts val="0"/>
                </a:spcAft>
                <a:buClr>
                  <a:srgbClr val="000000"/>
                </a:buClr>
                <a:buSzPts val="2400"/>
                <a:buFont typeface="Arial"/>
                <a:buNone/>
              </a:pPr>
              <a:endParaRPr sz="2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Dosis"/>
              </a:endParaRPr>
            </a:p>
          </p:txBody>
        </p:sp>
        <p:sp>
          <p:nvSpPr>
            <p:cNvPr id="305" name="Google Shape;305;p8">
              <a:extLst>
                <a:ext uri="{FF2B5EF4-FFF2-40B4-BE49-F238E27FC236}">
                  <a16:creationId xmlns:a16="http://schemas.microsoft.com/office/drawing/2014/main" id="{F9C49619-B546-5B7E-D267-C237146D7790}"/>
                </a:ext>
              </a:extLst>
            </p:cNvPr>
            <p:cNvSpPr txBox="1"/>
            <p:nvPr/>
          </p:nvSpPr>
          <p:spPr>
            <a:xfrm rot="6959995">
              <a:off x="2226082" y="4066644"/>
              <a:ext cx="101769" cy="106173"/>
            </a:xfrm>
            <a:prstGeom prst="rect">
              <a:avLst/>
            </a:prstGeom>
            <a:noFill/>
            <a:ln>
              <a:noFill/>
            </a:ln>
          </p:spPr>
          <p:txBody>
            <a:bodyPr spcFirstLastPara="1" wrap="square" lIns="48975" tIns="48975" rIns="48975" bIns="48975" anchor="ctr" anchorCtr="0">
              <a:noAutofit/>
            </a:bodyPr>
            <a:lstStyle/>
            <a:p>
              <a:pPr marL="0" marR="0" lvl="0" indent="0" algn="ctr" rtl="0">
                <a:lnSpc>
                  <a:spcPct val="107100"/>
                </a:lnSpc>
                <a:spcBef>
                  <a:spcPts val="0"/>
                </a:spcBef>
                <a:spcAft>
                  <a:spcPts val="0"/>
                </a:spcAft>
                <a:buClr>
                  <a:srgbClr val="000000"/>
                </a:buClr>
                <a:buSzPts val="2000"/>
                <a:buFont typeface="Arial"/>
                <a:buNone/>
              </a:pPr>
              <a:endParaRPr sz="20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Dosis"/>
              </a:endParaRPr>
            </a:p>
          </p:txBody>
        </p:sp>
        <p:sp>
          <p:nvSpPr>
            <p:cNvPr id="306" name="Google Shape;306;p8">
              <a:extLst>
                <a:ext uri="{FF2B5EF4-FFF2-40B4-BE49-F238E27FC236}">
                  <a16:creationId xmlns:a16="http://schemas.microsoft.com/office/drawing/2014/main" id="{A5733C0D-F203-6C1C-9885-2A1C0958717A}"/>
                </a:ext>
              </a:extLst>
            </p:cNvPr>
            <p:cNvSpPr/>
            <p:nvPr/>
          </p:nvSpPr>
          <p:spPr>
            <a:xfrm rot="7185864">
              <a:off x="1733876" y="3801789"/>
              <a:ext cx="10717" cy="27443"/>
            </a:xfrm>
            <a:custGeom>
              <a:avLst/>
              <a:gdLst/>
              <a:ahLst/>
              <a:cxnLst/>
              <a:rect l="l" t="t" r="r" b="b"/>
              <a:pathLst>
                <a:path w="171226" h="438483" extrusionOk="0">
                  <a:moveTo>
                    <a:pt x="85613" y="0"/>
                  </a:moveTo>
                  <a:cubicBezTo>
                    <a:pt x="171226" y="133624"/>
                    <a:pt x="171226" y="304859"/>
                    <a:pt x="85613" y="438483"/>
                  </a:cubicBezTo>
                  <a:cubicBezTo>
                    <a:pt x="0" y="304859"/>
                    <a:pt x="0" y="133624"/>
                    <a:pt x="85613" y="0"/>
                  </a:cubicBezTo>
                  <a:close/>
                </a:path>
              </a:pathLst>
            </a:custGeom>
            <a:solidFill>
              <a:srgbClr val="6AB7E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Dosis"/>
              </a:endParaRPr>
            </a:p>
          </p:txBody>
        </p:sp>
        <p:sp>
          <p:nvSpPr>
            <p:cNvPr id="307" name="Google Shape;307;p8">
              <a:extLst>
                <a:ext uri="{FF2B5EF4-FFF2-40B4-BE49-F238E27FC236}">
                  <a16:creationId xmlns:a16="http://schemas.microsoft.com/office/drawing/2014/main" id="{DEB4B86D-3266-45EF-9A18-03FC7FCA96D8}"/>
                </a:ext>
              </a:extLst>
            </p:cNvPr>
            <p:cNvSpPr txBox="1"/>
            <p:nvPr/>
          </p:nvSpPr>
          <p:spPr>
            <a:xfrm rot="7185864">
              <a:off x="1705868" y="3794363"/>
              <a:ext cx="41333" cy="43120"/>
            </a:xfrm>
            <a:prstGeom prst="rect">
              <a:avLst/>
            </a:prstGeom>
            <a:noFill/>
            <a:ln>
              <a:noFill/>
            </a:ln>
          </p:spPr>
          <p:txBody>
            <a:bodyPr spcFirstLastPara="1" wrap="square" lIns="48975" tIns="48975" rIns="48975" bIns="48975" anchor="ctr" anchorCtr="0">
              <a:noAutofit/>
            </a:bodyPr>
            <a:lstStyle/>
            <a:p>
              <a:pPr marL="0" marR="0" lvl="0" indent="0" algn="ctr" rtl="0">
                <a:lnSpc>
                  <a:spcPct val="107100"/>
                </a:lnSpc>
                <a:spcBef>
                  <a:spcPts val="0"/>
                </a:spcBef>
                <a:spcAft>
                  <a:spcPts val="0"/>
                </a:spcAft>
                <a:buClr>
                  <a:srgbClr val="000000"/>
                </a:buClr>
                <a:buSzPts val="2000"/>
                <a:buFont typeface="Arial"/>
                <a:buNone/>
              </a:pPr>
              <a:endParaRPr sz="20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Dosis"/>
              </a:endParaRPr>
            </a:p>
          </p:txBody>
        </p:sp>
        <p:sp>
          <p:nvSpPr>
            <p:cNvPr id="308" name="Google Shape;308;p8">
              <a:extLst>
                <a:ext uri="{FF2B5EF4-FFF2-40B4-BE49-F238E27FC236}">
                  <a16:creationId xmlns:a16="http://schemas.microsoft.com/office/drawing/2014/main" id="{FE176BF3-684C-A0F8-FC9E-E14BCA336FC8}"/>
                </a:ext>
              </a:extLst>
            </p:cNvPr>
            <p:cNvSpPr/>
            <p:nvPr/>
          </p:nvSpPr>
          <p:spPr>
            <a:xfrm rot="-352649">
              <a:off x="3320236" y="2655881"/>
              <a:ext cx="10717" cy="27443"/>
            </a:xfrm>
            <a:custGeom>
              <a:avLst/>
              <a:gdLst/>
              <a:ahLst/>
              <a:cxnLst/>
              <a:rect l="l" t="t" r="r" b="b"/>
              <a:pathLst>
                <a:path w="171226" h="438483" extrusionOk="0">
                  <a:moveTo>
                    <a:pt x="85613" y="0"/>
                  </a:moveTo>
                  <a:cubicBezTo>
                    <a:pt x="171226" y="133624"/>
                    <a:pt x="171226" y="304859"/>
                    <a:pt x="85613" y="438483"/>
                  </a:cubicBezTo>
                  <a:cubicBezTo>
                    <a:pt x="0" y="304859"/>
                    <a:pt x="0" y="133624"/>
                    <a:pt x="85613" y="0"/>
                  </a:cubicBezTo>
                  <a:close/>
                </a:path>
              </a:pathLst>
            </a:custGeom>
            <a:solidFill>
              <a:srgbClr val="6AB7E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Dosis"/>
              </a:endParaRPr>
            </a:p>
          </p:txBody>
        </p:sp>
        <p:sp>
          <p:nvSpPr>
            <p:cNvPr id="309" name="Google Shape;309;p8">
              <a:extLst>
                <a:ext uri="{FF2B5EF4-FFF2-40B4-BE49-F238E27FC236}">
                  <a16:creationId xmlns:a16="http://schemas.microsoft.com/office/drawing/2014/main" id="{59E61040-7E2D-A4B7-05CC-168CE6FE7F99}"/>
                </a:ext>
              </a:extLst>
            </p:cNvPr>
            <p:cNvSpPr txBox="1"/>
            <p:nvPr/>
          </p:nvSpPr>
          <p:spPr>
            <a:xfrm rot="-352649">
              <a:off x="3311721" y="2658220"/>
              <a:ext cx="41333" cy="43120"/>
            </a:xfrm>
            <a:prstGeom prst="rect">
              <a:avLst/>
            </a:prstGeom>
            <a:noFill/>
            <a:ln>
              <a:noFill/>
            </a:ln>
          </p:spPr>
          <p:txBody>
            <a:bodyPr spcFirstLastPara="1" wrap="square" lIns="48975" tIns="48975" rIns="48975" bIns="48975" anchor="ctr" anchorCtr="0">
              <a:noAutofit/>
            </a:bodyPr>
            <a:lstStyle/>
            <a:p>
              <a:pPr marL="0" marR="0" lvl="0" indent="0" algn="ctr" rtl="0">
                <a:lnSpc>
                  <a:spcPct val="107100"/>
                </a:lnSpc>
                <a:spcBef>
                  <a:spcPts val="0"/>
                </a:spcBef>
                <a:spcAft>
                  <a:spcPts val="0"/>
                </a:spcAft>
                <a:buClr>
                  <a:srgbClr val="000000"/>
                </a:buClr>
                <a:buSzPts val="2000"/>
                <a:buFont typeface="Arial"/>
                <a:buNone/>
              </a:pPr>
              <a:endParaRPr sz="20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Dosis"/>
              </a:endParaRPr>
            </a:p>
          </p:txBody>
        </p:sp>
        <p:sp>
          <p:nvSpPr>
            <p:cNvPr id="310" name="Google Shape;310;p8">
              <a:extLst>
                <a:ext uri="{FF2B5EF4-FFF2-40B4-BE49-F238E27FC236}">
                  <a16:creationId xmlns:a16="http://schemas.microsoft.com/office/drawing/2014/main" id="{3A057D24-FA48-7143-F2F7-2EA35378B8BA}"/>
                </a:ext>
              </a:extLst>
            </p:cNvPr>
            <p:cNvSpPr txBox="1"/>
            <p:nvPr/>
          </p:nvSpPr>
          <p:spPr>
            <a:xfrm rot="8619299">
              <a:off x="5363270" y="3463865"/>
              <a:ext cx="101770" cy="106173"/>
            </a:xfrm>
            <a:prstGeom prst="rect">
              <a:avLst/>
            </a:prstGeom>
            <a:noFill/>
            <a:ln>
              <a:noFill/>
            </a:ln>
          </p:spPr>
          <p:txBody>
            <a:bodyPr spcFirstLastPara="1" wrap="square" lIns="48975" tIns="48975" rIns="48975" bIns="48975" anchor="ctr" anchorCtr="0">
              <a:noAutofit/>
            </a:bodyPr>
            <a:lstStyle/>
            <a:p>
              <a:pPr marL="0" marR="0" lvl="0" indent="0" algn="ctr" rtl="0">
                <a:lnSpc>
                  <a:spcPct val="107100"/>
                </a:lnSpc>
                <a:spcBef>
                  <a:spcPts val="0"/>
                </a:spcBef>
                <a:spcAft>
                  <a:spcPts val="0"/>
                </a:spcAft>
                <a:buClr>
                  <a:srgbClr val="000000"/>
                </a:buClr>
                <a:buSzPts val="2000"/>
                <a:buFont typeface="Arial"/>
                <a:buNone/>
              </a:pPr>
              <a:endParaRPr sz="20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Dosis"/>
              </a:endParaRPr>
            </a:p>
          </p:txBody>
        </p:sp>
        <p:sp>
          <p:nvSpPr>
            <p:cNvPr id="311" name="Google Shape;311;p8">
              <a:extLst>
                <a:ext uri="{FF2B5EF4-FFF2-40B4-BE49-F238E27FC236}">
                  <a16:creationId xmlns:a16="http://schemas.microsoft.com/office/drawing/2014/main" id="{F998B26A-E53D-BF55-199F-94E64AEBF6EB}"/>
                </a:ext>
              </a:extLst>
            </p:cNvPr>
            <p:cNvSpPr/>
            <p:nvPr/>
          </p:nvSpPr>
          <p:spPr>
            <a:xfrm rot="7185864">
              <a:off x="5192960" y="3156669"/>
              <a:ext cx="10717" cy="27443"/>
            </a:xfrm>
            <a:custGeom>
              <a:avLst/>
              <a:gdLst/>
              <a:ahLst/>
              <a:cxnLst/>
              <a:rect l="l" t="t" r="r" b="b"/>
              <a:pathLst>
                <a:path w="171226" h="438483" extrusionOk="0">
                  <a:moveTo>
                    <a:pt x="85613" y="0"/>
                  </a:moveTo>
                  <a:cubicBezTo>
                    <a:pt x="171226" y="133624"/>
                    <a:pt x="171226" y="304859"/>
                    <a:pt x="85613" y="438483"/>
                  </a:cubicBezTo>
                  <a:cubicBezTo>
                    <a:pt x="0" y="304859"/>
                    <a:pt x="0" y="133624"/>
                    <a:pt x="85613" y="0"/>
                  </a:cubicBezTo>
                  <a:close/>
                </a:path>
              </a:pathLst>
            </a:custGeom>
            <a:solidFill>
              <a:srgbClr val="6AB7E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Dosis"/>
              </a:endParaRPr>
            </a:p>
          </p:txBody>
        </p:sp>
        <p:sp>
          <p:nvSpPr>
            <p:cNvPr id="312" name="Google Shape;312;p8">
              <a:extLst>
                <a:ext uri="{FF2B5EF4-FFF2-40B4-BE49-F238E27FC236}">
                  <a16:creationId xmlns:a16="http://schemas.microsoft.com/office/drawing/2014/main" id="{A9937FA6-F94B-25F0-7350-F61090E10AD7}"/>
                </a:ext>
              </a:extLst>
            </p:cNvPr>
            <p:cNvSpPr txBox="1"/>
            <p:nvPr/>
          </p:nvSpPr>
          <p:spPr>
            <a:xfrm rot="7185864">
              <a:off x="5164952" y="3149243"/>
              <a:ext cx="41333" cy="43120"/>
            </a:xfrm>
            <a:prstGeom prst="rect">
              <a:avLst/>
            </a:prstGeom>
            <a:noFill/>
            <a:ln>
              <a:noFill/>
            </a:ln>
          </p:spPr>
          <p:txBody>
            <a:bodyPr spcFirstLastPara="1" wrap="square" lIns="48975" tIns="48975" rIns="48975" bIns="48975" anchor="ctr" anchorCtr="0">
              <a:noAutofit/>
            </a:bodyPr>
            <a:lstStyle/>
            <a:p>
              <a:pPr marL="0" marR="0" lvl="0" indent="0" algn="ctr" rtl="0">
                <a:lnSpc>
                  <a:spcPct val="107100"/>
                </a:lnSpc>
                <a:spcBef>
                  <a:spcPts val="0"/>
                </a:spcBef>
                <a:spcAft>
                  <a:spcPts val="0"/>
                </a:spcAft>
                <a:buClr>
                  <a:srgbClr val="000000"/>
                </a:buClr>
                <a:buSzPts val="2000"/>
                <a:buFont typeface="Arial"/>
                <a:buNone/>
              </a:pPr>
              <a:endParaRPr sz="20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Dosis"/>
              </a:endParaRPr>
            </a:p>
          </p:txBody>
        </p:sp>
        <p:sp>
          <p:nvSpPr>
            <p:cNvPr id="313" name="Google Shape;313;p8">
              <a:extLst>
                <a:ext uri="{FF2B5EF4-FFF2-40B4-BE49-F238E27FC236}">
                  <a16:creationId xmlns:a16="http://schemas.microsoft.com/office/drawing/2014/main" id="{3AB261C2-3EEA-9CBC-5434-D77300BF1F46}"/>
                </a:ext>
              </a:extLst>
            </p:cNvPr>
            <p:cNvSpPr/>
            <p:nvPr/>
          </p:nvSpPr>
          <p:spPr>
            <a:xfrm rot="7185864">
              <a:off x="7656238" y="1965035"/>
              <a:ext cx="10717" cy="27443"/>
            </a:xfrm>
            <a:custGeom>
              <a:avLst/>
              <a:gdLst/>
              <a:ahLst/>
              <a:cxnLst/>
              <a:rect l="l" t="t" r="r" b="b"/>
              <a:pathLst>
                <a:path w="171226" h="438483" extrusionOk="0">
                  <a:moveTo>
                    <a:pt x="85613" y="0"/>
                  </a:moveTo>
                  <a:cubicBezTo>
                    <a:pt x="171226" y="133624"/>
                    <a:pt x="171226" y="304859"/>
                    <a:pt x="85613" y="438483"/>
                  </a:cubicBezTo>
                  <a:cubicBezTo>
                    <a:pt x="0" y="304859"/>
                    <a:pt x="0" y="133624"/>
                    <a:pt x="85613" y="0"/>
                  </a:cubicBezTo>
                  <a:close/>
                </a:path>
              </a:pathLst>
            </a:custGeom>
            <a:solidFill>
              <a:srgbClr val="6AB7E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Dosis"/>
              </a:endParaRPr>
            </a:p>
          </p:txBody>
        </p:sp>
        <p:sp>
          <p:nvSpPr>
            <p:cNvPr id="314" name="Google Shape;314;p8">
              <a:extLst>
                <a:ext uri="{FF2B5EF4-FFF2-40B4-BE49-F238E27FC236}">
                  <a16:creationId xmlns:a16="http://schemas.microsoft.com/office/drawing/2014/main" id="{190D68E1-04E1-1B6E-E9AB-F24BA3543FF3}"/>
                </a:ext>
              </a:extLst>
            </p:cNvPr>
            <p:cNvSpPr txBox="1"/>
            <p:nvPr/>
          </p:nvSpPr>
          <p:spPr>
            <a:xfrm rot="7185864">
              <a:off x="7628230" y="1957609"/>
              <a:ext cx="41333" cy="43120"/>
            </a:xfrm>
            <a:prstGeom prst="rect">
              <a:avLst/>
            </a:prstGeom>
            <a:noFill/>
            <a:ln>
              <a:noFill/>
            </a:ln>
          </p:spPr>
          <p:txBody>
            <a:bodyPr spcFirstLastPara="1" wrap="square" lIns="48975" tIns="48975" rIns="48975" bIns="48975" anchor="ctr" anchorCtr="0">
              <a:noAutofit/>
            </a:bodyPr>
            <a:lstStyle/>
            <a:p>
              <a:pPr marL="0" marR="0" lvl="0" indent="0" algn="ctr" rtl="0">
                <a:lnSpc>
                  <a:spcPct val="107100"/>
                </a:lnSpc>
                <a:spcBef>
                  <a:spcPts val="0"/>
                </a:spcBef>
                <a:spcAft>
                  <a:spcPts val="0"/>
                </a:spcAft>
                <a:buClr>
                  <a:srgbClr val="000000"/>
                </a:buClr>
                <a:buSzPts val="2000"/>
                <a:buFont typeface="Arial"/>
                <a:buNone/>
              </a:pPr>
              <a:endParaRPr sz="20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Dosis"/>
              </a:endParaRPr>
            </a:p>
          </p:txBody>
        </p:sp>
        <p:sp>
          <p:nvSpPr>
            <p:cNvPr id="315" name="Google Shape;315;p8">
              <a:extLst>
                <a:ext uri="{FF2B5EF4-FFF2-40B4-BE49-F238E27FC236}">
                  <a16:creationId xmlns:a16="http://schemas.microsoft.com/office/drawing/2014/main" id="{FA7CD6AA-6C64-CE2E-4B8F-4E9B7E120B2C}"/>
                </a:ext>
              </a:extLst>
            </p:cNvPr>
            <p:cNvSpPr txBox="1"/>
            <p:nvPr/>
          </p:nvSpPr>
          <p:spPr>
            <a:xfrm rot="10158408">
              <a:off x="5915196" y="1310185"/>
              <a:ext cx="101769" cy="106173"/>
            </a:xfrm>
            <a:prstGeom prst="rect">
              <a:avLst/>
            </a:prstGeom>
            <a:noFill/>
            <a:ln>
              <a:noFill/>
            </a:ln>
          </p:spPr>
          <p:txBody>
            <a:bodyPr spcFirstLastPara="1" wrap="square" lIns="48975" tIns="48975" rIns="48975" bIns="48975" anchor="ctr" anchorCtr="0">
              <a:noAutofit/>
            </a:bodyPr>
            <a:lstStyle/>
            <a:p>
              <a:pPr marL="0" marR="0" lvl="0" indent="0" algn="ctr" rtl="0">
                <a:lnSpc>
                  <a:spcPct val="107100"/>
                </a:lnSpc>
                <a:spcBef>
                  <a:spcPts val="0"/>
                </a:spcBef>
                <a:spcAft>
                  <a:spcPts val="0"/>
                </a:spcAft>
                <a:buClr>
                  <a:srgbClr val="000000"/>
                </a:buClr>
                <a:buSzPts val="2000"/>
                <a:buFont typeface="Arial"/>
                <a:buNone/>
              </a:pPr>
              <a:endParaRPr sz="20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Dosis"/>
              </a:endParaRPr>
            </a:p>
          </p:txBody>
        </p:sp>
        <p:sp>
          <p:nvSpPr>
            <p:cNvPr id="316" name="Google Shape;316;p8">
              <a:extLst>
                <a:ext uri="{FF2B5EF4-FFF2-40B4-BE49-F238E27FC236}">
                  <a16:creationId xmlns:a16="http://schemas.microsoft.com/office/drawing/2014/main" id="{BC210B0E-A0E0-1205-10EB-28D90010DC82}"/>
                </a:ext>
              </a:extLst>
            </p:cNvPr>
            <p:cNvSpPr/>
            <p:nvPr/>
          </p:nvSpPr>
          <p:spPr>
            <a:xfrm rot="-451759">
              <a:off x="6075919" y="1719291"/>
              <a:ext cx="10717" cy="27443"/>
            </a:xfrm>
            <a:custGeom>
              <a:avLst/>
              <a:gdLst/>
              <a:ahLst/>
              <a:cxnLst/>
              <a:rect l="l" t="t" r="r" b="b"/>
              <a:pathLst>
                <a:path w="171226" h="438483" extrusionOk="0">
                  <a:moveTo>
                    <a:pt x="85613" y="0"/>
                  </a:moveTo>
                  <a:cubicBezTo>
                    <a:pt x="171226" y="133624"/>
                    <a:pt x="171226" y="304859"/>
                    <a:pt x="85613" y="438483"/>
                  </a:cubicBezTo>
                  <a:cubicBezTo>
                    <a:pt x="0" y="304859"/>
                    <a:pt x="0" y="133624"/>
                    <a:pt x="85613" y="0"/>
                  </a:cubicBezTo>
                  <a:close/>
                </a:path>
              </a:pathLst>
            </a:custGeom>
            <a:solidFill>
              <a:srgbClr val="6AB7E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Dosis"/>
              </a:endParaRPr>
            </a:p>
          </p:txBody>
        </p:sp>
        <p:sp>
          <p:nvSpPr>
            <p:cNvPr id="317" name="Google Shape;317;p8">
              <a:extLst>
                <a:ext uri="{FF2B5EF4-FFF2-40B4-BE49-F238E27FC236}">
                  <a16:creationId xmlns:a16="http://schemas.microsoft.com/office/drawing/2014/main" id="{1933F612-D0C5-79E0-536F-9B612ABECA97}"/>
                </a:ext>
              </a:extLst>
            </p:cNvPr>
            <p:cNvSpPr txBox="1"/>
            <p:nvPr/>
          </p:nvSpPr>
          <p:spPr>
            <a:xfrm rot="-451759">
              <a:off x="6069592" y="1721179"/>
              <a:ext cx="41333" cy="43120"/>
            </a:xfrm>
            <a:prstGeom prst="rect">
              <a:avLst/>
            </a:prstGeom>
            <a:noFill/>
            <a:ln>
              <a:noFill/>
            </a:ln>
          </p:spPr>
          <p:txBody>
            <a:bodyPr spcFirstLastPara="1" wrap="square" lIns="48975" tIns="48975" rIns="48975" bIns="48975" anchor="ctr" anchorCtr="0">
              <a:noAutofit/>
            </a:bodyPr>
            <a:lstStyle/>
            <a:p>
              <a:pPr marL="0" marR="0" lvl="0" indent="0" algn="ctr" rtl="0">
                <a:lnSpc>
                  <a:spcPct val="107100"/>
                </a:lnSpc>
                <a:spcBef>
                  <a:spcPts val="0"/>
                </a:spcBef>
                <a:spcAft>
                  <a:spcPts val="0"/>
                </a:spcAft>
                <a:buClr>
                  <a:srgbClr val="000000"/>
                </a:buClr>
                <a:buSzPts val="2000"/>
                <a:buFont typeface="Arial"/>
                <a:buNone/>
              </a:pPr>
              <a:endParaRPr sz="20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Dosis"/>
              </a:endParaRPr>
            </a:p>
          </p:txBody>
        </p:sp>
        <p:sp>
          <p:nvSpPr>
            <p:cNvPr id="318" name="Google Shape;318;p8">
              <a:extLst>
                <a:ext uri="{FF2B5EF4-FFF2-40B4-BE49-F238E27FC236}">
                  <a16:creationId xmlns:a16="http://schemas.microsoft.com/office/drawing/2014/main" id="{787E5F33-4643-28AA-FDBB-F1320CDC8025}"/>
                </a:ext>
              </a:extLst>
            </p:cNvPr>
            <p:cNvSpPr txBox="1"/>
            <p:nvPr/>
          </p:nvSpPr>
          <p:spPr>
            <a:xfrm>
              <a:off x="4688259" y="5254654"/>
              <a:ext cx="1004770" cy="407246"/>
            </a:xfrm>
            <a:prstGeom prst="rect">
              <a:avLst/>
            </a:prstGeom>
            <a:noFill/>
            <a:ln>
              <a:noFill/>
            </a:ln>
          </p:spPr>
          <p:txBody>
            <a:bodyPr spcFirstLastPara="1" wrap="square" lIns="0" tIns="0" rIns="0" bIns="0" anchor="t" anchorCtr="0">
              <a:spAutoFit/>
            </a:bodyPr>
            <a:lstStyle/>
            <a:p>
              <a:pPr marL="0" marR="0" lvl="0" indent="0" algn="l" rtl="0">
                <a:lnSpc>
                  <a:spcPct val="128332"/>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Dosis"/>
                </a:rPr>
                <a:t>2013</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319" name="Google Shape;319;p8">
              <a:extLst>
                <a:ext uri="{FF2B5EF4-FFF2-40B4-BE49-F238E27FC236}">
                  <a16:creationId xmlns:a16="http://schemas.microsoft.com/office/drawing/2014/main" id="{4F5DB999-069D-42C2-96C6-048BBC525D79}"/>
                </a:ext>
              </a:extLst>
            </p:cNvPr>
            <p:cNvSpPr txBox="1"/>
            <p:nvPr/>
          </p:nvSpPr>
          <p:spPr>
            <a:xfrm>
              <a:off x="4617391" y="5558669"/>
              <a:ext cx="2733242" cy="556767"/>
            </a:xfrm>
            <a:prstGeom prst="rect">
              <a:avLst/>
            </a:prstGeom>
            <a:noFill/>
          </p:spPr>
          <p:txBody>
            <a:bodyPr wrap="square" rtlCol="0">
              <a:spAutoFit/>
            </a:bodyPr>
            <a:lstStyle>
              <a:defPPr marR="0" lvl="0" algn="l" rtl="0">
                <a:lnSpc>
                  <a:spcPct val="100000"/>
                </a:lnSpc>
                <a:spcBef>
                  <a:spcPts val="0"/>
                </a:spcBef>
                <a:spcAft>
                  <a:spcPts val="0"/>
                </a:spcAft>
                <a:defRPr/>
              </a:defPPr>
              <a:lvl1pPr algn="r">
                <a:defRPr sz="1800">
                  <a:solidFill>
                    <a:schemeClr val="dk1"/>
                  </a:solidFill>
                  <a:latin typeface="Calibri"/>
                  <a:ea typeface="Calibri"/>
                  <a:cs typeface="Calibri"/>
                </a:defRPr>
              </a:lvl1pPr>
            </a:lstStyle>
            <a:p>
              <a:pPr algn="l"/>
              <a:r>
                <a:rPr lang="en-US" dirty="0">
                  <a:sym typeface="Dosis"/>
                </a:rPr>
                <a:t>Incorporation of </a:t>
              </a:r>
              <a:r>
                <a:rPr lang="en-IN" dirty="0" err="1">
                  <a:sym typeface="Dosis"/>
                </a:rPr>
                <a:t>BloomchemAG</a:t>
              </a:r>
              <a:r>
                <a:rPr lang="en-US" dirty="0">
                  <a:sym typeface="Dosis"/>
                </a:rPr>
                <a:t> </a:t>
              </a:r>
              <a:br>
                <a:rPr lang="en-US" dirty="0">
                  <a:sym typeface="Dosis"/>
                </a:rPr>
              </a:br>
              <a:r>
                <a:rPr lang="en-US" dirty="0">
                  <a:sym typeface="Dosis"/>
                </a:rPr>
                <a:t>and entered European and Indian markets</a:t>
              </a:r>
            </a:p>
          </p:txBody>
        </p:sp>
        <p:sp>
          <p:nvSpPr>
            <p:cNvPr id="320" name="Google Shape;320;p8">
              <a:extLst>
                <a:ext uri="{FF2B5EF4-FFF2-40B4-BE49-F238E27FC236}">
                  <a16:creationId xmlns:a16="http://schemas.microsoft.com/office/drawing/2014/main" id="{69B2AD86-47D4-879C-4C92-0AD99F3DF004}"/>
                </a:ext>
              </a:extLst>
            </p:cNvPr>
            <p:cNvSpPr txBox="1"/>
            <p:nvPr/>
          </p:nvSpPr>
          <p:spPr>
            <a:xfrm>
              <a:off x="1671036" y="4361716"/>
              <a:ext cx="1004770" cy="407246"/>
            </a:xfrm>
            <a:prstGeom prst="rect">
              <a:avLst/>
            </a:prstGeom>
            <a:noFill/>
            <a:ln>
              <a:noFill/>
            </a:ln>
          </p:spPr>
          <p:txBody>
            <a:bodyPr spcFirstLastPara="1" wrap="square" lIns="0" tIns="0" rIns="0" bIns="0" anchor="t" anchorCtr="0">
              <a:spAutoFit/>
            </a:bodyPr>
            <a:lstStyle/>
            <a:p>
              <a:pPr marL="0" marR="0" lvl="0" indent="0" algn="r" rtl="0">
                <a:lnSpc>
                  <a:spcPct val="128332"/>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Dosis"/>
                </a:rPr>
                <a:t>2014</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321" name="Google Shape;321;p8">
              <a:extLst>
                <a:ext uri="{FF2B5EF4-FFF2-40B4-BE49-F238E27FC236}">
                  <a16:creationId xmlns:a16="http://schemas.microsoft.com/office/drawing/2014/main" id="{CB2EE7C2-2307-90CC-73A0-4FCF4F98842F}"/>
                </a:ext>
              </a:extLst>
            </p:cNvPr>
            <p:cNvSpPr txBox="1"/>
            <p:nvPr/>
          </p:nvSpPr>
          <p:spPr>
            <a:xfrm>
              <a:off x="919073" y="4766152"/>
              <a:ext cx="1835923" cy="1033996"/>
            </a:xfrm>
            <a:prstGeom prst="rect">
              <a:avLst/>
            </a:prstGeom>
            <a:noFill/>
          </p:spPr>
          <p:txBody>
            <a:bodyPr wrap="square" rtlCol="0">
              <a:spAutoFit/>
            </a:bodyPr>
            <a:lstStyle>
              <a:defPPr marR="0" lvl="0" algn="l" rtl="0">
                <a:lnSpc>
                  <a:spcPct val="100000"/>
                </a:lnSpc>
                <a:spcBef>
                  <a:spcPts val="0"/>
                </a:spcBef>
                <a:spcAft>
                  <a:spcPts val="0"/>
                </a:spcAft>
                <a:defRPr/>
              </a:defPPr>
              <a:lvl1pPr algn="r">
                <a:defRPr sz="1800">
                  <a:solidFill>
                    <a:schemeClr val="dk1"/>
                  </a:solidFill>
                  <a:latin typeface="Calibri"/>
                  <a:ea typeface="Calibri"/>
                  <a:cs typeface="Calibri"/>
                </a:defRPr>
              </a:lvl1pPr>
            </a:lstStyle>
            <a:p>
              <a:r>
                <a:rPr lang="en-US" dirty="0">
                  <a:sym typeface="Dosis"/>
                </a:rPr>
                <a:t>Founded </a:t>
              </a:r>
              <a:r>
                <a:rPr lang="en-US" dirty="0" err="1">
                  <a:sym typeface="Dosis"/>
                </a:rPr>
                <a:t>BloomchemAG</a:t>
              </a:r>
              <a:r>
                <a:rPr lang="en-US" dirty="0">
                  <a:sym typeface="Dosis"/>
                </a:rPr>
                <a:t> BV; began Ethyl Acetate distribution from </a:t>
              </a:r>
              <a:r>
                <a:rPr lang="en-US" dirty="0" err="1">
                  <a:sym typeface="Dosis"/>
                </a:rPr>
                <a:t>Hemiksem</a:t>
              </a:r>
              <a:r>
                <a:rPr lang="en-US" dirty="0">
                  <a:sym typeface="Dosis"/>
                </a:rPr>
                <a:t>, Antwerp</a:t>
              </a:r>
              <a:endParaRPr dirty="0">
                <a:sym typeface="Dosis"/>
              </a:endParaRPr>
            </a:p>
          </p:txBody>
        </p:sp>
        <p:sp>
          <p:nvSpPr>
            <p:cNvPr id="322" name="Google Shape;322;p8">
              <a:extLst>
                <a:ext uri="{FF2B5EF4-FFF2-40B4-BE49-F238E27FC236}">
                  <a16:creationId xmlns:a16="http://schemas.microsoft.com/office/drawing/2014/main" id="{7AE7288F-DE3A-EA8A-6C2C-1F86984CCE50}"/>
                </a:ext>
              </a:extLst>
            </p:cNvPr>
            <p:cNvSpPr txBox="1"/>
            <p:nvPr/>
          </p:nvSpPr>
          <p:spPr>
            <a:xfrm>
              <a:off x="6075933" y="2868982"/>
              <a:ext cx="1004770" cy="407247"/>
            </a:xfrm>
            <a:prstGeom prst="rect">
              <a:avLst/>
            </a:prstGeom>
            <a:noFill/>
            <a:ln>
              <a:noFill/>
            </a:ln>
          </p:spPr>
          <p:txBody>
            <a:bodyPr spcFirstLastPara="1" wrap="square" lIns="0" tIns="0" rIns="0" bIns="0" anchor="t" anchorCtr="0">
              <a:spAutoFit/>
            </a:bodyPr>
            <a:lstStyle/>
            <a:p>
              <a:pPr marL="0" marR="0" lvl="0" indent="0" algn="r" rtl="0">
                <a:lnSpc>
                  <a:spcPct val="128332"/>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Dosis"/>
                </a:rPr>
                <a:t>2016</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323" name="Google Shape;323;p8">
              <a:extLst>
                <a:ext uri="{FF2B5EF4-FFF2-40B4-BE49-F238E27FC236}">
                  <a16:creationId xmlns:a16="http://schemas.microsoft.com/office/drawing/2014/main" id="{F0A58B91-115D-3452-F4BF-5EF1191C96A3}"/>
                </a:ext>
              </a:extLst>
            </p:cNvPr>
            <p:cNvSpPr txBox="1"/>
            <p:nvPr/>
          </p:nvSpPr>
          <p:spPr>
            <a:xfrm>
              <a:off x="4971217" y="3133977"/>
              <a:ext cx="2170963" cy="318153"/>
            </a:xfrm>
            <a:prstGeom prst="rect">
              <a:avLst/>
            </a:prstGeom>
            <a:noFill/>
          </p:spPr>
          <p:txBody>
            <a:bodyPr wrap="square" rtlCol="0">
              <a:spAutoFit/>
            </a:bodyPr>
            <a:lstStyle>
              <a:defPPr marR="0" lvl="0" algn="l" rtl="0">
                <a:lnSpc>
                  <a:spcPct val="100000"/>
                </a:lnSpc>
                <a:spcBef>
                  <a:spcPts val="0"/>
                </a:spcBef>
                <a:spcAft>
                  <a:spcPts val="0"/>
                </a:spcAft>
                <a:defRPr/>
              </a:defPPr>
              <a:lvl1pPr algn="r">
                <a:defRPr sz="1800">
                  <a:solidFill>
                    <a:schemeClr val="dk1"/>
                  </a:solidFill>
                  <a:latin typeface="Calibri"/>
                  <a:ea typeface="Calibri"/>
                  <a:cs typeface="Calibri"/>
                </a:defRPr>
              </a:lvl1pPr>
            </a:lstStyle>
            <a:p>
              <a:r>
                <a:rPr lang="en-IN" dirty="0"/>
                <a:t>Launched DPDM</a:t>
              </a:r>
              <a:endParaRPr dirty="0">
                <a:sym typeface="Dosis"/>
              </a:endParaRPr>
            </a:p>
          </p:txBody>
        </p:sp>
      </p:grpSp>
      <p:sp>
        <p:nvSpPr>
          <p:cNvPr id="326" name="Google Shape;326;p8">
            <a:extLst>
              <a:ext uri="{FF2B5EF4-FFF2-40B4-BE49-F238E27FC236}">
                <a16:creationId xmlns:a16="http://schemas.microsoft.com/office/drawing/2014/main" id="{B0D4A6DF-9EC2-E1E0-9310-626F08D3B70F}"/>
              </a:ext>
            </a:extLst>
          </p:cNvPr>
          <p:cNvSpPr txBox="1"/>
          <p:nvPr/>
        </p:nvSpPr>
        <p:spPr>
          <a:xfrm rot="6959995">
            <a:off x="6708485" y="6612631"/>
            <a:ext cx="101585" cy="163003"/>
          </a:xfrm>
          <a:prstGeom prst="rect">
            <a:avLst/>
          </a:prstGeom>
          <a:noFill/>
          <a:ln>
            <a:noFill/>
          </a:ln>
        </p:spPr>
        <p:txBody>
          <a:bodyPr spcFirstLastPara="1" wrap="square" lIns="48975" tIns="48975" rIns="48975" bIns="48975" anchor="ctr" anchorCtr="0">
            <a:noAutofit/>
          </a:bodyPr>
          <a:lstStyle/>
          <a:p>
            <a:pPr marL="0" marR="0" lvl="0" indent="0" algn="ctr" rtl="0">
              <a:lnSpc>
                <a:spcPct val="107100"/>
              </a:lnSpc>
              <a:spcBef>
                <a:spcPts val="0"/>
              </a:spcBef>
              <a:spcAft>
                <a:spcPts val="0"/>
              </a:spcAft>
              <a:buClr>
                <a:srgbClr val="000000"/>
              </a:buClr>
              <a:buSzPts val="2000"/>
              <a:buFont typeface="Arial"/>
              <a:buNone/>
            </a:pPr>
            <a:endParaRPr sz="20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Dosis"/>
            </a:endParaRPr>
          </a:p>
        </p:txBody>
      </p:sp>
      <p:sp>
        <p:nvSpPr>
          <p:cNvPr id="327" name="Google Shape;327;p8">
            <a:extLst>
              <a:ext uri="{FF2B5EF4-FFF2-40B4-BE49-F238E27FC236}">
                <a16:creationId xmlns:a16="http://schemas.microsoft.com/office/drawing/2014/main" id="{791E62F3-2BC9-E57E-07E0-6DEE306CFD86}"/>
              </a:ext>
            </a:extLst>
          </p:cNvPr>
          <p:cNvSpPr/>
          <p:nvPr/>
        </p:nvSpPr>
        <p:spPr>
          <a:xfrm rot="7185864">
            <a:off x="5928369" y="6369397"/>
            <a:ext cx="10698" cy="42132"/>
          </a:xfrm>
          <a:custGeom>
            <a:avLst/>
            <a:gdLst/>
            <a:ahLst/>
            <a:cxnLst/>
            <a:rect l="l" t="t" r="r" b="b"/>
            <a:pathLst>
              <a:path w="171226" h="438483" extrusionOk="0">
                <a:moveTo>
                  <a:pt x="85613" y="0"/>
                </a:moveTo>
                <a:cubicBezTo>
                  <a:pt x="171226" y="133624"/>
                  <a:pt x="171226" y="304859"/>
                  <a:pt x="85613" y="438483"/>
                </a:cubicBezTo>
                <a:cubicBezTo>
                  <a:pt x="0" y="304859"/>
                  <a:pt x="0" y="133624"/>
                  <a:pt x="85613" y="0"/>
                </a:cubicBezTo>
                <a:close/>
              </a:path>
            </a:pathLst>
          </a:custGeom>
          <a:solidFill>
            <a:srgbClr val="6AB7E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Dosis"/>
            </a:endParaRPr>
          </a:p>
        </p:txBody>
      </p:sp>
      <p:sp>
        <p:nvSpPr>
          <p:cNvPr id="328" name="Google Shape;328;p8">
            <a:extLst>
              <a:ext uri="{FF2B5EF4-FFF2-40B4-BE49-F238E27FC236}">
                <a16:creationId xmlns:a16="http://schemas.microsoft.com/office/drawing/2014/main" id="{C8F589D8-B8C6-FBAD-A24A-1B55314AC5C0}"/>
              </a:ext>
            </a:extLst>
          </p:cNvPr>
          <p:cNvSpPr txBox="1"/>
          <p:nvPr/>
        </p:nvSpPr>
        <p:spPr>
          <a:xfrm rot="7185864">
            <a:off x="5893591" y="6357775"/>
            <a:ext cx="41258" cy="66200"/>
          </a:xfrm>
          <a:prstGeom prst="rect">
            <a:avLst/>
          </a:prstGeom>
          <a:noFill/>
          <a:ln>
            <a:noFill/>
          </a:ln>
        </p:spPr>
        <p:txBody>
          <a:bodyPr spcFirstLastPara="1" wrap="square" lIns="48975" tIns="48975" rIns="48975" bIns="48975" anchor="ctr" anchorCtr="0">
            <a:noAutofit/>
          </a:bodyPr>
          <a:lstStyle/>
          <a:p>
            <a:pPr marL="0" marR="0" lvl="0" indent="0" algn="ctr" rtl="0">
              <a:lnSpc>
                <a:spcPct val="107100"/>
              </a:lnSpc>
              <a:spcBef>
                <a:spcPts val="0"/>
              </a:spcBef>
              <a:spcAft>
                <a:spcPts val="0"/>
              </a:spcAft>
              <a:buClr>
                <a:srgbClr val="000000"/>
              </a:buClr>
              <a:buSzPts val="2000"/>
              <a:buFont typeface="Arial"/>
              <a:buNone/>
            </a:pPr>
            <a:endParaRPr sz="20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Dosis"/>
            </a:endParaRPr>
          </a:p>
        </p:txBody>
      </p:sp>
      <p:sp>
        <p:nvSpPr>
          <p:cNvPr id="329" name="Google Shape;329;p8">
            <a:extLst>
              <a:ext uri="{FF2B5EF4-FFF2-40B4-BE49-F238E27FC236}">
                <a16:creationId xmlns:a16="http://schemas.microsoft.com/office/drawing/2014/main" id="{37CFFAC1-A889-B3ED-D90C-FEA7C58D1C03}"/>
              </a:ext>
            </a:extLst>
          </p:cNvPr>
          <p:cNvSpPr/>
          <p:nvPr/>
        </p:nvSpPr>
        <p:spPr>
          <a:xfrm rot="21247351">
            <a:off x="8360967" y="5232934"/>
            <a:ext cx="16453" cy="27393"/>
          </a:xfrm>
          <a:custGeom>
            <a:avLst/>
            <a:gdLst/>
            <a:ahLst/>
            <a:cxnLst/>
            <a:rect l="l" t="t" r="r" b="b"/>
            <a:pathLst>
              <a:path w="171226" h="438483" extrusionOk="0">
                <a:moveTo>
                  <a:pt x="85613" y="0"/>
                </a:moveTo>
                <a:cubicBezTo>
                  <a:pt x="171226" y="133624"/>
                  <a:pt x="171226" y="304859"/>
                  <a:pt x="85613" y="438483"/>
                </a:cubicBezTo>
                <a:cubicBezTo>
                  <a:pt x="0" y="304859"/>
                  <a:pt x="0" y="133624"/>
                  <a:pt x="85613" y="0"/>
                </a:cubicBezTo>
                <a:close/>
              </a:path>
            </a:pathLst>
          </a:custGeom>
          <a:solidFill>
            <a:srgbClr val="6AB7E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Dosis"/>
            </a:endParaRPr>
          </a:p>
        </p:txBody>
      </p:sp>
      <p:sp>
        <p:nvSpPr>
          <p:cNvPr id="330" name="Google Shape;330;p8">
            <a:extLst>
              <a:ext uri="{FF2B5EF4-FFF2-40B4-BE49-F238E27FC236}">
                <a16:creationId xmlns:a16="http://schemas.microsoft.com/office/drawing/2014/main" id="{231EE26D-B972-9BDA-EF21-0A72C18D33CE}"/>
              </a:ext>
            </a:extLst>
          </p:cNvPr>
          <p:cNvSpPr txBox="1"/>
          <p:nvPr/>
        </p:nvSpPr>
        <p:spPr>
          <a:xfrm rot="21247351">
            <a:off x="8347895" y="5235269"/>
            <a:ext cx="63457" cy="43042"/>
          </a:xfrm>
          <a:prstGeom prst="rect">
            <a:avLst/>
          </a:prstGeom>
          <a:noFill/>
          <a:ln>
            <a:noFill/>
          </a:ln>
        </p:spPr>
        <p:txBody>
          <a:bodyPr spcFirstLastPara="1" wrap="square" lIns="48975" tIns="48975" rIns="48975" bIns="48975" anchor="ctr" anchorCtr="0">
            <a:noAutofit/>
          </a:bodyPr>
          <a:lstStyle/>
          <a:p>
            <a:pPr marL="0" marR="0" lvl="0" indent="0" algn="ctr" rtl="0">
              <a:lnSpc>
                <a:spcPct val="107100"/>
              </a:lnSpc>
              <a:spcBef>
                <a:spcPts val="0"/>
              </a:spcBef>
              <a:spcAft>
                <a:spcPts val="0"/>
              </a:spcAft>
              <a:buClr>
                <a:srgbClr val="000000"/>
              </a:buClr>
              <a:buSzPts val="2000"/>
              <a:buFont typeface="Arial"/>
              <a:buNone/>
            </a:pPr>
            <a:endParaRPr sz="20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Dosis"/>
            </a:endParaRPr>
          </a:p>
        </p:txBody>
      </p:sp>
      <p:sp>
        <p:nvSpPr>
          <p:cNvPr id="331" name="Google Shape;331;p8">
            <a:extLst>
              <a:ext uri="{FF2B5EF4-FFF2-40B4-BE49-F238E27FC236}">
                <a16:creationId xmlns:a16="http://schemas.microsoft.com/office/drawing/2014/main" id="{6EA5E8E8-6176-068F-C394-0167BC76DB07}"/>
              </a:ext>
            </a:extLst>
          </p:cNvPr>
          <p:cNvSpPr txBox="1"/>
          <p:nvPr/>
        </p:nvSpPr>
        <p:spPr>
          <a:xfrm rot="8619299">
            <a:off x="11497557" y="6039455"/>
            <a:ext cx="156243" cy="105981"/>
          </a:xfrm>
          <a:prstGeom prst="rect">
            <a:avLst/>
          </a:prstGeom>
          <a:noFill/>
          <a:ln>
            <a:noFill/>
          </a:ln>
        </p:spPr>
        <p:txBody>
          <a:bodyPr spcFirstLastPara="1" wrap="square" lIns="48975" tIns="48975" rIns="48975" bIns="48975" anchor="ctr" anchorCtr="0">
            <a:noAutofit/>
          </a:bodyPr>
          <a:lstStyle/>
          <a:p>
            <a:pPr marL="0" marR="0" lvl="0" indent="0" algn="ctr" rtl="0">
              <a:lnSpc>
                <a:spcPct val="107100"/>
              </a:lnSpc>
              <a:spcBef>
                <a:spcPts val="0"/>
              </a:spcBef>
              <a:spcAft>
                <a:spcPts val="0"/>
              </a:spcAft>
              <a:buClr>
                <a:srgbClr val="000000"/>
              </a:buClr>
              <a:buSzPts val="2000"/>
              <a:buFont typeface="Arial"/>
              <a:buNone/>
            </a:pPr>
            <a:endParaRPr sz="20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Dosis"/>
            </a:endParaRPr>
          </a:p>
        </p:txBody>
      </p:sp>
      <p:sp>
        <p:nvSpPr>
          <p:cNvPr id="332" name="Google Shape;332;p8">
            <a:extLst>
              <a:ext uri="{FF2B5EF4-FFF2-40B4-BE49-F238E27FC236}">
                <a16:creationId xmlns:a16="http://schemas.microsoft.com/office/drawing/2014/main" id="{9FC4CFBA-B60F-1A39-9822-C37D0F68C464}"/>
              </a:ext>
            </a:extLst>
          </p:cNvPr>
          <p:cNvSpPr/>
          <p:nvPr/>
        </p:nvSpPr>
        <p:spPr>
          <a:xfrm rot="7185864">
            <a:off x="11238964" y="5725446"/>
            <a:ext cx="10698" cy="42132"/>
          </a:xfrm>
          <a:custGeom>
            <a:avLst/>
            <a:gdLst/>
            <a:ahLst/>
            <a:cxnLst/>
            <a:rect l="l" t="t" r="r" b="b"/>
            <a:pathLst>
              <a:path w="171226" h="438483" extrusionOk="0">
                <a:moveTo>
                  <a:pt x="85613" y="0"/>
                </a:moveTo>
                <a:cubicBezTo>
                  <a:pt x="171226" y="133624"/>
                  <a:pt x="171226" y="304859"/>
                  <a:pt x="85613" y="438483"/>
                </a:cubicBezTo>
                <a:cubicBezTo>
                  <a:pt x="0" y="304859"/>
                  <a:pt x="0" y="133624"/>
                  <a:pt x="85613" y="0"/>
                </a:cubicBezTo>
                <a:close/>
              </a:path>
            </a:pathLst>
          </a:custGeom>
          <a:solidFill>
            <a:srgbClr val="6AB7E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Dosis"/>
            </a:endParaRPr>
          </a:p>
        </p:txBody>
      </p:sp>
      <p:sp>
        <p:nvSpPr>
          <p:cNvPr id="333" name="Google Shape;333;p8">
            <a:extLst>
              <a:ext uri="{FF2B5EF4-FFF2-40B4-BE49-F238E27FC236}">
                <a16:creationId xmlns:a16="http://schemas.microsoft.com/office/drawing/2014/main" id="{157D8F10-3C1C-9477-AF15-45C699383BFD}"/>
              </a:ext>
            </a:extLst>
          </p:cNvPr>
          <p:cNvSpPr txBox="1"/>
          <p:nvPr/>
        </p:nvSpPr>
        <p:spPr>
          <a:xfrm rot="7185864">
            <a:off x="11204186" y="5713823"/>
            <a:ext cx="41258" cy="66200"/>
          </a:xfrm>
          <a:prstGeom prst="rect">
            <a:avLst/>
          </a:prstGeom>
          <a:noFill/>
          <a:ln>
            <a:noFill/>
          </a:ln>
        </p:spPr>
        <p:txBody>
          <a:bodyPr spcFirstLastPara="1" wrap="square" lIns="48975" tIns="48975" rIns="48975" bIns="48975" anchor="ctr" anchorCtr="0">
            <a:noAutofit/>
          </a:bodyPr>
          <a:lstStyle/>
          <a:p>
            <a:pPr marL="0" marR="0" lvl="0" indent="0" algn="ctr" rtl="0">
              <a:lnSpc>
                <a:spcPct val="107100"/>
              </a:lnSpc>
              <a:spcBef>
                <a:spcPts val="0"/>
              </a:spcBef>
              <a:spcAft>
                <a:spcPts val="0"/>
              </a:spcAft>
              <a:buClr>
                <a:srgbClr val="000000"/>
              </a:buClr>
              <a:buSzPts val="2000"/>
              <a:buFont typeface="Arial"/>
              <a:buNone/>
            </a:pPr>
            <a:endParaRPr sz="20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Dosis"/>
            </a:endParaRPr>
          </a:p>
        </p:txBody>
      </p:sp>
      <p:sp>
        <p:nvSpPr>
          <p:cNvPr id="334" name="Google Shape;334;p8">
            <a:extLst>
              <a:ext uri="{FF2B5EF4-FFF2-40B4-BE49-F238E27FC236}">
                <a16:creationId xmlns:a16="http://schemas.microsoft.com/office/drawing/2014/main" id="{7FE2148C-62D6-3ADF-CEF6-84B7C431433F}"/>
              </a:ext>
            </a:extLst>
          </p:cNvPr>
          <p:cNvSpPr/>
          <p:nvPr/>
        </p:nvSpPr>
        <p:spPr>
          <a:xfrm rot="7185864">
            <a:off x="15020738" y="4535969"/>
            <a:ext cx="10698" cy="42132"/>
          </a:xfrm>
          <a:custGeom>
            <a:avLst/>
            <a:gdLst/>
            <a:ahLst/>
            <a:cxnLst/>
            <a:rect l="l" t="t" r="r" b="b"/>
            <a:pathLst>
              <a:path w="171226" h="438483" extrusionOk="0">
                <a:moveTo>
                  <a:pt x="85613" y="0"/>
                </a:moveTo>
                <a:cubicBezTo>
                  <a:pt x="171226" y="133624"/>
                  <a:pt x="171226" y="304859"/>
                  <a:pt x="85613" y="438483"/>
                </a:cubicBezTo>
                <a:cubicBezTo>
                  <a:pt x="0" y="304859"/>
                  <a:pt x="0" y="133624"/>
                  <a:pt x="85613" y="0"/>
                </a:cubicBezTo>
                <a:close/>
              </a:path>
            </a:pathLst>
          </a:custGeom>
          <a:solidFill>
            <a:srgbClr val="6AB7E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Dosis"/>
            </a:endParaRPr>
          </a:p>
        </p:txBody>
      </p:sp>
      <p:sp>
        <p:nvSpPr>
          <p:cNvPr id="335" name="Google Shape;335;p8">
            <a:extLst>
              <a:ext uri="{FF2B5EF4-FFF2-40B4-BE49-F238E27FC236}">
                <a16:creationId xmlns:a16="http://schemas.microsoft.com/office/drawing/2014/main" id="{5B0682C6-C5FE-6F6A-E0AD-387F8D092F1F}"/>
              </a:ext>
            </a:extLst>
          </p:cNvPr>
          <p:cNvSpPr txBox="1"/>
          <p:nvPr/>
        </p:nvSpPr>
        <p:spPr>
          <a:xfrm rot="7185864">
            <a:off x="14985960" y="4524347"/>
            <a:ext cx="41258" cy="66200"/>
          </a:xfrm>
          <a:prstGeom prst="rect">
            <a:avLst/>
          </a:prstGeom>
          <a:noFill/>
          <a:ln>
            <a:noFill/>
          </a:ln>
        </p:spPr>
        <p:txBody>
          <a:bodyPr spcFirstLastPara="1" wrap="square" lIns="48975" tIns="48975" rIns="48975" bIns="48975" anchor="ctr" anchorCtr="0">
            <a:noAutofit/>
          </a:bodyPr>
          <a:lstStyle/>
          <a:p>
            <a:pPr marL="0" marR="0" lvl="0" indent="0" algn="ctr" rtl="0">
              <a:lnSpc>
                <a:spcPct val="107100"/>
              </a:lnSpc>
              <a:spcBef>
                <a:spcPts val="0"/>
              </a:spcBef>
              <a:spcAft>
                <a:spcPts val="0"/>
              </a:spcAft>
              <a:buClr>
                <a:srgbClr val="000000"/>
              </a:buClr>
              <a:buSzPts val="2000"/>
              <a:buFont typeface="Arial"/>
              <a:buNone/>
            </a:pPr>
            <a:endParaRPr sz="20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Dosis"/>
            </a:endParaRPr>
          </a:p>
        </p:txBody>
      </p:sp>
      <p:sp>
        <p:nvSpPr>
          <p:cNvPr id="336" name="Google Shape;336;p8">
            <a:extLst>
              <a:ext uri="{FF2B5EF4-FFF2-40B4-BE49-F238E27FC236}">
                <a16:creationId xmlns:a16="http://schemas.microsoft.com/office/drawing/2014/main" id="{AE9EE9AE-2D18-3D90-06FA-8C1E6CB2294A}"/>
              </a:ext>
            </a:extLst>
          </p:cNvPr>
          <p:cNvSpPr txBox="1"/>
          <p:nvPr/>
        </p:nvSpPr>
        <p:spPr>
          <a:xfrm rot="10158408">
            <a:off x="12344907" y="3889675"/>
            <a:ext cx="156242" cy="105981"/>
          </a:xfrm>
          <a:prstGeom prst="rect">
            <a:avLst/>
          </a:prstGeom>
          <a:noFill/>
          <a:ln>
            <a:noFill/>
          </a:ln>
        </p:spPr>
        <p:txBody>
          <a:bodyPr spcFirstLastPara="1" wrap="square" lIns="48975" tIns="48975" rIns="48975" bIns="48975" anchor="ctr" anchorCtr="0">
            <a:noAutofit/>
          </a:bodyPr>
          <a:lstStyle/>
          <a:p>
            <a:pPr marL="0" marR="0" lvl="0" indent="0" algn="ctr" rtl="0">
              <a:lnSpc>
                <a:spcPct val="107100"/>
              </a:lnSpc>
              <a:spcBef>
                <a:spcPts val="0"/>
              </a:spcBef>
              <a:spcAft>
                <a:spcPts val="0"/>
              </a:spcAft>
              <a:buClr>
                <a:srgbClr val="000000"/>
              </a:buClr>
              <a:buSzPts val="2000"/>
              <a:buFont typeface="Arial"/>
              <a:buNone/>
            </a:pPr>
            <a:endParaRPr sz="20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Dosis"/>
            </a:endParaRPr>
          </a:p>
        </p:txBody>
      </p:sp>
      <p:sp>
        <p:nvSpPr>
          <p:cNvPr id="337" name="Google Shape;337;p8">
            <a:extLst>
              <a:ext uri="{FF2B5EF4-FFF2-40B4-BE49-F238E27FC236}">
                <a16:creationId xmlns:a16="http://schemas.microsoft.com/office/drawing/2014/main" id="{E5813430-0007-AA5F-8E36-8D2B3EEC0215}"/>
              </a:ext>
            </a:extLst>
          </p:cNvPr>
          <p:cNvSpPr/>
          <p:nvPr/>
        </p:nvSpPr>
        <p:spPr>
          <a:xfrm rot="21148241">
            <a:off x="12591659" y="4298040"/>
            <a:ext cx="16453" cy="27393"/>
          </a:xfrm>
          <a:custGeom>
            <a:avLst/>
            <a:gdLst/>
            <a:ahLst/>
            <a:cxnLst/>
            <a:rect l="l" t="t" r="r" b="b"/>
            <a:pathLst>
              <a:path w="171226" h="438483" extrusionOk="0">
                <a:moveTo>
                  <a:pt x="85613" y="0"/>
                </a:moveTo>
                <a:cubicBezTo>
                  <a:pt x="171226" y="133624"/>
                  <a:pt x="171226" y="304859"/>
                  <a:pt x="85613" y="438483"/>
                </a:cubicBezTo>
                <a:cubicBezTo>
                  <a:pt x="0" y="304859"/>
                  <a:pt x="0" y="133624"/>
                  <a:pt x="85613" y="0"/>
                </a:cubicBezTo>
                <a:close/>
              </a:path>
            </a:pathLst>
          </a:custGeom>
          <a:solidFill>
            <a:srgbClr val="6AB7E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Dosis"/>
            </a:endParaRPr>
          </a:p>
        </p:txBody>
      </p:sp>
      <p:sp>
        <p:nvSpPr>
          <p:cNvPr id="338" name="Google Shape;338;p8">
            <a:extLst>
              <a:ext uri="{FF2B5EF4-FFF2-40B4-BE49-F238E27FC236}">
                <a16:creationId xmlns:a16="http://schemas.microsoft.com/office/drawing/2014/main" id="{D643AB98-5CC2-E7AE-F314-912BFDAFAA48}"/>
              </a:ext>
            </a:extLst>
          </p:cNvPr>
          <p:cNvSpPr txBox="1"/>
          <p:nvPr/>
        </p:nvSpPr>
        <p:spPr>
          <a:xfrm rot="21148241">
            <a:off x="12581945" y="4299924"/>
            <a:ext cx="63457" cy="43042"/>
          </a:xfrm>
          <a:prstGeom prst="rect">
            <a:avLst/>
          </a:prstGeom>
          <a:noFill/>
          <a:ln>
            <a:noFill/>
          </a:ln>
        </p:spPr>
        <p:txBody>
          <a:bodyPr spcFirstLastPara="1" wrap="square" lIns="48975" tIns="48975" rIns="48975" bIns="48975" anchor="ctr" anchorCtr="0">
            <a:noAutofit/>
          </a:bodyPr>
          <a:lstStyle/>
          <a:p>
            <a:pPr marL="0" marR="0" lvl="0" indent="0" algn="ctr" rtl="0">
              <a:lnSpc>
                <a:spcPct val="107100"/>
              </a:lnSpc>
              <a:spcBef>
                <a:spcPts val="0"/>
              </a:spcBef>
              <a:spcAft>
                <a:spcPts val="0"/>
              </a:spcAft>
              <a:buClr>
                <a:srgbClr val="000000"/>
              </a:buClr>
              <a:buSzPts val="2000"/>
              <a:buFont typeface="Arial"/>
              <a:buNone/>
            </a:pPr>
            <a:endParaRPr sz="20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Dosis"/>
            </a:endParaRPr>
          </a:p>
        </p:txBody>
      </p:sp>
      <p:sp>
        <p:nvSpPr>
          <p:cNvPr id="339" name="Google Shape;339;p8">
            <a:extLst>
              <a:ext uri="{FF2B5EF4-FFF2-40B4-BE49-F238E27FC236}">
                <a16:creationId xmlns:a16="http://schemas.microsoft.com/office/drawing/2014/main" id="{862652CC-FAF4-61FC-5140-117D7EE8E9C1}"/>
              </a:ext>
            </a:extLst>
          </p:cNvPr>
          <p:cNvSpPr txBox="1"/>
          <p:nvPr/>
        </p:nvSpPr>
        <p:spPr>
          <a:xfrm>
            <a:off x="13900299" y="4619847"/>
            <a:ext cx="1542584" cy="472758"/>
          </a:xfrm>
          <a:prstGeom prst="rect">
            <a:avLst/>
          </a:prstGeom>
          <a:noFill/>
          <a:ln>
            <a:noFill/>
          </a:ln>
        </p:spPr>
        <p:txBody>
          <a:bodyPr spcFirstLastPara="1" wrap="square" lIns="0" tIns="0" rIns="0" bIns="0" anchor="t" anchorCtr="0">
            <a:spAutoFit/>
          </a:bodyPr>
          <a:lstStyle/>
          <a:p>
            <a:pPr marL="0" marR="0" lvl="0" indent="0" algn="l" rtl="0">
              <a:lnSpc>
                <a:spcPct val="128332"/>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Dosis"/>
              </a:rPr>
              <a:t>2022</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340" name="Google Shape;340;p8">
            <a:extLst>
              <a:ext uri="{FF2B5EF4-FFF2-40B4-BE49-F238E27FC236}">
                <a16:creationId xmlns:a16="http://schemas.microsoft.com/office/drawing/2014/main" id="{5333A2D2-25C9-AE51-4AFF-A0D8DFB2CA16}"/>
              </a:ext>
            </a:extLst>
          </p:cNvPr>
          <p:cNvSpPr txBox="1"/>
          <p:nvPr/>
        </p:nvSpPr>
        <p:spPr>
          <a:xfrm>
            <a:off x="7955758" y="3709307"/>
            <a:ext cx="1542584" cy="472758"/>
          </a:xfrm>
          <a:prstGeom prst="rect">
            <a:avLst/>
          </a:prstGeom>
          <a:noFill/>
          <a:ln>
            <a:noFill/>
          </a:ln>
        </p:spPr>
        <p:txBody>
          <a:bodyPr spcFirstLastPara="1" wrap="square" lIns="0" tIns="0" rIns="0" bIns="0" anchor="t" anchorCtr="0">
            <a:spAutoFit/>
          </a:bodyPr>
          <a:lstStyle/>
          <a:p>
            <a:pPr marL="0" marR="0" lvl="0" indent="0" algn="r" rtl="0">
              <a:lnSpc>
                <a:spcPct val="128332"/>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Dosis"/>
              </a:rPr>
              <a:t>2021</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341" name="Google Shape;341;p8">
            <a:extLst>
              <a:ext uri="{FF2B5EF4-FFF2-40B4-BE49-F238E27FC236}">
                <a16:creationId xmlns:a16="http://schemas.microsoft.com/office/drawing/2014/main" id="{0BDBC5A3-2EDC-797C-9388-300C345E9A57}"/>
              </a:ext>
            </a:extLst>
          </p:cNvPr>
          <p:cNvSpPr txBox="1"/>
          <p:nvPr/>
        </p:nvSpPr>
        <p:spPr>
          <a:xfrm>
            <a:off x="6378146" y="4065730"/>
            <a:ext cx="3248648" cy="646331"/>
          </a:xfrm>
          <a:prstGeom prst="rect">
            <a:avLst/>
          </a:prstGeom>
          <a:noFill/>
        </p:spPr>
        <p:txBody>
          <a:bodyPr wrap="square" rtlCol="0">
            <a:spAutoFit/>
          </a:bodyPr>
          <a:lstStyle>
            <a:defPPr marR="0" lvl="0" algn="l" rtl="0">
              <a:lnSpc>
                <a:spcPct val="100000"/>
              </a:lnSpc>
              <a:spcBef>
                <a:spcPts val="0"/>
              </a:spcBef>
              <a:spcAft>
                <a:spcPts val="0"/>
              </a:spcAft>
            </a:defPPr>
            <a:lvl1pPr>
              <a:defRPr sz="1600">
                <a:solidFill>
                  <a:schemeClr val="dk1"/>
                </a:solidFill>
                <a:latin typeface="Calibri"/>
                <a:ea typeface="Calibri"/>
                <a:cs typeface="Calibri"/>
              </a:defRPr>
            </a:lvl1pPr>
          </a:lstStyle>
          <a:p>
            <a:pPr algn="r"/>
            <a:r>
              <a:rPr lang="en-US" sz="1800" dirty="0">
                <a:sym typeface="Dosis"/>
              </a:rPr>
              <a:t>Launched Acrylates and Propylene Carbonate</a:t>
            </a:r>
            <a:endParaRPr sz="1800" dirty="0">
              <a:sym typeface="Dosis"/>
            </a:endParaRPr>
          </a:p>
        </p:txBody>
      </p:sp>
      <p:pic>
        <p:nvPicPr>
          <p:cNvPr id="342" name="Google Shape;342;p8" descr="Marker with solid fill">
            <a:extLst>
              <a:ext uri="{FF2B5EF4-FFF2-40B4-BE49-F238E27FC236}">
                <a16:creationId xmlns:a16="http://schemas.microsoft.com/office/drawing/2014/main" id="{1FED52A2-13F2-2491-987C-829C4844B1F5}"/>
              </a:ext>
            </a:extLst>
          </p:cNvPr>
          <p:cNvPicPr preferRelativeResize="0"/>
          <p:nvPr/>
        </p:nvPicPr>
        <p:blipFill rotWithShape="1">
          <a:blip r:embed="rId5">
            <a:alphaModFix/>
          </a:blip>
          <a:srcRect/>
          <a:stretch/>
        </p:blipFill>
        <p:spPr>
          <a:xfrm>
            <a:off x="3224362" y="6975829"/>
            <a:ext cx="1311182" cy="1311182"/>
          </a:xfrm>
          <a:prstGeom prst="rect">
            <a:avLst/>
          </a:prstGeom>
          <a:noFill/>
          <a:ln>
            <a:noFill/>
          </a:ln>
        </p:spPr>
      </p:pic>
      <p:pic>
        <p:nvPicPr>
          <p:cNvPr id="343" name="Google Shape;343;p8" descr="Marker with solid fill">
            <a:extLst>
              <a:ext uri="{FF2B5EF4-FFF2-40B4-BE49-F238E27FC236}">
                <a16:creationId xmlns:a16="http://schemas.microsoft.com/office/drawing/2014/main" id="{1F01EDAC-B2E2-378D-6FC4-390A0D7405CF}"/>
              </a:ext>
            </a:extLst>
          </p:cNvPr>
          <p:cNvPicPr preferRelativeResize="0"/>
          <p:nvPr/>
        </p:nvPicPr>
        <p:blipFill rotWithShape="1">
          <a:blip r:embed="rId5">
            <a:alphaModFix/>
          </a:blip>
          <a:srcRect/>
          <a:stretch/>
        </p:blipFill>
        <p:spPr>
          <a:xfrm>
            <a:off x="5260814" y="8006103"/>
            <a:ext cx="1311182" cy="1311182"/>
          </a:xfrm>
          <a:prstGeom prst="rect">
            <a:avLst/>
          </a:prstGeom>
          <a:noFill/>
          <a:ln>
            <a:noFill/>
          </a:ln>
        </p:spPr>
      </p:pic>
      <p:pic>
        <p:nvPicPr>
          <p:cNvPr id="344" name="Google Shape;344;p8" descr="Marker with solid fill">
            <a:extLst>
              <a:ext uri="{FF2B5EF4-FFF2-40B4-BE49-F238E27FC236}">
                <a16:creationId xmlns:a16="http://schemas.microsoft.com/office/drawing/2014/main" id="{9867674A-C1F3-424B-9E6B-B5638696207E}"/>
              </a:ext>
            </a:extLst>
          </p:cNvPr>
          <p:cNvPicPr preferRelativeResize="0"/>
          <p:nvPr/>
        </p:nvPicPr>
        <p:blipFill rotWithShape="1">
          <a:blip r:embed="rId5">
            <a:alphaModFix/>
          </a:blip>
          <a:srcRect/>
          <a:stretch/>
        </p:blipFill>
        <p:spPr>
          <a:xfrm>
            <a:off x="9751518" y="5790438"/>
            <a:ext cx="1311182" cy="1311182"/>
          </a:xfrm>
          <a:prstGeom prst="rect">
            <a:avLst/>
          </a:prstGeom>
          <a:noFill/>
          <a:ln>
            <a:noFill/>
          </a:ln>
        </p:spPr>
      </p:pic>
      <p:pic>
        <p:nvPicPr>
          <p:cNvPr id="345" name="Google Shape;345;p8" descr="Marker with solid fill">
            <a:extLst>
              <a:ext uri="{FF2B5EF4-FFF2-40B4-BE49-F238E27FC236}">
                <a16:creationId xmlns:a16="http://schemas.microsoft.com/office/drawing/2014/main" id="{9DF2605E-5018-8EC9-7FCE-F962D387B116}"/>
              </a:ext>
            </a:extLst>
          </p:cNvPr>
          <p:cNvPicPr preferRelativeResize="0"/>
          <p:nvPr/>
        </p:nvPicPr>
        <p:blipFill rotWithShape="1">
          <a:blip r:embed="rId6">
            <a:alphaModFix/>
            <a:extLst>
              <a:ext uri="{BEBA8EAE-BF5A-486C-A8C5-ECC9F3942E4B}">
                <a14:imgProps xmlns:a14="http://schemas.microsoft.com/office/drawing/2010/main">
                  <a14:imgLayer r:embed="rId7">
                    <a14:imgEffect>
                      <a14:sharpenSoften amount="25000"/>
                    </a14:imgEffect>
                  </a14:imgLayer>
                </a14:imgProps>
              </a:ext>
            </a:extLst>
          </a:blip>
          <a:srcRect/>
          <a:stretch/>
        </p:blipFill>
        <p:spPr>
          <a:xfrm>
            <a:off x="9248471" y="3475476"/>
            <a:ext cx="1311182" cy="1311182"/>
          </a:xfrm>
          <a:prstGeom prst="rect">
            <a:avLst/>
          </a:prstGeom>
          <a:noFill/>
          <a:ln>
            <a:noFill/>
          </a:ln>
        </p:spPr>
      </p:pic>
      <p:pic>
        <p:nvPicPr>
          <p:cNvPr id="346" name="Google Shape;346;p8" descr="Marker with solid fill">
            <a:extLst>
              <a:ext uri="{FF2B5EF4-FFF2-40B4-BE49-F238E27FC236}">
                <a16:creationId xmlns:a16="http://schemas.microsoft.com/office/drawing/2014/main" id="{2D74CAE5-F2D7-DEB6-EFFA-E3D326240927}"/>
              </a:ext>
            </a:extLst>
          </p:cNvPr>
          <p:cNvPicPr preferRelativeResize="0"/>
          <p:nvPr/>
        </p:nvPicPr>
        <p:blipFill rotWithShape="1">
          <a:blip r:embed="rId5">
            <a:alphaModFix/>
          </a:blip>
          <a:srcRect/>
          <a:stretch/>
        </p:blipFill>
        <p:spPr>
          <a:xfrm>
            <a:off x="13322606" y="3510473"/>
            <a:ext cx="1311182" cy="1311182"/>
          </a:xfrm>
          <a:prstGeom prst="rect">
            <a:avLst/>
          </a:prstGeom>
          <a:noFill/>
          <a:ln>
            <a:noFill/>
          </a:ln>
        </p:spPr>
      </p:pic>
      <p:pic>
        <p:nvPicPr>
          <p:cNvPr id="347" name="Google Shape;347;p8" descr="Marker with solid fill">
            <a:extLst>
              <a:ext uri="{FF2B5EF4-FFF2-40B4-BE49-F238E27FC236}">
                <a16:creationId xmlns:a16="http://schemas.microsoft.com/office/drawing/2014/main" id="{961252EE-E56D-BB83-0C6E-1C1EBD05828C}"/>
              </a:ext>
            </a:extLst>
          </p:cNvPr>
          <p:cNvPicPr preferRelativeResize="0"/>
          <p:nvPr/>
        </p:nvPicPr>
        <p:blipFill rotWithShape="1">
          <a:blip r:embed="rId5">
            <a:alphaModFix/>
          </a:blip>
          <a:srcRect/>
          <a:stretch/>
        </p:blipFill>
        <p:spPr>
          <a:xfrm>
            <a:off x="13639443" y="2414280"/>
            <a:ext cx="1311182" cy="1311182"/>
          </a:xfrm>
          <a:prstGeom prst="rect">
            <a:avLst/>
          </a:prstGeom>
          <a:noFill/>
          <a:ln>
            <a:noFill/>
          </a:ln>
        </p:spPr>
      </p:pic>
      <p:sp>
        <p:nvSpPr>
          <p:cNvPr id="348" name="Google Shape;348;p8">
            <a:extLst>
              <a:ext uri="{FF2B5EF4-FFF2-40B4-BE49-F238E27FC236}">
                <a16:creationId xmlns:a16="http://schemas.microsoft.com/office/drawing/2014/main" id="{18645680-ACD3-EBE0-3DF2-A75FECDFFC46}"/>
              </a:ext>
            </a:extLst>
          </p:cNvPr>
          <p:cNvSpPr txBox="1"/>
          <p:nvPr/>
        </p:nvSpPr>
        <p:spPr>
          <a:xfrm>
            <a:off x="12253294" y="2583089"/>
            <a:ext cx="1542584" cy="472758"/>
          </a:xfrm>
          <a:prstGeom prst="rect">
            <a:avLst/>
          </a:prstGeom>
          <a:noFill/>
          <a:ln>
            <a:noFill/>
          </a:ln>
        </p:spPr>
        <p:txBody>
          <a:bodyPr spcFirstLastPara="1" wrap="square" lIns="0" tIns="0" rIns="0" bIns="0" anchor="t" anchorCtr="0">
            <a:spAutoFit/>
          </a:bodyPr>
          <a:lstStyle/>
          <a:p>
            <a:pPr marL="0" marR="0" lvl="0" indent="0" algn="r" rtl="0">
              <a:lnSpc>
                <a:spcPct val="128332"/>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Dosis"/>
              </a:rPr>
              <a:t>2023</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349" name="Google Shape;349;p8">
            <a:extLst>
              <a:ext uri="{FF2B5EF4-FFF2-40B4-BE49-F238E27FC236}">
                <a16:creationId xmlns:a16="http://schemas.microsoft.com/office/drawing/2014/main" id="{63466CE4-9590-1C5D-1A0F-BD451AC8DCF7}"/>
              </a:ext>
            </a:extLst>
          </p:cNvPr>
          <p:cNvSpPr txBox="1"/>
          <p:nvPr/>
        </p:nvSpPr>
        <p:spPr>
          <a:xfrm>
            <a:off x="10376657" y="2914352"/>
            <a:ext cx="3476186" cy="64633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RPr/>
            </a:defPPr>
            <a:lvl1pPr algn="r">
              <a:defRPr sz="1800">
                <a:solidFill>
                  <a:schemeClr val="dk1"/>
                </a:solidFill>
                <a:latin typeface="Calibri"/>
                <a:ea typeface="Calibri"/>
                <a:cs typeface="Calibri"/>
              </a:defRPr>
            </a:lvl1pPr>
          </a:lstStyle>
          <a:p>
            <a:r>
              <a:rPr lang="en-US" dirty="0">
                <a:sym typeface="Dosis"/>
              </a:rPr>
              <a:t>Launched Dibasic ester and  Methoxy Propanol</a:t>
            </a:r>
          </a:p>
        </p:txBody>
      </p:sp>
      <p:sp>
        <p:nvSpPr>
          <p:cNvPr id="351" name="Google Shape;351;p8">
            <a:extLst>
              <a:ext uri="{FF2B5EF4-FFF2-40B4-BE49-F238E27FC236}">
                <a16:creationId xmlns:a16="http://schemas.microsoft.com/office/drawing/2014/main" id="{37756534-E43C-3559-9E8C-C500C0A92C5E}"/>
              </a:ext>
            </a:extLst>
          </p:cNvPr>
          <p:cNvSpPr txBox="1"/>
          <p:nvPr/>
        </p:nvSpPr>
        <p:spPr>
          <a:xfrm>
            <a:off x="300863" y="1496490"/>
            <a:ext cx="7821030"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rgbClr val="038F01"/>
                </a:solidFill>
                <a:latin typeface="+mj-lt"/>
                <a:ea typeface="Calibri" panose="020F0502020204030204" pitchFamily="34" charset="0"/>
                <a:cs typeface="Calibri" panose="020F0502020204030204" pitchFamily="34" charset="0"/>
                <a:sym typeface="Arial"/>
              </a:rPr>
              <a:t>Our Journey of Ambition, Resilience, and Success in Responsible Chemical Distribution</a:t>
            </a:r>
            <a:endParaRPr sz="3200" b="0" i="0" u="none" strike="noStrike" cap="none" dirty="0">
              <a:solidFill>
                <a:srgbClr val="038F01"/>
              </a:solidFill>
              <a:latin typeface="+mj-lt"/>
              <a:ea typeface="Calibri" panose="020F0502020204030204" pitchFamily="34" charset="0"/>
              <a:cs typeface="Calibri" panose="020F0502020204030204" pitchFamily="34" charset="0"/>
              <a:sym typeface="Arial"/>
            </a:endParaRPr>
          </a:p>
        </p:txBody>
      </p:sp>
      <p:pic>
        <p:nvPicPr>
          <p:cNvPr id="352" name="Google Shape;352;p8" descr="Marker with solid fill">
            <a:extLst>
              <a:ext uri="{FF2B5EF4-FFF2-40B4-BE49-F238E27FC236}">
                <a16:creationId xmlns:a16="http://schemas.microsoft.com/office/drawing/2014/main" id="{D2C1CD85-4E1B-69F2-E82E-B04DFA68C8FC}"/>
              </a:ext>
            </a:extLst>
          </p:cNvPr>
          <p:cNvPicPr preferRelativeResize="0"/>
          <p:nvPr/>
        </p:nvPicPr>
        <p:blipFill rotWithShape="1">
          <a:blip r:embed="rId5">
            <a:alphaModFix/>
          </a:blip>
          <a:srcRect/>
          <a:stretch/>
        </p:blipFill>
        <p:spPr>
          <a:xfrm>
            <a:off x="13529461" y="6505123"/>
            <a:ext cx="1311182" cy="1311182"/>
          </a:xfrm>
          <a:prstGeom prst="rect">
            <a:avLst/>
          </a:prstGeom>
          <a:noFill/>
          <a:ln>
            <a:noFill/>
          </a:ln>
        </p:spPr>
      </p:pic>
      <p:sp>
        <p:nvSpPr>
          <p:cNvPr id="353" name="Google Shape;353;p8">
            <a:extLst>
              <a:ext uri="{FF2B5EF4-FFF2-40B4-BE49-F238E27FC236}">
                <a16:creationId xmlns:a16="http://schemas.microsoft.com/office/drawing/2014/main" id="{C04B9E4D-D190-F665-AE66-D9E4865F8CFE}"/>
              </a:ext>
            </a:extLst>
          </p:cNvPr>
          <p:cNvSpPr txBox="1"/>
          <p:nvPr/>
        </p:nvSpPr>
        <p:spPr>
          <a:xfrm>
            <a:off x="14429607" y="7504086"/>
            <a:ext cx="1533459" cy="472758"/>
          </a:xfrm>
          <a:prstGeom prst="rect">
            <a:avLst/>
          </a:prstGeom>
          <a:noFill/>
          <a:ln>
            <a:noFill/>
          </a:ln>
        </p:spPr>
        <p:txBody>
          <a:bodyPr spcFirstLastPara="1" wrap="square" lIns="0" tIns="0" rIns="0" bIns="0" anchor="t" anchorCtr="0">
            <a:spAutoFit/>
          </a:bodyPr>
          <a:lstStyle/>
          <a:p>
            <a:pPr marL="0" marR="0" lvl="0" indent="0" algn="l" rtl="0">
              <a:lnSpc>
                <a:spcPct val="128332"/>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Dosis"/>
              </a:rPr>
              <a:t>2018</a:t>
            </a:r>
            <a:endParaRPr sz="24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Dosis"/>
            </a:endParaRPr>
          </a:p>
        </p:txBody>
      </p:sp>
      <p:sp>
        <p:nvSpPr>
          <p:cNvPr id="354" name="Google Shape;354;p8">
            <a:extLst>
              <a:ext uri="{FF2B5EF4-FFF2-40B4-BE49-F238E27FC236}">
                <a16:creationId xmlns:a16="http://schemas.microsoft.com/office/drawing/2014/main" id="{C842DFFE-7AF9-CCDB-C630-DEC56B0B5EF3}"/>
              </a:ext>
            </a:extLst>
          </p:cNvPr>
          <p:cNvSpPr txBox="1"/>
          <p:nvPr/>
        </p:nvSpPr>
        <p:spPr>
          <a:xfrm>
            <a:off x="14359733" y="7849015"/>
            <a:ext cx="2923657" cy="64633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RPr/>
            </a:defPPr>
            <a:lvl1pPr algn="r">
              <a:defRPr sz="1800">
                <a:solidFill>
                  <a:schemeClr val="dk1"/>
                </a:solidFill>
                <a:latin typeface="Calibri"/>
                <a:ea typeface="Calibri"/>
                <a:cs typeface="Calibri"/>
              </a:defRPr>
            </a:lvl1pPr>
          </a:lstStyle>
          <a:p>
            <a:pPr algn="l"/>
            <a:r>
              <a:rPr lang="en-IN" dirty="0"/>
              <a:t>Launched MPA and Glycol Ethers</a:t>
            </a:r>
            <a:endParaRPr dirty="0">
              <a:sym typeface="Calibri"/>
            </a:endParaRPr>
          </a:p>
        </p:txBody>
      </p:sp>
      <p:pic>
        <p:nvPicPr>
          <p:cNvPr id="355" name="Google Shape;355;p8" descr="Marker with solid fill">
            <a:extLst>
              <a:ext uri="{FF2B5EF4-FFF2-40B4-BE49-F238E27FC236}">
                <a16:creationId xmlns:a16="http://schemas.microsoft.com/office/drawing/2014/main" id="{7043AE9D-A07D-C45D-AE47-9EFB7FC3BD07}"/>
              </a:ext>
            </a:extLst>
          </p:cNvPr>
          <p:cNvPicPr preferRelativeResize="0"/>
          <p:nvPr/>
        </p:nvPicPr>
        <p:blipFill rotWithShape="1">
          <a:blip r:embed="rId5">
            <a:alphaModFix/>
          </a:blip>
          <a:srcRect/>
          <a:stretch/>
        </p:blipFill>
        <p:spPr>
          <a:xfrm>
            <a:off x="8697074" y="6819633"/>
            <a:ext cx="1311182" cy="1311182"/>
          </a:xfrm>
          <a:prstGeom prst="rect">
            <a:avLst/>
          </a:prstGeom>
          <a:noFill/>
          <a:ln>
            <a:noFill/>
          </a:ln>
        </p:spPr>
      </p:pic>
      <p:sp>
        <p:nvSpPr>
          <p:cNvPr id="356" name="Google Shape;356;p8">
            <a:extLst>
              <a:ext uri="{FF2B5EF4-FFF2-40B4-BE49-F238E27FC236}">
                <a16:creationId xmlns:a16="http://schemas.microsoft.com/office/drawing/2014/main" id="{8AF4012B-8FDE-6B3E-BA77-9E94F3F92EF3}"/>
              </a:ext>
            </a:extLst>
          </p:cNvPr>
          <p:cNvSpPr txBox="1"/>
          <p:nvPr/>
        </p:nvSpPr>
        <p:spPr>
          <a:xfrm>
            <a:off x="9084853" y="7917475"/>
            <a:ext cx="1533459" cy="472758"/>
          </a:xfrm>
          <a:prstGeom prst="rect">
            <a:avLst/>
          </a:prstGeom>
          <a:noFill/>
          <a:ln>
            <a:noFill/>
          </a:ln>
        </p:spPr>
        <p:txBody>
          <a:bodyPr spcFirstLastPara="1" wrap="square" lIns="0" tIns="0" rIns="0" bIns="0" anchor="t" anchorCtr="0">
            <a:spAutoFit/>
          </a:bodyPr>
          <a:lstStyle/>
          <a:p>
            <a:pPr marL="0" marR="0" lvl="0" indent="0" algn="l" rtl="0">
              <a:lnSpc>
                <a:spcPct val="128332"/>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Dosis"/>
              </a:rPr>
              <a:t>2015</a:t>
            </a:r>
            <a:endParaRPr sz="24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Dosis"/>
            </a:endParaRPr>
          </a:p>
        </p:txBody>
      </p:sp>
      <p:sp>
        <p:nvSpPr>
          <p:cNvPr id="357" name="Google Shape;357;p8">
            <a:extLst>
              <a:ext uri="{FF2B5EF4-FFF2-40B4-BE49-F238E27FC236}">
                <a16:creationId xmlns:a16="http://schemas.microsoft.com/office/drawing/2014/main" id="{75879580-05CC-D1AE-E8AB-2C502303F180}"/>
              </a:ext>
            </a:extLst>
          </p:cNvPr>
          <p:cNvSpPr txBox="1"/>
          <p:nvPr/>
        </p:nvSpPr>
        <p:spPr>
          <a:xfrm>
            <a:off x="8980235" y="8257503"/>
            <a:ext cx="2801947" cy="646331"/>
          </a:xfrm>
          <a:prstGeom prst="rect">
            <a:avLst/>
          </a:prstGeom>
          <a:noFill/>
        </p:spPr>
        <p:txBody>
          <a:bodyPr wrap="square" rtlCol="0">
            <a:spAutoFit/>
          </a:bodyPr>
          <a:lstStyle>
            <a:defPPr marR="0" lvl="0" algn="l" rtl="0">
              <a:lnSpc>
                <a:spcPct val="100000"/>
              </a:lnSpc>
              <a:spcBef>
                <a:spcPts val="0"/>
              </a:spcBef>
              <a:spcAft>
                <a:spcPts val="0"/>
              </a:spcAft>
              <a:defRPr/>
            </a:defPPr>
            <a:lvl1pPr algn="r">
              <a:defRPr sz="1800">
                <a:solidFill>
                  <a:schemeClr val="dk1"/>
                </a:solidFill>
                <a:latin typeface="Calibri"/>
                <a:ea typeface="Calibri"/>
                <a:cs typeface="Calibri"/>
              </a:defRPr>
            </a:lvl1pPr>
          </a:lstStyle>
          <a:p>
            <a:pPr algn="l"/>
            <a:r>
              <a:rPr lang="en-US" dirty="0">
                <a:sym typeface="Dosis"/>
              </a:rPr>
              <a:t>Launched Acetic Anhydride and Benzyl Alcohol</a:t>
            </a:r>
            <a:endParaRPr dirty="0">
              <a:sym typeface="Calibri"/>
            </a:endParaRPr>
          </a:p>
        </p:txBody>
      </p:sp>
      <p:sp>
        <p:nvSpPr>
          <p:cNvPr id="359" name="Google Shape;359;p8">
            <a:extLst>
              <a:ext uri="{FF2B5EF4-FFF2-40B4-BE49-F238E27FC236}">
                <a16:creationId xmlns:a16="http://schemas.microsoft.com/office/drawing/2014/main" id="{CC946846-8F10-F837-1100-D2379FB76A6B}"/>
              </a:ext>
            </a:extLst>
          </p:cNvPr>
          <p:cNvSpPr txBox="1"/>
          <p:nvPr/>
        </p:nvSpPr>
        <p:spPr>
          <a:xfrm>
            <a:off x="13802053" y="4911833"/>
            <a:ext cx="4012407" cy="923330"/>
          </a:xfrm>
          <a:prstGeom prst="rect">
            <a:avLst/>
          </a:prstGeom>
          <a:noFill/>
        </p:spPr>
        <p:txBody>
          <a:bodyPr wrap="square" rtlCol="0">
            <a:spAutoFit/>
          </a:bodyPr>
          <a:lstStyle>
            <a:defPPr marR="0" lvl="0" algn="l" rtl="0">
              <a:lnSpc>
                <a:spcPct val="100000"/>
              </a:lnSpc>
              <a:spcBef>
                <a:spcPts val="0"/>
              </a:spcBef>
              <a:spcAft>
                <a:spcPts val="0"/>
              </a:spcAft>
              <a:defRPr/>
            </a:defPPr>
            <a:lvl1pPr algn="r">
              <a:defRPr sz="1800">
                <a:solidFill>
                  <a:schemeClr val="dk1"/>
                </a:solidFill>
                <a:latin typeface="Calibri"/>
                <a:ea typeface="Calibri"/>
                <a:cs typeface="Calibri"/>
              </a:defRPr>
            </a:lvl1pPr>
          </a:lstStyle>
          <a:p>
            <a:pPr algn="l"/>
            <a:r>
              <a:rPr lang="en-US" dirty="0">
                <a:sym typeface="Dosis"/>
              </a:rPr>
              <a:t>Launched Triacetin,</a:t>
            </a:r>
          </a:p>
          <a:p>
            <a:pPr algn="l"/>
            <a:r>
              <a:rPr lang="en-US" dirty="0">
                <a:sym typeface="Dosis"/>
              </a:rPr>
              <a:t>ranked 150 in ICIS Top 100 chemical distribution (Now 145</a:t>
            </a:r>
            <a:r>
              <a:rPr lang="en-US" baseline="30000" dirty="0">
                <a:sym typeface="Dosis"/>
              </a:rPr>
              <a:t>th</a:t>
            </a:r>
            <a:r>
              <a:rPr lang="en-US" dirty="0">
                <a:sym typeface="Dosis"/>
              </a:rPr>
              <a:t>)</a:t>
            </a:r>
            <a:endParaRPr dirty="0">
              <a:sym typeface="Dosis"/>
            </a:endParaRPr>
          </a:p>
        </p:txBody>
      </p:sp>
      <p:sp>
        <p:nvSpPr>
          <p:cNvPr id="360" name="Google Shape;360;p8">
            <a:extLst>
              <a:ext uri="{FF2B5EF4-FFF2-40B4-BE49-F238E27FC236}">
                <a16:creationId xmlns:a16="http://schemas.microsoft.com/office/drawing/2014/main" id="{6C7B1332-D61F-CE8A-5925-42A22E2A6B3D}"/>
              </a:ext>
            </a:extLst>
          </p:cNvPr>
          <p:cNvSpPr txBox="1"/>
          <p:nvPr/>
        </p:nvSpPr>
        <p:spPr>
          <a:xfrm>
            <a:off x="6097454" y="8712093"/>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 name="Google Shape;339;p8">
            <a:extLst>
              <a:ext uri="{FF2B5EF4-FFF2-40B4-BE49-F238E27FC236}">
                <a16:creationId xmlns:a16="http://schemas.microsoft.com/office/drawing/2014/main" id="{E7FB2561-08FB-14EA-B92B-CB909372C3B1}"/>
              </a:ext>
            </a:extLst>
          </p:cNvPr>
          <p:cNvSpPr txBox="1"/>
          <p:nvPr/>
        </p:nvSpPr>
        <p:spPr>
          <a:xfrm>
            <a:off x="15740806" y="3126915"/>
            <a:ext cx="1542584" cy="472758"/>
          </a:xfrm>
          <a:prstGeom prst="rect">
            <a:avLst/>
          </a:prstGeom>
          <a:noFill/>
          <a:ln>
            <a:noFill/>
          </a:ln>
        </p:spPr>
        <p:txBody>
          <a:bodyPr spcFirstLastPara="1" wrap="square" lIns="0" tIns="0" rIns="0" bIns="0" anchor="t" anchorCtr="0">
            <a:spAutoFit/>
          </a:bodyPr>
          <a:lstStyle/>
          <a:p>
            <a:pPr marL="0" marR="0" lvl="0" indent="0" algn="l" rtl="0">
              <a:lnSpc>
                <a:spcPct val="128332"/>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Dosis"/>
              </a:rPr>
              <a:t>2024</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4" name="TextBox 3">
            <a:extLst>
              <a:ext uri="{FF2B5EF4-FFF2-40B4-BE49-F238E27FC236}">
                <a16:creationId xmlns:a16="http://schemas.microsoft.com/office/drawing/2014/main" id="{7A0F7276-00D8-EC27-6A9A-BD514891C878}"/>
              </a:ext>
            </a:extLst>
          </p:cNvPr>
          <p:cNvSpPr txBox="1"/>
          <p:nvPr/>
        </p:nvSpPr>
        <p:spPr>
          <a:xfrm>
            <a:off x="12509625" y="1826067"/>
            <a:ext cx="4178390" cy="369332"/>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RPr lang="en-US"/>
            </a:defPPr>
            <a:lvl1pPr>
              <a:defRPr>
                <a:solidFill>
                  <a:schemeClr val="dk1"/>
                </a:solidFill>
                <a:latin typeface="Calibri"/>
                <a:ea typeface="Calibri"/>
                <a:cs typeface="Calibri"/>
              </a:defRPr>
            </a:lvl1pPr>
          </a:lstStyle>
          <a:p>
            <a:pPr algn="r"/>
            <a:r>
              <a:rPr lang="it-IT" dirty="0">
                <a:sym typeface="Calibri"/>
              </a:rPr>
              <a:t>Launched DPM,</a:t>
            </a:r>
            <a:r>
              <a:rPr lang="en-IN" dirty="0">
                <a:sym typeface="Calibri"/>
              </a:rPr>
              <a:t> EP, ND-150</a:t>
            </a:r>
          </a:p>
        </p:txBody>
      </p:sp>
      <p:sp>
        <p:nvSpPr>
          <p:cNvPr id="7" name="Google Shape;339;p8">
            <a:extLst>
              <a:ext uri="{FF2B5EF4-FFF2-40B4-BE49-F238E27FC236}">
                <a16:creationId xmlns:a16="http://schemas.microsoft.com/office/drawing/2014/main" id="{8828AF2F-B64E-D433-F1DF-754232324A07}"/>
              </a:ext>
            </a:extLst>
          </p:cNvPr>
          <p:cNvSpPr txBox="1"/>
          <p:nvPr/>
        </p:nvSpPr>
        <p:spPr>
          <a:xfrm>
            <a:off x="15993712" y="1500852"/>
            <a:ext cx="1542584" cy="472758"/>
          </a:xfrm>
          <a:prstGeom prst="rect">
            <a:avLst/>
          </a:prstGeom>
          <a:noFill/>
          <a:ln>
            <a:noFill/>
          </a:ln>
        </p:spPr>
        <p:txBody>
          <a:bodyPr spcFirstLastPara="1" wrap="square" lIns="0" tIns="0" rIns="0" bIns="0" anchor="t" anchorCtr="0">
            <a:spAutoFit/>
          </a:bodyPr>
          <a:lstStyle/>
          <a:p>
            <a:pPr marL="0" marR="0" lvl="0" indent="0" algn="l" rtl="0">
              <a:lnSpc>
                <a:spcPct val="128332"/>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Dosis"/>
              </a:rPr>
              <a:t>2025</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1A7DC047-B477-4B3E-D3C5-6E724C6C62C3}"/>
              </a:ext>
            </a:extLst>
          </p:cNvPr>
          <p:cNvSpPr txBox="1"/>
          <p:nvPr/>
        </p:nvSpPr>
        <p:spPr>
          <a:xfrm>
            <a:off x="15663930" y="3511732"/>
            <a:ext cx="1936167" cy="1200329"/>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RPr lang="en-US"/>
            </a:defPPr>
            <a:lvl1pPr>
              <a:defRPr>
                <a:solidFill>
                  <a:schemeClr val="dk1"/>
                </a:solidFill>
                <a:latin typeface="Calibri"/>
                <a:ea typeface="Calibri"/>
                <a:cs typeface="Calibri"/>
              </a:defRPr>
            </a:lvl1pPr>
          </a:lstStyle>
          <a:p>
            <a:r>
              <a:rPr lang="en-IN" dirty="0">
                <a:sym typeface="Calibri"/>
              </a:rPr>
              <a:t>Began  to Represent Harmony Organics Aroma Chemicals</a:t>
            </a:r>
          </a:p>
        </p:txBody>
      </p:sp>
      <p:pic>
        <p:nvPicPr>
          <p:cNvPr id="9" name="Google Shape;347;p8" descr="Marker with solid fill">
            <a:extLst>
              <a:ext uri="{FF2B5EF4-FFF2-40B4-BE49-F238E27FC236}">
                <a16:creationId xmlns:a16="http://schemas.microsoft.com/office/drawing/2014/main" id="{26F97A12-BBE2-92EC-AB0A-484121E036D8}"/>
              </a:ext>
            </a:extLst>
          </p:cNvPr>
          <p:cNvPicPr preferRelativeResize="0"/>
          <p:nvPr/>
        </p:nvPicPr>
        <p:blipFill rotWithShape="1">
          <a:blip r:embed="rId5">
            <a:alphaModFix/>
          </a:blip>
          <a:srcRect/>
          <a:stretch/>
        </p:blipFill>
        <p:spPr>
          <a:xfrm>
            <a:off x="16360039" y="1308418"/>
            <a:ext cx="1311182" cy="1311182"/>
          </a:xfrm>
          <a:prstGeom prst="rect">
            <a:avLst/>
          </a:prstGeom>
          <a:noFill/>
          <a:ln>
            <a:noFill/>
          </a:ln>
        </p:spPr>
      </p:pic>
      <p:pic>
        <p:nvPicPr>
          <p:cNvPr id="10" name="Google Shape;347;p8" descr="Marker with solid fill">
            <a:extLst>
              <a:ext uri="{FF2B5EF4-FFF2-40B4-BE49-F238E27FC236}">
                <a16:creationId xmlns:a16="http://schemas.microsoft.com/office/drawing/2014/main" id="{04FB2E8E-6B3C-F086-6755-AE71D2CACC1B}"/>
              </a:ext>
            </a:extLst>
          </p:cNvPr>
          <p:cNvPicPr preferRelativeResize="0"/>
          <p:nvPr/>
        </p:nvPicPr>
        <p:blipFill rotWithShape="1">
          <a:blip r:embed="rId5">
            <a:alphaModFix/>
          </a:blip>
          <a:srcRect/>
          <a:stretch/>
        </p:blipFill>
        <p:spPr>
          <a:xfrm>
            <a:off x="14826020" y="2335587"/>
            <a:ext cx="1311182" cy="1311182"/>
          </a:xfrm>
          <a:prstGeom prst="rect">
            <a:avLst/>
          </a:prstGeom>
          <a:noFill/>
          <a:ln>
            <a:noFill/>
          </a:ln>
        </p:spPr>
      </p:pic>
      <p:sp>
        <p:nvSpPr>
          <p:cNvPr id="6" name="Title 5">
            <a:extLst>
              <a:ext uri="{FF2B5EF4-FFF2-40B4-BE49-F238E27FC236}">
                <a16:creationId xmlns:a16="http://schemas.microsoft.com/office/drawing/2014/main" id="{6907F23B-AAA5-F16E-AFC8-78E45C11C041}"/>
              </a:ext>
            </a:extLst>
          </p:cNvPr>
          <p:cNvSpPr>
            <a:spLocks noGrp="1"/>
          </p:cNvSpPr>
          <p:nvPr>
            <p:ph type="title"/>
          </p:nvPr>
        </p:nvSpPr>
        <p:spPr/>
        <p:txBody>
          <a:bodyPr/>
          <a:lstStyle/>
          <a:p>
            <a:r>
              <a:rPr lang="en-US" sz="4400" spc="20" dirty="0">
                <a:solidFill>
                  <a:srgbClr val="FFFFFF"/>
                </a:solidFill>
                <a:latin typeface="+mn-lt"/>
                <a:sym typeface="Dosis"/>
              </a:rPr>
              <a:t>Navigating challenges: our resilient journey</a:t>
            </a:r>
            <a:endParaRPr lang="en-IN" sz="4400" spc="20" dirty="0">
              <a:solidFill>
                <a:srgbClr val="FFFFFF"/>
              </a:solidFill>
              <a:latin typeface="+mn-lt"/>
            </a:endParaRPr>
          </a:p>
        </p:txBody>
      </p:sp>
    </p:spTree>
    <p:extLst>
      <p:ext uri="{BB962C8B-B14F-4D97-AF65-F5344CB8AC3E}">
        <p14:creationId xmlns:p14="http://schemas.microsoft.com/office/powerpoint/2010/main" val="21111199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95CFADF67E9B947BD2A461D62276828" ma:contentTypeVersion="6" ma:contentTypeDescription="Create a new document." ma:contentTypeScope="" ma:versionID="c1a552d4e4f535e12f9ca81e43a653d5">
  <xsd:schema xmlns:xsd="http://www.w3.org/2001/XMLSchema" xmlns:xs="http://www.w3.org/2001/XMLSchema" xmlns:p="http://schemas.microsoft.com/office/2006/metadata/properties" xmlns:ns3="595364ff-2429-425c-b411-ca9fcb910cef" xmlns:ns4="930390fb-78cd-42eb-918c-8ae3c6462ff9" targetNamespace="http://schemas.microsoft.com/office/2006/metadata/properties" ma:root="true" ma:fieldsID="8b7bff8fea90b393c49f5b8c903d308f" ns3:_="" ns4:_="">
    <xsd:import namespace="595364ff-2429-425c-b411-ca9fcb910cef"/>
    <xsd:import namespace="930390fb-78cd-42eb-918c-8ae3c6462ff9"/>
    <xsd:element name="properties">
      <xsd:complexType>
        <xsd:sequence>
          <xsd:element name="documentManagement">
            <xsd:complexType>
              <xsd:all>
                <xsd:element ref="ns3:MediaServiceDateTaken" minOccurs="0"/>
                <xsd:element ref="ns4:MigrationSourceID" minOccurs="0"/>
                <xsd:element ref="ns3:MediaServiceMetadata" minOccurs="0"/>
                <xsd:element ref="ns3:MediaServiceFastMetadata" minOccurs="0"/>
                <xsd:element ref="ns3:MediaServiceSearchPropertie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5364ff-2429-425c-b411-ca9fcb910cef"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_activity" ma:index="13"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30390fb-78cd-42eb-918c-8ae3c6462ff9" elementFormDefault="qualified">
    <xsd:import namespace="http://schemas.microsoft.com/office/2006/documentManagement/types"/>
    <xsd:import namespace="http://schemas.microsoft.com/office/infopath/2007/PartnerControls"/>
    <xsd:element name="MigrationSourceID" ma:index="9" nillable="true" ma:displayName="MigrationSourceID" ma:internalName="MigrationSourceID"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595364ff-2429-425c-b411-ca9fcb910cef" xsi:nil="true"/>
  </documentManagement>
</p:properties>
</file>

<file path=customXml/itemProps1.xml><?xml version="1.0" encoding="utf-8"?>
<ds:datastoreItem xmlns:ds="http://schemas.openxmlformats.org/officeDocument/2006/customXml" ds:itemID="{B32A2612-3862-4B89-A3CA-B885FE1CBE91}">
  <ds:schemaRefs>
    <ds:schemaRef ds:uri="http://schemas.microsoft.com/sharepoint/v3/contenttype/forms"/>
  </ds:schemaRefs>
</ds:datastoreItem>
</file>

<file path=customXml/itemProps2.xml><?xml version="1.0" encoding="utf-8"?>
<ds:datastoreItem xmlns:ds="http://schemas.openxmlformats.org/officeDocument/2006/customXml" ds:itemID="{CE3F8ABD-4516-47BE-8B58-F4090CB8DE7D}">
  <ds:schemaRefs>
    <ds:schemaRef ds:uri="595364ff-2429-425c-b411-ca9fcb910cef"/>
    <ds:schemaRef ds:uri="930390fb-78cd-42eb-918c-8ae3c6462ff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002458A-7ADA-4AB7-9DBD-0032A64AFD7E}">
  <ds:schemaRefs>
    <ds:schemaRef ds:uri="http://schemas.openxmlformats.org/package/2006/metadata/core-properties"/>
    <ds:schemaRef ds:uri="http://purl.org/dc/terms/"/>
    <ds:schemaRef ds:uri="http://purl.org/dc/dcmitype/"/>
    <ds:schemaRef ds:uri="595364ff-2429-425c-b411-ca9fcb910cef"/>
    <ds:schemaRef ds:uri="http://schemas.microsoft.com/office/2006/documentManagement/types"/>
    <ds:schemaRef ds:uri="http://www.w3.org/XML/1998/namespace"/>
    <ds:schemaRef ds:uri="http://purl.org/dc/elements/1.1/"/>
    <ds:schemaRef ds:uri="http://schemas.microsoft.com/office/infopath/2007/PartnerControls"/>
    <ds:schemaRef ds:uri="930390fb-78cd-42eb-918c-8ae3c6462ff9"/>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4606</TotalTime>
  <Words>5648</Words>
  <Application>Microsoft Office PowerPoint</Application>
  <PresentationFormat>Custom</PresentationFormat>
  <Paragraphs>1003</Paragraphs>
  <Slides>39</Slides>
  <Notes>34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39</vt:i4>
      </vt:variant>
    </vt:vector>
  </HeadingPairs>
  <TitlesOfParts>
    <vt:vector size="54" baseType="lpstr">
      <vt:lpstr>Arial</vt:lpstr>
      <vt:lpstr>Times New Roman</vt:lpstr>
      <vt:lpstr>Dosis</vt:lpstr>
      <vt:lpstr>TT Rounds Condensed</vt:lpstr>
      <vt:lpstr>Roboto Bold</vt:lpstr>
      <vt:lpstr>Roboto</vt:lpstr>
      <vt:lpstr>Arial Bold</vt:lpstr>
      <vt:lpstr>Calibri</vt:lpstr>
      <vt:lpstr>Calibri (MS)</vt:lpstr>
      <vt:lpstr>Poppins Italics</vt:lpstr>
      <vt:lpstr>Aptos</vt:lpstr>
      <vt:lpstr>Poppins Bold</vt:lpstr>
      <vt:lpstr>DejaVu Sans Bold Italics</vt:lpstr>
      <vt:lpstr>Poppins Bold Italics</vt:lpstr>
      <vt:lpstr>Office Theme</vt:lpstr>
      <vt:lpstr>PowerPoint Presentation</vt:lpstr>
      <vt:lpstr>PowerPoint Presentation</vt:lpstr>
      <vt:lpstr>PowerPoint Presentation</vt:lpstr>
      <vt:lpstr>Disclaimer</vt:lpstr>
      <vt:lpstr>BloomchemAG commitment to growth &amp; sustainability</vt:lpstr>
      <vt:lpstr>Introducing BloomchemAG: your chemical distribution partner</vt:lpstr>
      <vt:lpstr>Strategic overview: driving global success in chemical distribution</vt:lpstr>
      <vt:lpstr>PowerPoint Presentation</vt:lpstr>
      <vt:lpstr>Navigating challenges: our resilient journey</vt:lpstr>
      <vt:lpstr>Chemical distribution market: Global</vt:lpstr>
      <vt:lpstr>Global chemical distribution: industry-wise growth</vt:lpstr>
      <vt:lpstr>Chemical distribution market: Europe</vt:lpstr>
      <vt:lpstr>Chemical distribution market: Europe</vt:lpstr>
      <vt:lpstr>PowerPoint Presentation</vt:lpstr>
      <vt:lpstr>Enablers for BloomchemAG’s growth</vt:lpstr>
      <vt:lpstr>PowerPoint Presentation</vt:lpstr>
      <vt:lpstr>Business model</vt:lpstr>
      <vt:lpstr>Customer delivery value chain</vt:lpstr>
      <vt:lpstr>Customer reach and revenue analysis</vt:lpstr>
      <vt:lpstr> 2027 strategic objectives</vt:lpstr>
      <vt:lpstr>What drives our revenue</vt:lpstr>
      <vt:lpstr>Antwerp-Rotterdam-Hamburg warehousing | Bulk material</vt:lpstr>
      <vt:lpstr>Antwerp-Rotterdam-Hamburg warehousing | Packed material</vt:lpstr>
      <vt:lpstr>Aroma chemical distribution</vt:lpstr>
      <vt:lpstr>Aroma chemicals: flavours &amp; fragrances</vt:lpstr>
      <vt:lpstr>EU REACH products portfolio: applications</vt:lpstr>
      <vt:lpstr>EU REACH products portfolio: chemical groups</vt:lpstr>
      <vt:lpstr>UK REACH product portfolio: applications</vt:lpstr>
      <vt:lpstr>EU REACH registered products: Indian-origin</vt:lpstr>
      <vt:lpstr>EU REACH registered products: Indian-origin</vt:lpstr>
      <vt:lpstr>We impact the following end-markets </vt:lpstr>
      <vt:lpstr>Navigating challenges: A case study in proactive solutions &amp; strategic coordination</vt:lpstr>
      <vt:lpstr>Awards and accreditations</vt:lpstr>
      <vt:lpstr>Awards and accreditations</vt:lpstr>
      <vt:lpstr>Sustainability initiatives</vt:lpstr>
      <vt:lpstr>Financial partners</vt:lpstr>
      <vt:lpstr>Life at Bloomchemag</vt:lpstr>
      <vt:lpstr>Bloomchemag Workforce Snapshot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BloomchemAG Corporate Presentation 13 Feb 2025.pptx</dc:title>
  <dc:creator>BLOOMCHEMAG (ADMIN)</dc:creator>
  <cp:lastModifiedBy>Namita Srivastava</cp:lastModifiedBy>
  <cp:revision>32</cp:revision>
  <dcterms:created xsi:type="dcterms:W3CDTF">2006-08-16T00:00:00Z</dcterms:created>
  <dcterms:modified xsi:type="dcterms:W3CDTF">2026-05-22T12:49:30Z</dcterms:modified>
  <dc:identifier>DAGe90fDMd8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0x010100B95CFADF67E9B947BD2A461D62276828</vt:lpwstr>
  </property>
</Properties>
</file>